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95"/>
  </p:notesMasterIdLst>
  <p:handoutMasterIdLst>
    <p:handoutMasterId r:id="rId96"/>
  </p:handoutMasterIdLst>
  <p:sldIdLst>
    <p:sldId id="557" r:id="rId2"/>
    <p:sldId id="1031" r:id="rId3"/>
    <p:sldId id="1024" r:id="rId4"/>
    <p:sldId id="1029" r:id="rId5"/>
    <p:sldId id="1064" r:id="rId6"/>
    <p:sldId id="1030" r:id="rId7"/>
    <p:sldId id="716" r:id="rId8"/>
    <p:sldId id="1065" r:id="rId9"/>
    <p:sldId id="1061" r:id="rId10"/>
    <p:sldId id="718" r:id="rId11"/>
    <p:sldId id="1066" r:id="rId12"/>
    <p:sldId id="1067" r:id="rId13"/>
    <p:sldId id="653" r:id="rId14"/>
    <p:sldId id="700" r:id="rId15"/>
    <p:sldId id="1063" r:id="rId16"/>
    <p:sldId id="1013" r:id="rId17"/>
    <p:sldId id="769" r:id="rId18"/>
    <p:sldId id="770" r:id="rId19"/>
    <p:sldId id="761" r:id="rId20"/>
    <p:sldId id="773" r:id="rId21"/>
    <p:sldId id="776" r:id="rId22"/>
    <p:sldId id="777" r:id="rId23"/>
    <p:sldId id="721" r:id="rId24"/>
    <p:sldId id="1035" r:id="rId25"/>
    <p:sldId id="1037" r:id="rId26"/>
    <p:sldId id="1036" r:id="rId27"/>
    <p:sldId id="1039" r:id="rId28"/>
    <p:sldId id="1040" r:id="rId29"/>
    <p:sldId id="1041" r:id="rId30"/>
    <p:sldId id="1042" r:id="rId31"/>
    <p:sldId id="1043" r:id="rId32"/>
    <p:sldId id="1044" r:id="rId33"/>
    <p:sldId id="1038" r:id="rId34"/>
    <p:sldId id="735" r:id="rId35"/>
    <p:sldId id="738" r:id="rId36"/>
    <p:sldId id="736" r:id="rId37"/>
    <p:sldId id="739" r:id="rId38"/>
    <p:sldId id="740" r:id="rId39"/>
    <p:sldId id="741" r:id="rId40"/>
    <p:sldId id="742" r:id="rId41"/>
    <p:sldId id="743" r:id="rId42"/>
    <p:sldId id="744" r:id="rId43"/>
    <p:sldId id="745" r:id="rId44"/>
    <p:sldId id="746" r:id="rId45"/>
    <p:sldId id="747" r:id="rId46"/>
    <p:sldId id="748" r:id="rId47"/>
    <p:sldId id="749" r:id="rId48"/>
    <p:sldId id="750" r:id="rId49"/>
    <p:sldId id="751" r:id="rId50"/>
    <p:sldId id="752" r:id="rId51"/>
    <p:sldId id="753" r:id="rId52"/>
    <p:sldId id="754" r:id="rId53"/>
    <p:sldId id="755" r:id="rId54"/>
    <p:sldId id="756" r:id="rId55"/>
    <p:sldId id="733" r:id="rId56"/>
    <p:sldId id="779" r:id="rId57"/>
    <p:sldId id="1000" r:id="rId58"/>
    <p:sldId id="1068" r:id="rId59"/>
    <p:sldId id="780" r:id="rId60"/>
    <p:sldId id="781" r:id="rId61"/>
    <p:sldId id="1011" r:id="rId62"/>
    <p:sldId id="1019" r:id="rId63"/>
    <p:sldId id="1048" r:id="rId64"/>
    <p:sldId id="1047" r:id="rId65"/>
    <p:sldId id="1069" r:id="rId66"/>
    <p:sldId id="1049" r:id="rId67"/>
    <p:sldId id="1050" r:id="rId68"/>
    <p:sldId id="1051" r:id="rId69"/>
    <p:sldId id="1052" r:id="rId70"/>
    <p:sldId id="1054" r:id="rId71"/>
    <p:sldId id="1062" r:id="rId72"/>
    <p:sldId id="796" r:id="rId73"/>
    <p:sldId id="1060" r:id="rId74"/>
    <p:sldId id="1059" r:id="rId75"/>
    <p:sldId id="1058" r:id="rId76"/>
    <p:sldId id="594" r:id="rId77"/>
    <p:sldId id="596" r:id="rId78"/>
    <p:sldId id="598" r:id="rId79"/>
    <p:sldId id="599" r:id="rId80"/>
    <p:sldId id="608" r:id="rId81"/>
    <p:sldId id="778" r:id="rId82"/>
    <p:sldId id="681" r:id="rId83"/>
    <p:sldId id="792" r:id="rId84"/>
    <p:sldId id="793" r:id="rId85"/>
    <p:sldId id="794" r:id="rId86"/>
    <p:sldId id="697" r:id="rId87"/>
    <p:sldId id="691" r:id="rId88"/>
    <p:sldId id="694" r:id="rId89"/>
    <p:sldId id="734" r:id="rId90"/>
    <p:sldId id="693" r:id="rId91"/>
    <p:sldId id="1005" r:id="rId92"/>
    <p:sldId id="1014" r:id="rId93"/>
    <p:sldId id="1045" r:id="rId94"/>
  </p:sldIdLst>
  <p:sldSz cx="9144000" cy="6858000" type="letter"/>
  <p:notesSz cx="7099300" cy="10234613"/>
  <p:defaultTextStyle>
    <a:defPPr>
      <a:defRPr lang="he-IL"/>
    </a:defPPr>
    <a:lvl1pPr algn="ctr" rtl="0" eaLnBrk="0" fontAlgn="base" hangingPunct="0">
      <a:spcBef>
        <a:spcPct val="0"/>
      </a:spcBef>
      <a:spcAft>
        <a:spcPct val="0"/>
      </a:spcAft>
      <a:defRPr sz="2400" b="1" kern="1200">
        <a:solidFill>
          <a:schemeClr val="tx1"/>
        </a:solidFill>
        <a:latin typeface="Arial" charset="0"/>
        <a:ea typeface="ＭＳ Ｐゴシック" charset="0"/>
        <a:cs typeface="ＭＳ Ｐゴシック" charset="0"/>
      </a:defRPr>
    </a:lvl1pPr>
    <a:lvl2pPr marL="457200" algn="ctr" rtl="0" eaLnBrk="0" fontAlgn="base" hangingPunct="0">
      <a:spcBef>
        <a:spcPct val="0"/>
      </a:spcBef>
      <a:spcAft>
        <a:spcPct val="0"/>
      </a:spcAft>
      <a:defRPr sz="2400" b="1" kern="1200">
        <a:solidFill>
          <a:schemeClr val="tx1"/>
        </a:solidFill>
        <a:latin typeface="Arial" charset="0"/>
        <a:ea typeface="ＭＳ Ｐゴシック" charset="0"/>
        <a:cs typeface="ＭＳ Ｐゴシック" charset="0"/>
      </a:defRPr>
    </a:lvl2pPr>
    <a:lvl3pPr marL="914400" algn="ctr" rtl="0" eaLnBrk="0" fontAlgn="base" hangingPunct="0">
      <a:spcBef>
        <a:spcPct val="0"/>
      </a:spcBef>
      <a:spcAft>
        <a:spcPct val="0"/>
      </a:spcAft>
      <a:defRPr sz="2400" b="1" kern="1200">
        <a:solidFill>
          <a:schemeClr val="tx1"/>
        </a:solidFill>
        <a:latin typeface="Arial" charset="0"/>
        <a:ea typeface="ＭＳ Ｐゴシック" charset="0"/>
        <a:cs typeface="ＭＳ Ｐゴシック" charset="0"/>
      </a:defRPr>
    </a:lvl3pPr>
    <a:lvl4pPr marL="1371600" algn="ctr" rtl="0" eaLnBrk="0" fontAlgn="base" hangingPunct="0">
      <a:spcBef>
        <a:spcPct val="0"/>
      </a:spcBef>
      <a:spcAft>
        <a:spcPct val="0"/>
      </a:spcAft>
      <a:defRPr sz="2400" b="1" kern="1200">
        <a:solidFill>
          <a:schemeClr val="tx1"/>
        </a:solidFill>
        <a:latin typeface="Arial" charset="0"/>
        <a:ea typeface="ＭＳ Ｐゴシック" charset="0"/>
        <a:cs typeface="ＭＳ Ｐゴシック" charset="0"/>
      </a:defRPr>
    </a:lvl4pPr>
    <a:lvl5pPr marL="1828800" algn="ctr" rtl="0" eaLnBrk="0" fontAlgn="base" hangingPunct="0">
      <a:spcBef>
        <a:spcPct val="0"/>
      </a:spcBef>
      <a:spcAft>
        <a:spcPct val="0"/>
      </a:spcAft>
      <a:defRPr sz="2400" b="1"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b="1"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b="1"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b="1"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b="1"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14FFB"/>
    <a:srgbClr val="FFEECA"/>
    <a:srgbClr val="F0904A"/>
    <a:srgbClr val="EBEBEB"/>
    <a:srgbClr val="FFFFFF"/>
    <a:srgbClr val="76D6FF"/>
    <a:srgbClr val="FC0128"/>
    <a:srgbClr val="C1C1C1"/>
    <a:srgbClr val="4D4D4D"/>
    <a:srgbClr val="7B7B7B"/>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22"/>
    <p:restoredTop sz="92161"/>
  </p:normalViewPr>
  <p:slideViewPr>
    <p:cSldViewPr>
      <p:cViewPr varScale="1">
        <p:scale>
          <a:sx n="77" d="100"/>
          <a:sy n="77" d="100"/>
        </p:scale>
        <p:origin x="1992"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4168" y="144"/>
      </p:cViewPr>
      <p:guideLst>
        <p:guide orient="horz" pos="3223"/>
        <p:guide pos="223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Text Box 7" descr="Bouquet"/>
          <p:cNvSpPr txBox="1">
            <a:spLocks noChangeArrowheads="1"/>
          </p:cNvSpPr>
          <p:nvPr/>
        </p:nvSpPr>
        <p:spPr bwMode="auto">
          <a:xfrm>
            <a:off x="568325" y="9596438"/>
            <a:ext cx="5927725" cy="231775"/>
          </a:xfrm>
          <a:prstGeom prst="rect">
            <a:avLst/>
          </a:prstGeom>
          <a:noFill/>
          <a:ln>
            <a:noFill/>
          </a:ln>
          <a:effectLst/>
          <a:extLst>
            <a:ext uri="{909E8E84-426E-40dd-AFC4-6F175D3DCCD1}">
              <a14:hiddenFill xmlns="" xmlns:a14="http://schemas.microsoft.com/office/drawing/2010/main">
                <a:blipFill dpi="0" rotWithShape="0">
                  <a:blip r:embed="rId2"/>
                  <a:srcRect/>
                  <a:tile tx="0" ty="0" sx="100000" sy="100000" flip="none" algn="tl"/>
                </a:blip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6241" tIns="48120" rIns="96241" bIns="48120" anchor="ctr">
            <a:spAutoFit/>
          </a:bodyPr>
          <a:lstStyle>
            <a:lvl1pPr defTabSz="962025">
              <a:defRPr sz="2400" b="1">
                <a:solidFill>
                  <a:schemeClr val="tx1"/>
                </a:solidFill>
                <a:latin typeface="Arial" charset="0"/>
                <a:ea typeface="ＭＳ Ｐゴシック" charset="0"/>
              </a:defRPr>
            </a:lvl1pPr>
            <a:lvl2pPr marL="742950" indent="-285750" defTabSz="962025">
              <a:defRPr sz="2400" b="1">
                <a:solidFill>
                  <a:schemeClr val="tx1"/>
                </a:solidFill>
                <a:latin typeface="Arial" charset="0"/>
                <a:ea typeface="ＭＳ Ｐゴシック" charset="0"/>
              </a:defRPr>
            </a:lvl2pPr>
            <a:lvl3pPr marL="1143000" indent="-228600" defTabSz="962025">
              <a:defRPr sz="2400" b="1">
                <a:solidFill>
                  <a:schemeClr val="tx1"/>
                </a:solidFill>
                <a:latin typeface="Arial" charset="0"/>
                <a:ea typeface="ＭＳ Ｐゴシック" charset="0"/>
              </a:defRPr>
            </a:lvl3pPr>
            <a:lvl4pPr marL="1600200" indent="-228600" defTabSz="962025">
              <a:defRPr sz="2400" b="1">
                <a:solidFill>
                  <a:schemeClr val="tx1"/>
                </a:solidFill>
                <a:latin typeface="Arial" charset="0"/>
                <a:ea typeface="ＭＳ Ｐゴシック" charset="0"/>
              </a:defRPr>
            </a:lvl4pPr>
            <a:lvl5pPr marL="2057400" indent="-228600" defTabSz="962025">
              <a:defRPr sz="2400" b="1">
                <a:solidFill>
                  <a:schemeClr val="tx1"/>
                </a:solidFill>
                <a:latin typeface="Arial" charset="0"/>
                <a:ea typeface="ＭＳ Ｐゴシック" charset="0"/>
              </a:defRPr>
            </a:lvl5pPr>
            <a:lvl6pPr marL="2514600" indent="-228600" algn="ctr" defTabSz="962025"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defTabSz="962025"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defTabSz="962025"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defTabSz="962025" eaLnBrk="0" fontAlgn="base" hangingPunct="0">
              <a:spcBef>
                <a:spcPct val="0"/>
              </a:spcBef>
              <a:spcAft>
                <a:spcPct val="0"/>
              </a:spcAft>
              <a:defRPr sz="2400" b="1">
                <a:solidFill>
                  <a:schemeClr val="tx1"/>
                </a:solidFill>
                <a:latin typeface="Arial" charset="0"/>
                <a:ea typeface="ＭＳ Ｐゴシック" charset="0"/>
              </a:defRPr>
            </a:lvl9pPr>
          </a:lstStyle>
          <a:p>
            <a:pPr algn="l">
              <a:spcBef>
                <a:spcPct val="50000"/>
              </a:spcBef>
              <a:defRPr/>
            </a:pPr>
            <a:r>
              <a:rPr lang="en-US" sz="900" b="0" dirty="0">
                <a:cs typeface="+mn-cs"/>
              </a:rPr>
              <a:t>Copyright © Shimon Schocken</a:t>
            </a:r>
          </a:p>
        </p:txBody>
      </p:sp>
    </p:spTree>
    <p:extLst>
      <p:ext uri="{BB962C8B-B14F-4D97-AF65-F5344CB8AC3E}">
        <p14:creationId xmlns:p14="http://schemas.microsoft.com/office/powerpoint/2010/main" val="31530490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88" y="11113"/>
            <a:ext cx="3076576"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20050" tIns="0" rIns="20050" bIns="0" numCol="1" anchor="t" anchorCtr="0" compatLnSpc="1">
            <a:prstTxWarp prst="textNoShape">
              <a:avLst/>
            </a:prstTxWarp>
          </a:bodyPr>
          <a:lstStyle>
            <a:lvl1pPr algn="l" defTabSz="801688">
              <a:defRPr sz="1100" b="0" i="1">
                <a:latin typeface="Times New Roman" pitchFamily="18" charset="0"/>
                <a:ea typeface="+mn-ea"/>
                <a:cs typeface="+mn-cs"/>
              </a:defRPr>
            </a:lvl1pPr>
          </a:lstStyle>
          <a:p>
            <a:pPr>
              <a:defRPr/>
            </a:pPr>
            <a:endParaRPr lang="en-US" dirty="0"/>
          </a:p>
        </p:txBody>
      </p:sp>
      <p:sp>
        <p:nvSpPr>
          <p:cNvPr id="2051" name="Rectangle 3"/>
          <p:cNvSpPr>
            <a:spLocks noGrp="1" noChangeArrowheads="1"/>
          </p:cNvSpPr>
          <p:nvPr>
            <p:ph type="dt" idx="1"/>
          </p:nvPr>
        </p:nvSpPr>
        <p:spPr bwMode="auto">
          <a:xfrm>
            <a:off x="4022725" y="11113"/>
            <a:ext cx="3076575"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20050" tIns="0" rIns="20050" bIns="0" numCol="1" anchor="t" anchorCtr="0" compatLnSpc="1">
            <a:prstTxWarp prst="textNoShape">
              <a:avLst/>
            </a:prstTxWarp>
          </a:bodyPr>
          <a:lstStyle>
            <a:lvl1pPr algn="r" defTabSz="801688">
              <a:defRPr sz="1100" b="0" i="1">
                <a:latin typeface="Times New Roman" pitchFamily="18" charset="0"/>
                <a:ea typeface="+mn-ea"/>
                <a:cs typeface="+mn-cs"/>
              </a:defRPr>
            </a:lvl1pPr>
          </a:lstStyle>
          <a:p>
            <a:pPr>
              <a:defRPr/>
            </a:pPr>
            <a:endParaRPr lang="en-US" dirty="0"/>
          </a:p>
        </p:txBody>
      </p:sp>
      <p:sp>
        <p:nvSpPr>
          <p:cNvPr id="2052" name="Rectangle 4"/>
          <p:cNvSpPr>
            <a:spLocks noGrp="1" noChangeArrowheads="1"/>
          </p:cNvSpPr>
          <p:nvPr>
            <p:ph type="ftr" sz="quarter" idx="4"/>
          </p:nvPr>
        </p:nvSpPr>
        <p:spPr bwMode="auto">
          <a:xfrm>
            <a:off x="-1588" y="9745663"/>
            <a:ext cx="3076576"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20050" tIns="0" rIns="20050" bIns="0" numCol="1" anchor="b" anchorCtr="0" compatLnSpc="1">
            <a:prstTxWarp prst="textNoShape">
              <a:avLst/>
            </a:prstTxWarp>
          </a:bodyPr>
          <a:lstStyle>
            <a:lvl1pPr algn="l" defTabSz="801688">
              <a:defRPr sz="1100" b="0" i="1">
                <a:latin typeface="Times New Roman" pitchFamily="18" charset="0"/>
                <a:ea typeface="+mn-ea"/>
                <a:cs typeface="+mn-cs"/>
              </a:defRPr>
            </a:lvl1pPr>
          </a:lstStyle>
          <a:p>
            <a:pPr>
              <a:defRPr/>
            </a:pPr>
            <a:endParaRPr lang="en-US" dirty="0"/>
          </a:p>
        </p:txBody>
      </p:sp>
      <p:sp>
        <p:nvSpPr>
          <p:cNvPr id="2053" name="Rectangle 5"/>
          <p:cNvSpPr>
            <a:spLocks noGrp="1" noChangeArrowheads="1"/>
          </p:cNvSpPr>
          <p:nvPr>
            <p:ph type="sldNum" sz="quarter" idx="5"/>
          </p:nvPr>
        </p:nvSpPr>
        <p:spPr bwMode="auto">
          <a:xfrm>
            <a:off x="4022725" y="9745663"/>
            <a:ext cx="3076575" cy="477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20050" tIns="0" rIns="20050" bIns="0" numCol="1" anchor="b" anchorCtr="0" compatLnSpc="1">
            <a:prstTxWarp prst="textNoShape">
              <a:avLst/>
            </a:prstTxWarp>
          </a:bodyPr>
          <a:lstStyle>
            <a:lvl1pPr algn="r" defTabSz="801688">
              <a:defRPr sz="1100" b="0" i="1">
                <a:latin typeface="Times New Roman" charset="0"/>
                <a:cs typeface="Times New Roman" charset="0"/>
              </a:defRPr>
            </a:lvl1pPr>
          </a:lstStyle>
          <a:p>
            <a:pPr>
              <a:defRPr/>
            </a:pPr>
            <a:fld id="{7798F164-4C61-5641-8A4D-B4E8E6AC2EF0}" type="slidenum">
              <a:rPr lang="he-IL"/>
              <a:pPr>
                <a:defRPr/>
              </a:pPr>
              <a:t>‹#›</a:t>
            </a:fld>
            <a:endParaRPr lang="en-US" dirty="0">
              <a:cs typeface="+mn-cs"/>
            </a:endParaRPr>
          </a:p>
        </p:txBody>
      </p:sp>
      <p:sp>
        <p:nvSpPr>
          <p:cNvPr id="2054" name="Rectangle 6"/>
          <p:cNvSpPr>
            <a:spLocks noGrp="1" noChangeArrowheads="1"/>
          </p:cNvSpPr>
          <p:nvPr>
            <p:ph type="body" sz="quarter" idx="3"/>
          </p:nvPr>
        </p:nvSpPr>
        <p:spPr bwMode="auto">
          <a:xfrm>
            <a:off x="944563" y="4864100"/>
            <a:ext cx="5208587" cy="43100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6909" tIns="48455" rIns="96909" bIns="48455" numCol="1" anchor="t" anchorCtr="0" compatLnSpc="1">
            <a:prstTxWarp prst="textNoShape">
              <a:avLst/>
            </a:prstTxWarp>
          </a:bodyPr>
          <a:lstStyle/>
          <a:p>
            <a:pPr lvl="0"/>
            <a:r>
              <a:rPr lang="en-US" noProof="0"/>
              <a:t>Click to edit Master notes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415" name="Rectangle 7"/>
          <p:cNvSpPr>
            <a:spLocks noGrp="1" noRot="1" noChangeAspect="1" noChangeArrowheads="1" noTextEdit="1"/>
          </p:cNvSpPr>
          <p:nvPr>
            <p:ph type="sldImg" idx="2"/>
          </p:nvPr>
        </p:nvSpPr>
        <p:spPr bwMode="auto">
          <a:xfrm>
            <a:off x="1158875" y="893763"/>
            <a:ext cx="4779963" cy="3584575"/>
          </a:xfrm>
          <a:prstGeom prst="rect">
            <a:avLst/>
          </a:prstGeom>
          <a:noFill/>
          <a:ln w="12700">
            <a:solidFill>
              <a:schemeClr val="tx1"/>
            </a:solidFill>
            <a:miter lim="800000"/>
            <a:headEnd/>
            <a:tailEnd/>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17416" name="Rectangle 8"/>
          <p:cNvSpPr>
            <a:spLocks noChangeArrowheads="1"/>
          </p:cNvSpPr>
          <p:nvPr/>
        </p:nvSpPr>
        <p:spPr bwMode="auto">
          <a:xfrm>
            <a:off x="7275513" y="9809163"/>
            <a:ext cx="415925" cy="327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6909" tIns="48455" rIns="96909" bIns="48455" anchor="ctr">
            <a:spAutoFit/>
          </a:bodyPr>
          <a:lstStyle/>
          <a:p>
            <a:pPr algn="r" defTabSz="962025">
              <a:defRPr/>
            </a:pPr>
            <a:fld id="{C4ADC973-132A-4548-AFAF-5A12BBB9DFCE}" type="slidenum">
              <a:rPr lang="he-IL" sz="1500" b="0">
                <a:latin typeface="Times New Roman" charset="0"/>
                <a:cs typeface="Times New Roman" charset="0"/>
              </a:rPr>
              <a:pPr algn="r" defTabSz="962025">
                <a:defRPr/>
              </a:pPr>
              <a:t>‹#›</a:t>
            </a:fld>
            <a:endParaRPr lang="en-US" sz="1500" b="0" dirty="0">
              <a:latin typeface="Times New Roman" charset="0"/>
              <a:cs typeface="+mn-cs"/>
            </a:endParaRPr>
          </a:p>
        </p:txBody>
      </p:sp>
    </p:spTree>
    <p:extLst>
      <p:ext uri="{BB962C8B-B14F-4D97-AF65-F5344CB8AC3E}">
        <p14:creationId xmlns:p14="http://schemas.microsoft.com/office/powerpoint/2010/main" val="256631600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Arial" charset="0"/>
      </a:defRPr>
    </a:lvl1pPr>
    <a:lvl2pPr marL="457200" algn="l" rtl="1" eaLnBrk="0" fontAlgn="base" hangingPunct="0">
      <a:spcBef>
        <a:spcPct val="30000"/>
      </a:spcBef>
      <a:spcAft>
        <a:spcPct val="0"/>
      </a:spcAft>
      <a:defRPr sz="1200" kern="1200">
        <a:solidFill>
          <a:schemeClr val="tx1"/>
        </a:solidFill>
        <a:latin typeface="Times New Roman" pitchFamily="18" charset="0"/>
        <a:ea typeface="Arial" charset="0"/>
        <a:cs typeface="Arial" charset="0"/>
      </a:defRPr>
    </a:lvl2pPr>
    <a:lvl3pPr marL="914400" algn="l" rtl="1" eaLnBrk="0" fontAlgn="base" hangingPunct="0">
      <a:spcBef>
        <a:spcPct val="30000"/>
      </a:spcBef>
      <a:spcAft>
        <a:spcPct val="0"/>
      </a:spcAft>
      <a:defRPr sz="1200" kern="1200">
        <a:solidFill>
          <a:schemeClr val="tx1"/>
        </a:solidFill>
        <a:latin typeface="Times New Roman" pitchFamily="18" charset="0"/>
        <a:ea typeface="Arial" charset="0"/>
        <a:cs typeface="Arial" charset="0"/>
      </a:defRPr>
    </a:lvl3pPr>
    <a:lvl4pPr marL="1371600" algn="l" rtl="1" eaLnBrk="0" fontAlgn="base" hangingPunct="0">
      <a:spcBef>
        <a:spcPct val="30000"/>
      </a:spcBef>
      <a:spcAft>
        <a:spcPct val="0"/>
      </a:spcAft>
      <a:defRPr sz="1200" kern="1200">
        <a:solidFill>
          <a:schemeClr val="tx1"/>
        </a:solidFill>
        <a:latin typeface="Times New Roman" pitchFamily="18"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Times New Roman" pitchFamily="18" charset="0"/>
        <a:ea typeface="Arial" charset="0"/>
        <a:cs typeface="Arial" charset="0"/>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b="1">
                <a:solidFill>
                  <a:schemeClr val="tx1"/>
                </a:solidFill>
                <a:latin typeface="Arial" charset="0"/>
                <a:ea typeface="ＭＳ Ｐゴシック" charset="0"/>
              </a:defRPr>
            </a:lvl1pPr>
            <a:lvl2pPr marL="742950" indent="-285750" defTabSz="801688">
              <a:defRPr sz="2400" b="1">
                <a:solidFill>
                  <a:schemeClr val="tx1"/>
                </a:solidFill>
                <a:latin typeface="Arial" charset="0"/>
                <a:ea typeface="ＭＳ Ｐゴシック" charset="0"/>
              </a:defRPr>
            </a:lvl2pPr>
            <a:lvl3pPr marL="1143000" indent="-228600" defTabSz="801688">
              <a:defRPr sz="2400" b="1">
                <a:solidFill>
                  <a:schemeClr val="tx1"/>
                </a:solidFill>
                <a:latin typeface="Arial" charset="0"/>
                <a:ea typeface="ＭＳ Ｐゴシック" charset="0"/>
              </a:defRPr>
            </a:lvl3pPr>
            <a:lvl4pPr marL="1600200" indent="-228600" defTabSz="801688">
              <a:defRPr sz="2400" b="1">
                <a:solidFill>
                  <a:schemeClr val="tx1"/>
                </a:solidFill>
                <a:latin typeface="Arial" charset="0"/>
                <a:ea typeface="ＭＳ Ｐゴシック" charset="0"/>
              </a:defRPr>
            </a:lvl4pPr>
            <a:lvl5pPr marL="2057400" indent="-228600" defTabSz="801688">
              <a:defRPr sz="2400" b="1">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b="1">
                <a:solidFill>
                  <a:schemeClr val="tx1"/>
                </a:solidFill>
                <a:latin typeface="Arial" charset="0"/>
                <a:ea typeface="ＭＳ Ｐゴシック" charset="0"/>
              </a:defRPr>
            </a:lvl9pPr>
          </a:lstStyle>
          <a:p>
            <a:pPr>
              <a:defRPr/>
            </a:pPr>
            <a:fld id="{CB1B99F8-3B99-9F45-9A8B-7B396AADBF59}" type="slidenum">
              <a:rPr lang="he-IL" sz="1100" b="0" smtClean="0">
                <a:latin typeface="Times New Roman" charset="0"/>
              </a:rPr>
              <a:pPr>
                <a:defRPr/>
              </a:pPr>
              <a:t>1</a:t>
            </a:fld>
            <a:endParaRPr lang="en-US" sz="1100" b="0" dirty="0">
              <a:latin typeface="Times New Roman" charset="0"/>
            </a:endParaRPr>
          </a:p>
        </p:txBody>
      </p:sp>
      <p:sp>
        <p:nvSpPr>
          <p:cNvPr id="32771" name="Rectangle 2"/>
          <p:cNvSpPr>
            <a:spLocks noGrp="1" noRot="1" noChangeAspect="1" noChangeArrowheads="1" noTextEdit="1"/>
          </p:cNvSpPr>
          <p:nvPr>
            <p:ph type="sldImg"/>
          </p:nvPr>
        </p:nvSpPr>
        <p:spPr>
          <a:xfrm>
            <a:off x="993775" y="768350"/>
            <a:ext cx="5114925" cy="3836988"/>
          </a:xfrm>
          <a:ln/>
        </p:spPr>
      </p:sp>
      <p:sp>
        <p:nvSpPr>
          <p:cNvPr id="32772" name="Rectangle 3"/>
          <p:cNvSpPr>
            <a:spLocks noGrp="1" noChangeArrowheads="1"/>
          </p:cNvSpPr>
          <p:nvPr>
            <p:ph type="body" idx="1"/>
          </p:nvPr>
        </p:nvSpPr>
        <p:spPr>
          <a:xfrm>
            <a:off x="947738" y="4860925"/>
            <a:ext cx="5203825" cy="4605338"/>
          </a:xfrm>
          <a:extLst>
            <a:ext uri="{FAA26D3D-D897-4be2-8F04-BA451C77F1D7}">
              <ma14:placeholderFlag xmlns:ma14="http://schemas.microsoft.com/office/mac/drawingml/2011/main" xmlns=""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latin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CBA56-83BE-7935-5D9D-0370A2D85EB2}"/>
            </a:ext>
          </a:extLst>
        </p:cNvPr>
        <p:cNvGrpSpPr/>
        <p:nvPr/>
      </p:nvGrpSpPr>
      <p:grpSpPr>
        <a:xfrm>
          <a:off x="0" y="0"/>
          <a:ext cx="0" cy="0"/>
          <a:chOff x="0" y="0"/>
          <a:chExt cx="0" cy="0"/>
        </a:xfrm>
      </p:grpSpPr>
      <p:sp>
        <p:nvSpPr>
          <p:cNvPr id="32770" name="Rectangle 5">
            <a:extLst>
              <a:ext uri="{FF2B5EF4-FFF2-40B4-BE49-F238E27FC236}">
                <a16:creationId xmlns:a16="http://schemas.microsoft.com/office/drawing/2014/main" id="{81731C01-2977-9F73-CBA3-27212EC4193B}"/>
              </a:ext>
            </a:extLst>
          </p:cNvPr>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b="1">
                <a:solidFill>
                  <a:schemeClr val="tx1"/>
                </a:solidFill>
                <a:latin typeface="Arial" charset="0"/>
                <a:ea typeface="ＭＳ Ｐゴシック" charset="0"/>
              </a:defRPr>
            </a:lvl1pPr>
            <a:lvl2pPr marL="742950" indent="-285750" defTabSz="801688">
              <a:defRPr sz="2400" b="1">
                <a:solidFill>
                  <a:schemeClr val="tx1"/>
                </a:solidFill>
                <a:latin typeface="Arial" charset="0"/>
                <a:ea typeface="ＭＳ Ｐゴシック" charset="0"/>
              </a:defRPr>
            </a:lvl2pPr>
            <a:lvl3pPr marL="1143000" indent="-228600" defTabSz="801688">
              <a:defRPr sz="2400" b="1">
                <a:solidFill>
                  <a:schemeClr val="tx1"/>
                </a:solidFill>
                <a:latin typeface="Arial" charset="0"/>
                <a:ea typeface="ＭＳ Ｐゴシック" charset="0"/>
              </a:defRPr>
            </a:lvl3pPr>
            <a:lvl4pPr marL="1600200" indent="-228600" defTabSz="801688">
              <a:defRPr sz="2400" b="1">
                <a:solidFill>
                  <a:schemeClr val="tx1"/>
                </a:solidFill>
                <a:latin typeface="Arial" charset="0"/>
                <a:ea typeface="ＭＳ Ｐゴシック" charset="0"/>
              </a:defRPr>
            </a:lvl4pPr>
            <a:lvl5pPr marL="2057400" indent="-228600" defTabSz="801688">
              <a:defRPr sz="2400" b="1">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b="1">
                <a:solidFill>
                  <a:schemeClr val="tx1"/>
                </a:solidFill>
                <a:latin typeface="Arial" charset="0"/>
                <a:ea typeface="ＭＳ Ｐゴシック" charset="0"/>
              </a:defRPr>
            </a:lvl9pPr>
          </a:lstStyle>
          <a:p>
            <a:pPr>
              <a:defRPr/>
            </a:pPr>
            <a:fld id="{CB1B99F8-3B99-9F45-9A8B-7B396AADBF59}" type="slidenum">
              <a:rPr lang="he-IL" sz="1100" b="0" smtClean="0">
                <a:latin typeface="Times New Roman" charset="0"/>
              </a:rPr>
              <a:pPr>
                <a:defRPr/>
              </a:pPr>
              <a:t>6</a:t>
            </a:fld>
            <a:endParaRPr lang="en-US" sz="1100" b="0" dirty="0">
              <a:latin typeface="Times New Roman" charset="0"/>
            </a:endParaRPr>
          </a:p>
        </p:txBody>
      </p:sp>
      <p:sp>
        <p:nvSpPr>
          <p:cNvPr id="32771" name="Rectangle 2">
            <a:extLst>
              <a:ext uri="{FF2B5EF4-FFF2-40B4-BE49-F238E27FC236}">
                <a16:creationId xmlns:a16="http://schemas.microsoft.com/office/drawing/2014/main" id="{F7FF6917-6879-2759-F059-935B587AF190}"/>
              </a:ext>
            </a:extLst>
          </p:cNvPr>
          <p:cNvSpPr>
            <a:spLocks noGrp="1" noRot="1" noChangeAspect="1" noChangeArrowheads="1" noTextEdit="1"/>
          </p:cNvSpPr>
          <p:nvPr>
            <p:ph type="sldImg"/>
          </p:nvPr>
        </p:nvSpPr>
        <p:spPr>
          <a:xfrm>
            <a:off x="993775" y="768350"/>
            <a:ext cx="5114925" cy="3836988"/>
          </a:xfrm>
          <a:ln/>
        </p:spPr>
      </p:sp>
      <p:sp>
        <p:nvSpPr>
          <p:cNvPr id="32772" name="Rectangle 3">
            <a:extLst>
              <a:ext uri="{FF2B5EF4-FFF2-40B4-BE49-F238E27FC236}">
                <a16:creationId xmlns:a16="http://schemas.microsoft.com/office/drawing/2014/main" id="{AF65526D-C907-2A41-36DE-00BB7303F03A}"/>
              </a:ext>
            </a:extLst>
          </p:cNvPr>
          <p:cNvSpPr>
            <a:spLocks noGrp="1" noChangeArrowheads="1"/>
          </p:cNvSpPr>
          <p:nvPr>
            <p:ph type="body" idx="1"/>
          </p:nvPr>
        </p:nvSpPr>
        <p:spPr>
          <a:xfrm>
            <a:off x="947738" y="4860925"/>
            <a:ext cx="5203825" cy="4605338"/>
          </a:xfrm>
          <a:extLst>
            <a:ext uri="{FAA26D3D-D897-4be2-8F04-BA451C77F1D7}">
              <ma14:placeholderFlag xmlns:ma14="http://schemas.microsoft.com/office/mac/drawingml/2011/main" xmlns=""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latin typeface="Times New Roman" charset="0"/>
            </a:endParaRPr>
          </a:p>
        </p:txBody>
      </p:sp>
    </p:spTree>
    <p:extLst>
      <p:ext uri="{BB962C8B-B14F-4D97-AF65-F5344CB8AC3E}">
        <p14:creationId xmlns:p14="http://schemas.microsoft.com/office/powerpoint/2010/main" val="3227777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E309E-E567-2635-A078-C95425FA642B}"/>
            </a:ext>
          </a:extLst>
        </p:cNvPr>
        <p:cNvGrpSpPr/>
        <p:nvPr/>
      </p:nvGrpSpPr>
      <p:grpSpPr>
        <a:xfrm>
          <a:off x="0" y="0"/>
          <a:ext cx="0" cy="0"/>
          <a:chOff x="0" y="0"/>
          <a:chExt cx="0" cy="0"/>
        </a:xfrm>
      </p:grpSpPr>
      <p:sp>
        <p:nvSpPr>
          <p:cNvPr id="7" name="Rectangle 5">
            <a:extLst>
              <a:ext uri="{FF2B5EF4-FFF2-40B4-BE49-F238E27FC236}">
                <a16:creationId xmlns:a16="http://schemas.microsoft.com/office/drawing/2014/main" id="{DAC8C6AE-AA8A-196B-E3AC-A26022AF3610}"/>
              </a:ext>
            </a:extLst>
          </p:cNvPr>
          <p:cNvSpPr>
            <a:spLocks noGrp="1" noChangeArrowheads="1"/>
          </p:cNvSpPr>
          <p:nvPr>
            <p:ph type="sldNum" sz="quarter" idx="5"/>
          </p:nvPr>
        </p:nvSpPr>
        <p:spPr/>
        <p:txBody>
          <a:bodyPr/>
          <a:lstStyle/>
          <a:p>
            <a:pPr>
              <a:defRPr/>
            </a:pPr>
            <a:fld id="{8041806B-1CF9-A141-B8DC-00FBE98B1F84}" type="slidenum">
              <a:rPr lang="he-IL"/>
              <a:pPr>
                <a:defRPr/>
              </a:pPr>
              <a:t>9</a:t>
            </a:fld>
            <a:endParaRPr lang="en-US" dirty="0"/>
          </a:p>
        </p:txBody>
      </p:sp>
      <p:sp>
        <p:nvSpPr>
          <p:cNvPr id="1169410" name="Rectangle 2">
            <a:extLst>
              <a:ext uri="{FF2B5EF4-FFF2-40B4-BE49-F238E27FC236}">
                <a16:creationId xmlns:a16="http://schemas.microsoft.com/office/drawing/2014/main" id="{009B92D3-F4B9-0538-E067-26EDAB003103}"/>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169411" name="Rectangle 3">
            <a:extLst>
              <a:ext uri="{FF2B5EF4-FFF2-40B4-BE49-F238E27FC236}">
                <a16:creationId xmlns:a16="http://schemas.microsoft.com/office/drawing/2014/main" id="{332A43D5-6956-5FF1-DE05-1BB3D0C124D7}"/>
              </a:ext>
            </a:extLst>
          </p:cNvPr>
          <p:cNvSpPr>
            <a:spLocks noGrp="1" noChangeArrowheads="1"/>
          </p:cNvSpPr>
          <p:nvPr>
            <p:ph type="body" idx="1"/>
          </p:nvPr>
        </p:nvSpPr>
        <p:spPr/>
        <p:txBody>
          <a:bodyPr/>
          <a:lstStyle/>
          <a:p>
            <a:pPr>
              <a:defRPr/>
            </a:pPr>
            <a:endParaRPr lang="en-US" dirty="0">
              <a:cs typeface="+mn-cs"/>
            </a:endParaRPr>
          </a:p>
        </p:txBody>
      </p:sp>
    </p:spTree>
    <p:extLst>
      <p:ext uri="{BB962C8B-B14F-4D97-AF65-F5344CB8AC3E}">
        <p14:creationId xmlns:p14="http://schemas.microsoft.com/office/powerpoint/2010/main" val="29835249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p:txBody>
          <a:bodyPr/>
          <a:lstStyle/>
          <a:p>
            <a:pPr>
              <a:defRPr/>
            </a:pPr>
            <a:fld id="{8041806B-1CF9-A141-B8DC-00FBE98B1F84}" type="slidenum">
              <a:rPr lang="he-IL"/>
              <a:pPr>
                <a:defRPr/>
              </a:pPr>
              <a:t>57</a:t>
            </a:fld>
            <a:endParaRPr lang="en-US" dirty="0"/>
          </a:p>
        </p:txBody>
      </p:sp>
      <p:sp>
        <p:nvSpPr>
          <p:cNvPr id="116941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169411" name="Rectangle 3"/>
          <p:cNvSpPr>
            <a:spLocks noGrp="1" noChangeArrowheads="1"/>
          </p:cNvSpPr>
          <p:nvPr>
            <p:ph type="body" idx="1"/>
          </p:nvPr>
        </p:nvSpPr>
        <p:spPr/>
        <p:txBody>
          <a:bodyPr/>
          <a:lstStyle/>
          <a:p>
            <a:pPr>
              <a:defRPr/>
            </a:pPr>
            <a:endParaRPr lang="en-US" dirty="0">
              <a:cs typeface="+mn-cs"/>
            </a:endParaRPr>
          </a:p>
        </p:txBody>
      </p:sp>
    </p:spTree>
    <p:extLst>
      <p:ext uri="{BB962C8B-B14F-4D97-AF65-F5344CB8AC3E}">
        <p14:creationId xmlns:p14="http://schemas.microsoft.com/office/powerpoint/2010/main" val="478272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98112-A69B-4550-19D4-0E9993120FDF}"/>
            </a:ext>
          </a:extLst>
        </p:cNvPr>
        <p:cNvGrpSpPr/>
        <p:nvPr/>
      </p:nvGrpSpPr>
      <p:grpSpPr>
        <a:xfrm>
          <a:off x="0" y="0"/>
          <a:ext cx="0" cy="0"/>
          <a:chOff x="0" y="0"/>
          <a:chExt cx="0" cy="0"/>
        </a:xfrm>
      </p:grpSpPr>
      <p:sp>
        <p:nvSpPr>
          <p:cNvPr id="7" name="Rectangle 5">
            <a:extLst>
              <a:ext uri="{FF2B5EF4-FFF2-40B4-BE49-F238E27FC236}">
                <a16:creationId xmlns:a16="http://schemas.microsoft.com/office/drawing/2014/main" id="{31C79314-F165-4636-D4BB-AB71CBE9BCDC}"/>
              </a:ext>
            </a:extLst>
          </p:cNvPr>
          <p:cNvSpPr>
            <a:spLocks noGrp="1" noChangeArrowheads="1"/>
          </p:cNvSpPr>
          <p:nvPr>
            <p:ph type="sldNum" sz="quarter" idx="5"/>
          </p:nvPr>
        </p:nvSpPr>
        <p:spPr/>
        <p:txBody>
          <a:bodyPr/>
          <a:lstStyle/>
          <a:p>
            <a:pPr>
              <a:defRPr/>
            </a:pPr>
            <a:fld id="{8041806B-1CF9-A141-B8DC-00FBE98B1F84}" type="slidenum">
              <a:rPr lang="he-IL"/>
              <a:pPr>
                <a:defRPr/>
              </a:pPr>
              <a:t>58</a:t>
            </a:fld>
            <a:endParaRPr lang="en-US" dirty="0"/>
          </a:p>
        </p:txBody>
      </p:sp>
      <p:sp>
        <p:nvSpPr>
          <p:cNvPr id="1169410" name="Rectangle 2">
            <a:extLst>
              <a:ext uri="{FF2B5EF4-FFF2-40B4-BE49-F238E27FC236}">
                <a16:creationId xmlns:a16="http://schemas.microsoft.com/office/drawing/2014/main" id="{90E6112E-041D-6014-E3AC-576080E17AF0}"/>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169411" name="Rectangle 3">
            <a:extLst>
              <a:ext uri="{FF2B5EF4-FFF2-40B4-BE49-F238E27FC236}">
                <a16:creationId xmlns:a16="http://schemas.microsoft.com/office/drawing/2014/main" id="{13B89603-375A-52D4-A842-9528ADEC496C}"/>
              </a:ext>
            </a:extLst>
          </p:cNvPr>
          <p:cNvSpPr>
            <a:spLocks noGrp="1" noChangeArrowheads="1"/>
          </p:cNvSpPr>
          <p:nvPr>
            <p:ph type="body" idx="1"/>
          </p:nvPr>
        </p:nvSpPr>
        <p:spPr/>
        <p:txBody>
          <a:bodyPr/>
          <a:lstStyle/>
          <a:p>
            <a:pPr>
              <a:defRPr/>
            </a:pPr>
            <a:endParaRPr lang="en-US" dirty="0">
              <a:cs typeface="+mn-cs"/>
            </a:endParaRPr>
          </a:p>
        </p:txBody>
      </p:sp>
    </p:spTree>
    <p:extLst>
      <p:ext uri="{BB962C8B-B14F-4D97-AF65-F5344CB8AC3E}">
        <p14:creationId xmlns:p14="http://schemas.microsoft.com/office/powerpoint/2010/main" val="20486805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EA8FBF-F27C-18CA-AF49-F41EA04EF4D1}"/>
            </a:ext>
          </a:extLst>
        </p:cNvPr>
        <p:cNvGrpSpPr/>
        <p:nvPr/>
      </p:nvGrpSpPr>
      <p:grpSpPr>
        <a:xfrm>
          <a:off x="0" y="0"/>
          <a:ext cx="0" cy="0"/>
          <a:chOff x="0" y="0"/>
          <a:chExt cx="0" cy="0"/>
        </a:xfrm>
      </p:grpSpPr>
      <p:sp>
        <p:nvSpPr>
          <p:cNvPr id="7" name="Rectangle 5">
            <a:extLst>
              <a:ext uri="{FF2B5EF4-FFF2-40B4-BE49-F238E27FC236}">
                <a16:creationId xmlns:a16="http://schemas.microsoft.com/office/drawing/2014/main" id="{AEE2D02F-C983-B530-FC8F-0FAF0CCF7DD4}"/>
              </a:ext>
            </a:extLst>
          </p:cNvPr>
          <p:cNvSpPr>
            <a:spLocks noGrp="1" noChangeArrowheads="1"/>
          </p:cNvSpPr>
          <p:nvPr>
            <p:ph type="sldNum" sz="quarter" idx="5"/>
          </p:nvPr>
        </p:nvSpPr>
        <p:spPr/>
        <p:txBody>
          <a:bodyPr/>
          <a:lstStyle/>
          <a:p>
            <a:pPr>
              <a:defRPr/>
            </a:pPr>
            <a:fld id="{8041806B-1CF9-A141-B8DC-00FBE98B1F84}" type="slidenum">
              <a:rPr lang="he-IL"/>
              <a:pPr>
                <a:defRPr/>
              </a:pPr>
              <a:t>71</a:t>
            </a:fld>
            <a:endParaRPr lang="en-US" dirty="0"/>
          </a:p>
        </p:txBody>
      </p:sp>
      <p:sp>
        <p:nvSpPr>
          <p:cNvPr id="1169410" name="Rectangle 2">
            <a:extLst>
              <a:ext uri="{FF2B5EF4-FFF2-40B4-BE49-F238E27FC236}">
                <a16:creationId xmlns:a16="http://schemas.microsoft.com/office/drawing/2014/main" id="{5E832A88-FD66-AB96-CF32-890B642B2695}"/>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169411" name="Rectangle 3">
            <a:extLst>
              <a:ext uri="{FF2B5EF4-FFF2-40B4-BE49-F238E27FC236}">
                <a16:creationId xmlns:a16="http://schemas.microsoft.com/office/drawing/2014/main" id="{B0FF4B17-95E0-49D9-A384-5837A16D5DD9}"/>
              </a:ext>
            </a:extLst>
          </p:cNvPr>
          <p:cNvSpPr>
            <a:spLocks noGrp="1" noChangeArrowheads="1"/>
          </p:cNvSpPr>
          <p:nvPr>
            <p:ph type="body" idx="1"/>
          </p:nvPr>
        </p:nvSpPr>
        <p:spPr/>
        <p:txBody>
          <a:bodyPr/>
          <a:lstStyle/>
          <a:p>
            <a:pPr>
              <a:defRPr/>
            </a:pPr>
            <a:endParaRPr lang="en-US" dirty="0">
              <a:cs typeface="+mn-cs"/>
            </a:endParaRPr>
          </a:p>
        </p:txBody>
      </p:sp>
    </p:spTree>
    <p:extLst>
      <p:ext uri="{BB962C8B-B14F-4D97-AF65-F5344CB8AC3E}">
        <p14:creationId xmlns:p14="http://schemas.microsoft.com/office/powerpoint/2010/main" val="1695486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p:cNvSpPr>
            <a:spLocks noGrp="1" noChangeArrowheads="1"/>
          </p:cNvSpPr>
          <p:nvPr>
            <p:ph type="sldNum" sz="quarter" idx="5"/>
          </p:nvPr>
        </p:nvSpPr>
        <p:spPr>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801688">
              <a:defRPr sz="2400" b="1">
                <a:solidFill>
                  <a:schemeClr val="tx1"/>
                </a:solidFill>
                <a:latin typeface="Arial" charset="0"/>
                <a:ea typeface="ＭＳ Ｐゴシック" charset="0"/>
              </a:defRPr>
            </a:lvl1pPr>
            <a:lvl2pPr marL="742950" indent="-285750" defTabSz="801688">
              <a:defRPr sz="2400" b="1">
                <a:solidFill>
                  <a:schemeClr val="tx1"/>
                </a:solidFill>
                <a:latin typeface="Arial" charset="0"/>
                <a:ea typeface="ＭＳ Ｐゴシック" charset="0"/>
              </a:defRPr>
            </a:lvl2pPr>
            <a:lvl3pPr marL="1143000" indent="-228600" defTabSz="801688">
              <a:defRPr sz="2400" b="1">
                <a:solidFill>
                  <a:schemeClr val="tx1"/>
                </a:solidFill>
                <a:latin typeface="Arial" charset="0"/>
                <a:ea typeface="ＭＳ Ｐゴシック" charset="0"/>
              </a:defRPr>
            </a:lvl3pPr>
            <a:lvl4pPr marL="1600200" indent="-228600" defTabSz="801688">
              <a:defRPr sz="2400" b="1">
                <a:solidFill>
                  <a:schemeClr val="tx1"/>
                </a:solidFill>
                <a:latin typeface="Arial" charset="0"/>
                <a:ea typeface="ＭＳ Ｐゴシック" charset="0"/>
              </a:defRPr>
            </a:lvl4pPr>
            <a:lvl5pPr marL="2057400" indent="-228600" defTabSz="801688">
              <a:defRPr sz="2400" b="1">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b="1">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b="1">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b="1">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b="1">
                <a:solidFill>
                  <a:schemeClr val="tx1"/>
                </a:solidFill>
                <a:latin typeface="Arial" charset="0"/>
                <a:ea typeface="ＭＳ Ｐゴシック" charset="0"/>
              </a:defRPr>
            </a:lvl9pPr>
          </a:lstStyle>
          <a:p>
            <a:pPr>
              <a:defRPr/>
            </a:pPr>
            <a:fld id="{CB1B99F8-3B99-9F45-9A8B-7B396AADBF59}" type="slidenum">
              <a:rPr lang="he-IL" sz="1100" b="0" smtClean="0">
                <a:latin typeface="Times New Roman" charset="0"/>
              </a:rPr>
              <a:pPr>
                <a:defRPr/>
              </a:pPr>
              <a:t>76</a:t>
            </a:fld>
            <a:endParaRPr lang="en-US" sz="1100" b="0" dirty="0">
              <a:latin typeface="Times New Roman" charset="0"/>
            </a:endParaRPr>
          </a:p>
        </p:txBody>
      </p:sp>
      <p:sp>
        <p:nvSpPr>
          <p:cNvPr id="32771" name="Rectangle 2"/>
          <p:cNvSpPr>
            <a:spLocks noGrp="1" noRot="1" noChangeAspect="1" noChangeArrowheads="1" noTextEdit="1"/>
          </p:cNvSpPr>
          <p:nvPr>
            <p:ph type="sldImg"/>
          </p:nvPr>
        </p:nvSpPr>
        <p:spPr>
          <a:xfrm>
            <a:off x="993775" y="768350"/>
            <a:ext cx="5114925" cy="3836988"/>
          </a:xfrm>
          <a:ln/>
        </p:spPr>
      </p:sp>
      <p:sp>
        <p:nvSpPr>
          <p:cNvPr id="32772" name="Rectangle 3"/>
          <p:cNvSpPr>
            <a:spLocks noGrp="1" noChangeArrowheads="1"/>
          </p:cNvSpPr>
          <p:nvPr>
            <p:ph type="body" idx="1"/>
          </p:nvPr>
        </p:nvSpPr>
        <p:spPr>
          <a:xfrm>
            <a:off x="947738" y="4860925"/>
            <a:ext cx="5203825" cy="4605338"/>
          </a:xfrm>
          <a:extLst>
            <a:ext uri="{FAA26D3D-D897-4be2-8F04-BA451C77F1D7}">
              <ma14:placeholderFlag xmlns:ma14="http://schemas.microsoft.com/office/mac/drawingml/2011/main" xmlns="" val="1"/>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dirty="0">
              <a:latin typeface="Times New Roman" charset="0"/>
            </a:endParaRPr>
          </a:p>
        </p:txBody>
      </p:sp>
    </p:spTree>
    <p:extLst>
      <p:ext uri="{BB962C8B-B14F-4D97-AF65-F5344CB8AC3E}">
        <p14:creationId xmlns:p14="http://schemas.microsoft.com/office/powerpoint/2010/main" val="2126425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he-IL"/>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he-IL"/>
          </a:p>
        </p:txBody>
      </p:sp>
    </p:spTree>
    <p:extLst>
      <p:ext uri="{BB962C8B-B14F-4D97-AF65-F5344CB8AC3E}">
        <p14:creationId xmlns:p14="http://schemas.microsoft.com/office/powerpoint/2010/main" val="2451630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284833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76200"/>
            <a:ext cx="2190750" cy="6324600"/>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152400" y="76200"/>
            <a:ext cx="641985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2473287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2221310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cap="all"/>
            </a:lvl1pPr>
          </a:lstStyle>
          <a:p>
            <a:r>
              <a:rPr lang="en-US"/>
              <a:t>Click to edit Master title style</a:t>
            </a:r>
            <a:endParaRPr lang="he-I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763663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228600" y="838200"/>
            <a:ext cx="42291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4610100" y="838200"/>
            <a:ext cx="42291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264339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he-I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36201182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Tree>
    <p:extLst>
      <p:ext uri="{BB962C8B-B14F-4D97-AF65-F5344CB8AC3E}">
        <p14:creationId xmlns:p14="http://schemas.microsoft.com/office/powerpoint/2010/main" val="39923039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3473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5483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e-IL"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290240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76200"/>
            <a:ext cx="87630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228600" y="838200"/>
            <a:ext cx="8610600" cy="55626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2075" tIns="46038" rIns="92075" bIns="46038"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Line 4"/>
          <p:cNvSpPr>
            <a:spLocks noChangeShapeType="1"/>
          </p:cNvSpPr>
          <p:nvPr/>
        </p:nvSpPr>
        <p:spPr bwMode="auto">
          <a:xfrm>
            <a:off x="152400" y="609600"/>
            <a:ext cx="8763000" cy="0"/>
          </a:xfrm>
          <a:prstGeom prst="line">
            <a:avLst/>
          </a:prstGeom>
          <a:noFill/>
          <a:ln w="254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2" name="Rectangle 4">
            <a:extLst>
              <a:ext uri="{FF2B5EF4-FFF2-40B4-BE49-F238E27FC236}">
                <a16:creationId xmlns:a16="http://schemas.microsoft.com/office/drawing/2014/main" id="{DABC283A-0E72-E2E1-C3D2-57BB555AC4D2}"/>
              </a:ext>
            </a:extLst>
          </p:cNvPr>
          <p:cNvSpPr txBox="1">
            <a:spLocks noChangeArrowheads="1"/>
          </p:cNvSpPr>
          <p:nvPr userDrawn="1"/>
        </p:nvSpPr>
        <p:spPr bwMode="auto">
          <a:xfrm>
            <a:off x="162560" y="6612474"/>
            <a:ext cx="8610600" cy="174404"/>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kumimoji="1" sz="800" kern="1200">
                <a:solidFill>
                  <a:schemeClr val="tx1"/>
                </a:solidFill>
                <a:latin typeface="Comic Sans MS" charset="0"/>
                <a:ea typeface="+mn-ea"/>
                <a:cs typeface="+mn-cs"/>
              </a:defRPr>
            </a:lvl1pPr>
            <a:lvl2pPr marL="457200" algn="l" rtl="0" eaLnBrk="0" fontAlgn="base" hangingPunct="0">
              <a:spcBef>
                <a:spcPct val="0"/>
              </a:spcBef>
              <a:spcAft>
                <a:spcPct val="0"/>
              </a:spcAft>
              <a:defRPr kumimoji="1" kern="1200">
                <a:solidFill>
                  <a:schemeClr val="tx1"/>
                </a:solidFill>
                <a:latin typeface="Comic Sans MS" charset="0"/>
                <a:ea typeface="+mn-ea"/>
                <a:cs typeface="+mn-cs"/>
              </a:defRPr>
            </a:lvl2pPr>
            <a:lvl3pPr marL="914400" algn="l" rtl="0" eaLnBrk="0" fontAlgn="base" hangingPunct="0">
              <a:spcBef>
                <a:spcPct val="0"/>
              </a:spcBef>
              <a:spcAft>
                <a:spcPct val="0"/>
              </a:spcAft>
              <a:defRPr kumimoji="1" kern="1200">
                <a:solidFill>
                  <a:schemeClr val="tx1"/>
                </a:solidFill>
                <a:latin typeface="Comic Sans MS" charset="0"/>
                <a:ea typeface="+mn-ea"/>
                <a:cs typeface="+mn-cs"/>
              </a:defRPr>
            </a:lvl3pPr>
            <a:lvl4pPr marL="1371600" algn="l" rtl="0" eaLnBrk="0" fontAlgn="base" hangingPunct="0">
              <a:spcBef>
                <a:spcPct val="0"/>
              </a:spcBef>
              <a:spcAft>
                <a:spcPct val="0"/>
              </a:spcAft>
              <a:defRPr kumimoji="1" kern="1200">
                <a:solidFill>
                  <a:schemeClr val="tx1"/>
                </a:solidFill>
                <a:latin typeface="Comic Sans MS" charset="0"/>
                <a:ea typeface="+mn-ea"/>
                <a:cs typeface="+mn-cs"/>
              </a:defRPr>
            </a:lvl4pPr>
            <a:lvl5pPr marL="1828800" algn="l" rtl="0" eaLnBrk="0" fontAlgn="base" hangingPunct="0">
              <a:spcBef>
                <a:spcPct val="0"/>
              </a:spcBef>
              <a:spcAft>
                <a:spcPct val="0"/>
              </a:spcAft>
              <a:defRPr kumimoji="1" kern="1200">
                <a:solidFill>
                  <a:schemeClr val="tx1"/>
                </a:solidFill>
                <a:latin typeface="Comic Sans MS" charset="0"/>
                <a:ea typeface="+mn-ea"/>
                <a:cs typeface="+mn-cs"/>
              </a:defRPr>
            </a:lvl5pPr>
            <a:lvl6pPr marL="2286000" algn="l" defTabSz="457200" rtl="0" eaLnBrk="1" latinLnBrk="0" hangingPunct="1">
              <a:defRPr kumimoji="1" kern="1200">
                <a:solidFill>
                  <a:schemeClr val="tx1"/>
                </a:solidFill>
                <a:latin typeface="Comic Sans MS" charset="0"/>
                <a:ea typeface="+mn-ea"/>
                <a:cs typeface="+mn-cs"/>
              </a:defRPr>
            </a:lvl6pPr>
            <a:lvl7pPr marL="2743200" algn="l" defTabSz="457200" rtl="0" eaLnBrk="1" latinLnBrk="0" hangingPunct="1">
              <a:defRPr kumimoji="1" kern="1200">
                <a:solidFill>
                  <a:schemeClr val="tx1"/>
                </a:solidFill>
                <a:latin typeface="Comic Sans MS" charset="0"/>
                <a:ea typeface="+mn-ea"/>
                <a:cs typeface="+mn-cs"/>
              </a:defRPr>
            </a:lvl7pPr>
            <a:lvl8pPr marL="3200400" algn="l" defTabSz="457200" rtl="0" eaLnBrk="1" latinLnBrk="0" hangingPunct="1">
              <a:defRPr kumimoji="1" kern="1200">
                <a:solidFill>
                  <a:schemeClr val="tx1"/>
                </a:solidFill>
                <a:latin typeface="Comic Sans MS" charset="0"/>
                <a:ea typeface="+mn-ea"/>
                <a:cs typeface="+mn-cs"/>
              </a:defRPr>
            </a:lvl8pPr>
            <a:lvl9pPr marL="3657600" algn="l" defTabSz="457200" rtl="0" eaLnBrk="1" latinLnBrk="0" hangingPunct="1">
              <a:defRPr kumimoji="1" kern="1200">
                <a:solidFill>
                  <a:schemeClr val="tx1"/>
                </a:solidFill>
                <a:latin typeface="Comic Sans MS" charset="0"/>
                <a:ea typeface="+mn-ea"/>
                <a:cs typeface="+mn-cs"/>
              </a:defRPr>
            </a:lvl9pPr>
          </a:lstStyle>
          <a:p>
            <a:pPr>
              <a:defRPr/>
            </a:pPr>
            <a:r>
              <a:rPr lang="en-US" sz="1000" b="0" dirty="0">
                <a:solidFill>
                  <a:schemeClr val="tx1">
                    <a:lumMod val="65000"/>
                    <a:lumOff val="35000"/>
                  </a:schemeClr>
                </a:solidFill>
                <a:latin typeface="Arial" charset="0"/>
                <a:ea typeface="Arial" charset="0"/>
                <a:cs typeface="Arial" charset="0"/>
              </a:rPr>
              <a:t>Intro to CS / RUNI / lecture 1</a:t>
            </a:r>
            <a:r>
              <a:rPr lang="he-IL" sz="1000" b="0" dirty="0">
                <a:solidFill>
                  <a:schemeClr val="tx1">
                    <a:lumMod val="65000"/>
                    <a:lumOff val="35000"/>
                  </a:schemeClr>
                </a:solidFill>
                <a:latin typeface="Arial" charset="0"/>
                <a:ea typeface="Arial" charset="0"/>
                <a:cs typeface="Arial" charset="0"/>
              </a:rPr>
              <a:t>2</a:t>
            </a:r>
            <a:r>
              <a:rPr lang="en-US" sz="1000" b="0" dirty="0">
                <a:solidFill>
                  <a:schemeClr val="tx1">
                    <a:lumMod val="65000"/>
                    <a:lumOff val="35000"/>
                  </a:schemeClr>
                </a:solidFill>
                <a:latin typeface="Arial" charset="0"/>
                <a:ea typeface="Arial" charset="0"/>
                <a:cs typeface="Arial" charset="0"/>
              </a:rPr>
              <a:t>-</a:t>
            </a:r>
            <a:r>
              <a:rPr lang="he-IL" sz="1000" b="0" dirty="0">
                <a:solidFill>
                  <a:schemeClr val="tx1">
                    <a:lumMod val="65000"/>
                    <a:lumOff val="35000"/>
                  </a:schemeClr>
                </a:solidFill>
                <a:latin typeface="Arial" charset="0"/>
                <a:ea typeface="Arial" charset="0"/>
                <a:cs typeface="Arial" charset="0"/>
              </a:rPr>
              <a:t>2</a:t>
            </a:r>
            <a:r>
              <a:rPr lang="en-US" sz="1000" b="0" dirty="0">
                <a:solidFill>
                  <a:schemeClr val="tx1">
                    <a:lumMod val="65000"/>
                    <a:lumOff val="35000"/>
                  </a:schemeClr>
                </a:solidFill>
                <a:latin typeface="Arial" charset="0"/>
                <a:ea typeface="Arial" charset="0"/>
                <a:cs typeface="Arial" charset="0"/>
              </a:rPr>
              <a:t>                                                                                                                                                          </a:t>
            </a:r>
            <a:r>
              <a:rPr lang="he-IL" sz="1000" b="0" dirty="0">
                <a:solidFill>
                  <a:schemeClr val="tx1">
                    <a:lumMod val="65000"/>
                    <a:lumOff val="35000"/>
                  </a:schemeClr>
                </a:solidFill>
                <a:latin typeface="Arial" charset="0"/>
                <a:ea typeface="Arial" charset="0"/>
                <a:cs typeface="Arial" charset="0"/>
              </a:rPr>
              <a:t>            </a:t>
            </a:r>
            <a:r>
              <a:rPr lang="en-US" sz="1000" b="0" dirty="0">
                <a:solidFill>
                  <a:schemeClr val="tx1">
                    <a:lumMod val="65000"/>
                    <a:lumOff val="35000"/>
                  </a:schemeClr>
                </a:solidFill>
                <a:latin typeface="Arial" charset="0"/>
                <a:ea typeface="Arial" charset="0"/>
                <a:cs typeface="Arial" charset="0"/>
              </a:rPr>
              <a:t>       slide </a:t>
            </a:r>
            <a:fld id="{0E022C0D-3723-2343-B86A-05A05703B5CB}" type="slidenum">
              <a:rPr lang="en-US" sz="1000" b="0" smtClean="0">
                <a:solidFill>
                  <a:schemeClr val="tx1">
                    <a:lumMod val="65000"/>
                    <a:lumOff val="35000"/>
                  </a:schemeClr>
                </a:solidFill>
                <a:latin typeface="Arial" charset="0"/>
                <a:ea typeface="Arial" charset="0"/>
                <a:cs typeface="Arial" charset="0"/>
              </a:rPr>
              <a:pPr>
                <a:defRPr/>
              </a:pPr>
              <a:t>‹#›</a:t>
            </a:fld>
            <a:r>
              <a:rPr lang="en-US" sz="1000" b="0" dirty="0">
                <a:solidFill>
                  <a:schemeClr val="tx1">
                    <a:lumMod val="65000"/>
                    <a:lumOff val="35000"/>
                  </a:schemeClr>
                </a:solidFill>
                <a:latin typeface="Arial" charset="0"/>
                <a:ea typeface="Arial" charset="0"/>
                <a:cs typeface="Arial" charset="0"/>
              </a:rPr>
              <a:t>   </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1pPr>
      <a:lvl2pPr algn="l" rtl="0" eaLnBrk="0" fontAlgn="base" hangingPunct="0">
        <a:spcBef>
          <a:spcPct val="0"/>
        </a:spcBef>
        <a:spcAft>
          <a:spcPct val="0"/>
        </a:spcAft>
        <a:defRPr sz="2400">
          <a:solidFill>
            <a:schemeClr val="tx1"/>
          </a:solidFill>
          <a:latin typeface="Arial" pitchFamily="34" charset="0"/>
          <a:ea typeface="ＭＳ Ｐゴシック" charset="0"/>
          <a:cs typeface="ＭＳ Ｐゴシック" charset="0"/>
        </a:defRPr>
      </a:lvl2pPr>
      <a:lvl3pPr algn="l" rtl="0" eaLnBrk="0" fontAlgn="base" hangingPunct="0">
        <a:spcBef>
          <a:spcPct val="0"/>
        </a:spcBef>
        <a:spcAft>
          <a:spcPct val="0"/>
        </a:spcAft>
        <a:defRPr sz="2400">
          <a:solidFill>
            <a:schemeClr val="tx1"/>
          </a:solidFill>
          <a:latin typeface="Arial" pitchFamily="34" charset="0"/>
          <a:ea typeface="ＭＳ Ｐゴシック" charset="0"/>
          <a:cs typeface="ＭＳ Ｐゴシック" charset="0"/>
        </a:defRPr>
      </a:lvl3pPr>
      <a:lvl4pPr algn="l" rtl="0" eaLnBrk="0" fontAlgn="base" hangingPunct="0">
        <a:spcBef>
          <a:spcPct val="0"/>
        </a:spcBef>
        <a:spcAft>
          <a:spcPct val="0"/>
        </a:spcAft>
        <a:defRPr sz="2400">
          <a:solidFill>
            <a:schemeClr val="tx1"/>
          </a:solidFill>
          <a:latin typeface="Arial" pitchFamily="34" charset="0"/>
          <a:ea typeface="ＭＳ Ｐゴシック" charset="0"/>
          <a:cs typeface="ＭＳ Ｐゴシック" charset="0"/>
        </a:defRPr>
      </a:lvl4pPr>
      <a:lvl5pPr algn="l" rtl="0" eaLnBrk="0" fontAlgn="base" hangingPunct="0">
        <a:spcBef>
          <a:spcPct val="0"/>
        </a:spcBef>
        <a:spcAft>
          <a:spcPct val="0"/>
        </a:spcAft>
        <a:defRPr sz="2400">
          <a:solidFill>
            <a:schemeClr val="tx1"/>
          </a:solidFill>
          <a:latin typeface="Arial" pitchFamily="34" charset="0"/>
          <a:ea typeface="ＭＳ Ｐゴシック" charset="0"/>
          <a:cs typeface="ＭＳ Ｐゴシック" charset="0"/>
        </a:defRPr>
      </a:lvl5pPr>
      <a:lvl6pPr marL="457200" algn="l" rtl="0" eaLnBrk="0" fontAlgn="base" hangingPunct="0">
        <a:spcBef>
          <a:spcPct val="0"/>
        </a:spcBef>
        <a:spcAft>
          <a:spcPct val="0"/>
        </a:spcAft>
        <a:defRPr sz="2400">
          <a:solidFill>
            <a:srgbClr val="663300"/>
          </a:solidFill>
          <a:latin typeface="Arial" pitchFamily="34" charset="0"/>
        </a:defRPr>
      </a:lvl6pPr>
      <a:lvl7pPr marL="914400" algn="l" rtl="0" eaLnBrk="0" fontAlgn="base" hangingPunct="0">
        <a:spcBef>
          <a:spcPct val="0"/>
        </a:spcBef>
        <a:spcAft>
          <a:spcPct val="0"/>
        </a:spcAft>
        <a:defRPr sz="2400">
          <a:solidFill>
            <a:srgbClr val="663300"/>
          </a:solidFill>
          <a:latin typeface="Arial" pitchFamily="34" charset="0"/>
        </a:defRPr>
      </a:lvl7pPr>
      <a:lvl8pPr marL="1371600" algn="l" rtl="0" eaLnBrk="0" fontAlgn="base" hangingPunct="0">
        <a:spcBef>
          <a:spcPct val="0"/>
        </a:spcBef>
        <a:spcAft>
          <a:spcPct val="0"/>
        </a:spcAft>
        <a:defRPr sz="2400">
          <a:solidFill>
            <a:srgbClr val="663300"/>
          </a:solidFill>
          <a:latin typeface="Arial" pitchFamily="34" charset="0"/>
        </a:defRPr>
      </a:lvl8pPr>
      <a:lvl9pPr marL="1828800" algn="l" rtl="0" eaLnBrk="0" fontAlgn="base" hangingPunct="0">
        <a:spcBef>
          <a:spcPct val="0"/>
        </a:spcBef>
        <a:spcAft>
          <a:spcPct val="0"/>
        </a:spcAft>
        <a:defRPr sz="2400">
          <a:solidFill>
            <a:srgbClr val="663300"/>
          </a:solidFill>
          <a:latin typeface="Arial" pitchFamily="34" charset="0"/>
        </a:defRPr>
      </a:lvl9pPr>
    </p:titleStyle>
    <p:bodyStyle>
      <a:lvl1pPr marL="342900" indent="-342900" algn="l" rtl="0" eaLnBrk="0" fontAlgn="base" hangingPunct="0">
        <a:spcBef>
          <a:spcPct val="60000"/>
        </a:spcBef>
        <a:spcAft>
          <a:spcPct val="0"/>
        </a:spcAft>
        <a:buClr>
          <a:srgbClr val="006600"/>
        </a:buClr>
        <a:buSzPct val="100000"/>
        <a:buFont typeface="Wingdings" charset="0"/>
        <a:buChar char="n"/>
        <a:defRPr sz="1600" b="0" i="0">
          <a:solidFill>
            <a:schemeClr val="tx1"/>
          </a:solidFill>
          <a:latin typeface="Times New Roman" panose="02020603050405020304" pitchFamily="18" charset="0"/>
          <a:ea typeface="ＭＳ Ｐゴシック" charset="0"/>
          <a:cs typeface="ＭＳ Ｐゴシック" charset="0"/>
        </a:defRPr>
      </a:lvl1pPr>
      <a:lvl2pPr marL="742950" indent="-285750" algn="l" rtl="0" eaLnBrk="0" fontAlgn="base" hangingPunct="0">
        <a:spcBef>
          <a:spcPct val="60000"/>
        </a:spcBef>
        <a:spcAft>
          <a:spcPct val="0"/>
        </a:spcAft>
        <a:buClr>
          <a:srgbClr val="000099"/>
        </a:buClr>
        <a:buSzPct val="75000"/>
        <a:buFont typeface="Wingdings" charset="0"/>
        <a:buChar char="l"/>
        <a:defRPr sz="1600" b="0" i="0">
          <a:solidFill>
            <a:schemeClr val="tx1"/>
          </a:solidFill>
          <a:latin typeface="Times New Roman" panose="02020603050405020304" pitchFamily="18" charset="0"/>
          <a:ea typeface="ＭＳ Ｐゴシック" charset="0"/>
        </a:defRPr>
      </a:lvl2pPr>
      <a:lvl3pPr marL="1143000" indent="-228600" algn="l" rtl="0" eaLnBrk="0" fontAlgn="base" hangingPunct="0">
        <a:spcBef>
          <a:spcPct val="20000"/>
        </a:spcBef>
        <a:spcAft>
          <a:spcPct val="0"/>
        </a:spcAft>
        <a:buClr>
          <a:srgbClr val="003300"/>
        </a:buClr>
        <a:buSzPct val="75000"/>
        <a:buFont typeface="Wingdings" charset="0"/>
        <a:buChar char="q"/>
        <a:defRPr sz="1600" b="0" i="0">
          <a:solidFill>
            <a:schemeClr val="tx1"/>
          </a:solidFill>
          <a:latin typeface="Times New Roman" panose="02020603050405020304" pitchFamily="18" charset="0"/>
          <a:ea typeface="ＭＳ Ｐゴシック" charset="0"/>
        </a:defRPr>
      </a:lvl3pPr>
      <a:lvl4pPr marL="1600200" indent="-228600" algn="l" rtl="0" eaLnBrk="0" fontAlgn="base" hangingPunct="0">
        <a:spcBef>
          <a:spcPct val="20000"/>
        </a:spcBef>
        <a:spcAft>
          <a:spcPct val="0"/>
        </a:spcAft>
        <a:buClr>
          <a:srgbClr val="003300"/>
        </a:buClr>
        <a:buSzPct val="100000"/>
        <a:buFont typeface="Wingdings" charset="0"/>
        <a:buChar char="n"/>
        <a:defRPr sz="1600" b="0" i="0">
          <a:solidFill>
            <a:schemeClr val="tx1"/>
          </a:solidFill>
          <a:latin typeface="Times New Roman" panose="02020603050405020304" pitchFamily="18" charset="0"/>
          <a:ea typeface="ＭＳ Ｐゴシック" charset="0"/>
        </a:defRPr>
      </a:lvl4pPr>
      <a:lvl5pPr marL="2057400" indent="-228600" algn="l" rtl="0" eaLnBrk="0" fontAlgn="base" hangingPunct="0">
        <a:spcBef>
          <a:spcPct val="20000"/>
        </a:spcBef>
        <a:spcAft>
          <a:spcPct val="0"/>
        </a:spcAft>
        <a:buClr>
          <a:srgbClr val="003300"/>
        </a:buClr>
        <a:buSzPct val="100000"/>
        <a:buFont typeface="Wingdings" charset="0"/>
        <a:buChar char="n"/>
        <a:defRPr sz="1600" b="0" i="0">
          <a:solidFill>
            <a:schemeClr val="tx1"/>
          </a:solidFill>
          <a:latin typeface="Times New Roman" panose="02020603050405020304" pitchFamily="18" charset="0"/>
          <a:ea typeface="ＭＳ Ｐゴシック"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tiff"/><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6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tiff"/></Relationships>
</file>

<file path=ppt/slides/_rels/slide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image" Target="../media/image12.jpeg"/></Relationships>
</file>

<file path=ppt/slides/_rels/slide6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image" Target="../media/image12.jpeg"/></Relationships>
</file>

<file path=ppt/slides/_rels/slide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tiff"/><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tiff"/><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tiff"/><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2.jpeg"/></Relationships>
</file>

<file path=ppt/slides/_rels/slide6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4.svg"/><Relationship Id="rId4" Type="http://schemas.openxmlformats.org/officeDocument/2006/relationships/image" Target="../media/image2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2" descr="OPENO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387" name="Rectangle 3"/>
          <p:cNvSpPr>
            <a:spLocks noGrp="1" noChangeArrowheads="1"/>
          </p:cNvSpPr>
          <p:nvPr>
            <p:ph type="ctrTitle"/>
          </p:nvPr>
        </p:nvSpPr>
        <p:spPr>
          <a:xfrm>
            <a:off x="1371600" y="1676400"/>
            <a:ext cx="6172200" cy="1447800"/>
          </a:xfrm>
        </p:spPr>
        <p:txBody>
          <a:bodyPr wrap="none"/>
          <a:lstStyle/>
          <a:p>
            <a:pPr algn="ctr">
              <a:spcBef>
                <a:spcPct val="100000"/>
              </a:spcBef>
              <a:spcAft>
                <a:spcPct val="35000"/>
              </a:spcAft>
              <a:defRPr/>
            </a:pPr>
            <a:r>
              <a:rPr lang="en-US" sz="3200" dirty="0">
                <a:cs typeface="+mj-cs"/>
              </a:rPr>
              <a:t>Trees</a:t>
            </a:r>
          </a:p>
        </p:txBody>
      </p:sp>
      <p:sp>
        <p:nvSpPr>
          <p:cNvPr id="16389" name="Rectangle 5"/>
          <p:cNvSpPr>
            <a:spLocks noChangeArrowheads="1"/>
          </p:cNvSpPr>
          <p:nvPr/>
        </p:nvSpPr>
        <p:spPr bwMode="auto">
          <a:xfrm>
            <a:off x="1447800" y="1676400"/>
            <a:ext cx="6172200" cy="533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a:defRPr/>
            </a:pPr>
            <a:r>
              <a:rPr lang="en-US" sz="1600" b="0" dirty="0">
                <a:solidFill>
                  <a:srgbClr val="737373"/>
                </a:solidFill>
                <a:latin typeface="Times New Roman"/>
                <a:cs typeface="Times New Roman"/>
              </a:rPr>
              <a:t>Lecture 1</a:t>
            </a:r>
            <a:r>
              <a:rPr lang="he-IL" sz="1600" b="0" dirty="0">
                <a:solidFill>
                  <a:srgbClr val="737373"/>
                </a:solidFill>
                <a:latin typeface="Times New Roman"/>
                <a:cs typeface="Times New Roman"/>
              </a:rPr>
              <a:t>2</a:t>
            </a:r>
            <a:r>
              <a:rPr lang="en-US" sz="1600" b="0" dirty="0">
                <a:solidFill>
                  <a:srgbClr val="737373"/>
                </a:solidFill>
                <a:latin typeface="Times New Roman"/>
                <a:cs typeface="Times New Roman"/>
              </a:rPr>
              <a:t>-2 </a:t>
            </a:r>
            <a:endParaRPr lang="en-US" b="0" dirty="0">
              <a:latin typeface="Times New Roman"/>
              <a:cs typeface="Times New Roman"/>
            </a:endParaRPr>
          </a:p>
        </p:txBody>
      </p:sp>
      <p:pic>
        <p:nvPicPr>
          <p:cNvPr id="3" name="Picture 2" descr="Simple Tree Vector, Nature, Tree, Leaves PNG and Vector with ...">
            <a:extLst>
              <a:ext uri="{FF2B5EF4-FFF2-40B4-BE49-F238E27FC236}">
                <a16:creationId xmlns:a16="http://schemas.microsoft.com/office/drawing/2014/main" id="{6409F80B-6B1F-920F-4798-64F14A1521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3310255" y="2935999"/>
            <a:ext cx="2447290" cy="22456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Character frequency</a:t>
            </a:r>
          </a:p>
        </p:txBody>
      </p:sp>
      <p:sp>
        <p:nvSpPr>
          <p:cNvPr id="91" name="Down Arrow 90">
            <a:extLst>
              <a:ext uri="{FF2B5EF4-FFF2-40B4-BE49-F238E27FC236}">
                <a16:creationId xmlns:a16="http://schemas.microsoft.com/office/drawing/2014/main" id="{51A72920-A7EA-9F43-AA62-A143A729161C}"/>
              </a:ext>
            </a:extLst>
          </p:cNvPr>
          <p:cNvSpPr/>
          <p:nvPr/>
        </p:nvSpPr>
        <p:spPr bwMode="auto">
          <a:xfrm rot="16200000">
            <a:off x="5500333" y="2297503"/>
            <a:ext cx="379219" cy="723249"/>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92" name="TextBox 91">
            <a:extLst>
              <a:ext uri="{FF2B5EF4-FFF2-40B4-BE49-F238E27FC236}">
                <a16:creationId xmlns:a16="http://schemas.microsoft.com/office/drawing/2014/main" id="{F441C832-459B-ED49-B7ED-4DE52BB0A54D}"/>
              </a:ext>
            </a:extLst>
          </p:cNvPr>
          <p:cNvSpPr txBox="1"/>
          <p:nvPr/>
        </p:nvSpPr>
        <p:spPr>
          <a:xfrm>
            <a:off x="5036297" y="1738927"/>
            <a:ext cx="1272557" cy="647421"/>
          </a:xfrm>
          <a:prstGeom prst="rect">
            <a:avLst/>
          </a:prstGeom>
          <a:noFill/>
          <a:ln>
            <a:noFill/>
          </a:ln>
        </p:spPr>
        <p:txBody>
          <a:bodyPr wrap="square" lIns="0" tIns="46800" rIns="0" rtlCol="0">
            <a:spAutoFit/>
          </a:bodyPr>
          <a:lstStyle/>
          <a:p>
            <a:r>
              <a:rPr lang="en-US" sz="1800" b="0" dirty="0">
                <a:latin typeface="Times New Roman" panose="02020603050405020304" pitchFamily="18" charset="0"/>
                <a:cs typeface="Times New Roman" panose="02020603050405020304" pitchFamily="18" charset="0"/>
              </a:rPr>
              <a:t>t</a:t>
            </a:r>
            <a:r>
              <a:rPr lang="en-IL" sz="1800" b="0">
                <a:latin typeface="Times New Roman" panose="02020603050405020304" pitchFamily="18" charset="0"/>
                <a:cs typeface="Times New Roman" panose="02020603050405020304" pitchFamily="18" charset="0"/>
              </a:rPr>
              <a:t>ext</a:t>
            </a:r>
          </a:p>
          <a:p>
            <a:r>
              <a:rPr lang="en-IL" sz="1800" b="0">
                <a:latin typeface="Times New Roman" panose="02020603050405020304" pitchFamily="18" charset="0"/>
                <a:cs typeface="Times New Roman" panose="02020603050405020304" pitchFamily="18" charset="0"/>
              </a:rPr>
              <a:t>analysis</a:t>
            </a:r>
          </a:p>
        </p:txBody>
      </p:sp>
      <p:sp>
        <p:nvSpPr>
          <p:cNvPr id="43" name="Rectangle 42">
            <a:extLst>
              <a:ext uri="{FF2B5EF4-FFF2-40B4-BE49-F238E27FC236}">
                <a16:creationId xmlns:a16="http://schemas.microsoft.com/office/drawing/2014/main" id="{D05C339A-8601-5243-AFB3-E138B3507B1E}"/>
              </a:ext>
            </a:extLst>
          </p:cNvPr>
          <p:cNvSpPr/>
          <p:nvPr/>
        </p:nvSpPr>
        <p:spPr>
          <a:xfrm>
            <a:off x="386638" y="1518415"/>
            <a:ext cx="4541456" cy="2862322"/>
          </a:xfrm>
          <a:prstGeom prst="rect">
            <a:avLst/>
          </a:prstGeom>
        </p:spPr>
        <p:txBody>
          <a:bodyPr wrap="square">
            <a:spAutoFit/>
          </a:bodyPr>
          <a:lstStyle/>
          <a:p>
            <a:pPr algn="l"/>
            <a:r>
              <a:rPr lang="en-US" sz="1200" b="0" dirty="0">
                <a:solidFill>
                  <a:srgbClr val="202122"/>
                </a:solidFill>
                <a:latin typeface="Times New Roman" panose="02020603050405020304" pitchFamily="18" charset="0"/>
                <a:cs typeface="Times New Roman" panose="02020603050405020304" pitchFamily="18" charset="0"/>
              </a:rPr>
              <a:t>… </a:t>
            </a:r>
            <a:r>
              <a:rPr lang="en-US" sz="1200" b="0">
                <a:latin typeface="Times New Roman" panose="02020603050405020304" pitchFamily="18" charset="0"/>
                <a:cs typeface="Times New Roman" panose="02020603050405020304" pitchFamily="18" charset="0"/>
              </a:rPr>
              <a:t>I</a:t>
            </a:r>
            <a:r>
              <a:rPr lang="en-US" sz="1200" b="0" dirty="0">
                <a:latin typeface="Times New Roman" panose="02020603050405020304" pitchFamily="18" charset="0"/>
                <a:cs typeface="Times New Roman" panose="02020603050405020304" pitchFamily="18" charset="0"/>
              </a:rPr>
              <a:t> began writing this book shortly after the end of my presidency—after Michelle and </a:t>
            </a:r>
            <a:r>
              <a:rPr lang="en-US" sz="1200" b="0">
                <a:latin typeface="Times New Roman" panose="02020603050405020304" pitchFamily="18" charset="0"/>
                <a:cs typeface="Times New Roman" panose="02020603050405020304" pitchFamily="18" charset="0"/>
              </a:rPr>
              <a:t>I</a:t>
            </a:r>
            <a:r>
              <a:rPr lang="en-US" sz="1200" b="0" dirty="0">
                <a:latin typeface="Times New Roman" panose="02020603050405020304" pitchFamily="18" charset="0"/>
                <a:cs typeface="Times New Roman" panose="02020603050405020304" pitchFamily="18" charset="0"/>
              </a:rPr>
              <a:t> had boarded Air Force One for the last time and traveled west for a long-deferred break. The mood on the plane was bittersweet. Both of us were drained, physically and emotionally, not only by the labors of the previous eight years but by the unexpected results of an election in which someone diametrically opposed to everything we stood for had been chosen as my successor. Still, having run our leg of the race to completion, we took satisfaction in knowing that we’d done our very best—and that however much I’d fallen short as president, whatever projects I’d hoped but failed to accomplish, the country was in better shape now than it had been when I’d started. For a month, Michelle and </a:t>
            </a:r>
            <a:r>
              <a:rPr lang="en-US" sz="1200" b="0">
                <a:latin typeface="Times New Roman" panose="02020603050405020304" pitchFamily="18" charset="0"/>
                <a:cs typeface="Times New Roman" panose="02020603050405020304" pitchFamily="18" charset="0"/>
              </a:rPr>
              <a:t>I</a:t>
            </a:r>
            <a:r>
              <a:rPr lang="en-US" sz="1200" b="0" dirty="0">
                <a:latin typeface="Times New Roman" panose="02020603050405020304" pitchFamily="18" charset="0"/>
                <a:cs typeface="Times New Roman" panose="02020603050405020304" pitchFamily="18" charset="0"/>
              </a:rPr>
              <a:t> slept late, ate leisurely dinners, went for long walks, swam in the ocean, took stock, replenished our friendship, rediscovered our love, and planned for a less eventful but hopefully no less satisfying second act. </a:t>
            </a:r>
            <a:r>
              <a:rPr lang="en-US" sz="1200" b="0" dirty="0">
                <a:solidFill>
                  <a:srgbClr val="202122"/>
                </a:solidFill>
                <a:latin typeface="Times New Roman" panose="02020603050405020304" pitchFamily="18" charset="0"/>
                <a:cs typeface="Times New Roman" panose="02020603050405020304" pitchFamily="18" charset="0"/>
              </a:rPr>
              <a:t>… </a:t>
            </a:r>
            <a:endParaRPr lang="en-US" sz="1200" b="0" i="0" dirty="0">
              <a:solidFill>
                <a:srgbClr val="202122"/>
              </a:solidFill>
              <a:effectLst/>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C4A27F27-100D-DD40-9D35-FEA65F553278}"/>
              </a:ext>
            </a:extLst>
          </p:cNvPr>
          <p:cNvSpPr txBox="1"/>
          <p:nvPr/>
        </p:nvSpPr>
        <p:spPr>
          <a:xfrm>
            <a:off x="527988" y="1020910"/>
            <a:ext cx="5523579" cy="370422"/>
          </a:xfrm>
          <a:prstGeom prst="rect">
            <a:avLst/>
          </a:prstGeom>
          <a:noFill/>
          <a:ln>
            <a:noFill/>
          </a:ln>
        </p:spPr>
        <p:txBody>
          <a:bodyPr wrap="square" lIns="0" tIns="46800" rIns="0" rtlCol="0">
            <a:spAutoFit/>
          </a:bodyPr>
          <a:lstStyle/>
          <a:p>
            <a:pPr algn="l"/>
            <a:r>
              <a:rPr lang="en-IL" sz="1800" b="0" u="sng">
                <a:latin typeface="Times New Roman" panose="02020603050405020304" pitchFamily="18" charset="0"/>
                <a:cs typeface="Times New Roman" panose="02020603050405020304" pitchFamily="18" charset="0"/>
              </a:rPr>
              <a:t>Example</a:t>
            </a:r>
            <a:r>
              <a:rPr lang="en-IL" sz="1400" b="0">
                <a:latin typeface="Times New Roman" panose="02020603050405020304" pitchFamily="18" charset="0"/>
                <a:cs typeface="Times New Roman" panose="02020603050405020304" pitchFamily="18" charset="0"/>
              </a:rPr>
              <a:t> (this paragraph only)</a:t>
            </a:r>
            <a:endParaRPr lang="en-IL" sz="1800" b="0">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16B7FF4A-E5BF-F584-138F-D091702A6F5D}"/>
              </a:ext>
            </a:extLst>
          </p:cNvPr>
          <p:cNvGrpSpPr/>
          <p:nvPr/>
        </p:nvGrpSpPr>
        <p:grpSpPr>
          <a:xfrm>
            <a:off x="6322536" y="1143000"/>
            <a:ext cx="1657166" cy="2875210"/>
            <a:chOff x="5908272" y="3642585"/>
            <a:chExt cx="1657166" cy="2875210"/>
          </a:xfrm>
        </p:grpSpPr>
        <p:sp>
          <p:nvSpPr>
            <p:cNvPr id="9" name="TextBox 8">
              <a:extLst>
                <a:ext uri="{FF2B5EF4-FFF2-40B4-BE49-F238E27FC236}">
                  <a16:creationId xmlns:a16="http://schemas.microsoft.com/office/drawing/2014/main" id="{29ED0DDA-4606-887E-211A-AD51CE7FB4DD}"/>
                </a:ext>
              </a:extLst>
            </p:cNvPr>
            <p:cNvSpPr txBox="1"/>
            <p:nvPr/>
          </p:nvSpPr>
          <p:spPr>
            <a:xfrm>
              <a:off x="5908272" y="3642585"/>
              <a:ext cx="1657166" cy="308867"/>
            </a:xfrm>
            <a:prstGeom prst="rect">
              <a:avLst/>
            </a:prstGeom>
            <a:noFill/>
            <a:ln>
              <a:noFill/>
            </a:ln>
          </p:spPr>
          <p:txBody>
            <a:bodyPr wrap="square" lIns="0" tIns="46800" rIns="0" rtlCol="0">
              <a:spAutoFit/>
            </a:bodyPr>
            <a:lstStyle/>
            <a:p>
              <a:r>
                <a:rPr lang="en-IL" sz="1400" b="0">
                  <a:latin typeface="Times New Roman" panose="02020603050405020304" pitchFamily="18" charset="0"/>
                  <a:cs typeface="Times New Roman" panose="02020603050405020304" pitchFamily="18" charset="0"/>
                </a:rPr>
                <a:t>frequencies</a:t>
              </a:r>
            </a:p>
          </p:txBody>
        </p:sp>
        <p:sp>
          <p:nvSpPr>
            <p:cNvPr id="10" name="TextBox 9">
              <a:extLst>
                <a:ext uri="{FF2B5EF4-FFF2-40B4-BE49-F238E27FC236}">
                  <a16:creationId xmlns:a16="http://schemas.microsoft.com/office/drawing/2014/main" id="{9BE1EC9B-C841-8CB9-4AF6-0DD06C68502E}"/>
                </a:ext>
              </a:extLst>
            </p:cNvPr>
            <p:cNvSpPr txBox="1"/>
            <p:nvPr/>
          </p:nvSpPr>
          <p:spPr>
            <a:xfrm>
              <a:off x="6172200" y="431548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'a'</a:t>
              </a:r>
              <a:endParaRPr lang="en-IL" sz="1200" b="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061E9300-EA84-CC90-5058-7E67CF609344}"/>
                </a:ext>
              </a:extLst>
            </p:cNvPr>
            <p:cNvSpPr txBox="1"/>
            <p:nvPr/>
          </p:nvSpPr>
          <p:spPr>
            <a:xfrm>
              <a:off x="6477000" y="4372987"/>
              <a:ext cx="526036" cy="210608"/>
            </a:xfrm>
            <a:prstGeom prst="rect">
              <a:avLst/>
            </a:prstGeom>
            <a:solidFill>
              <a:schemeClr val="bg1">
                <a:lumMod val="95000"/>
              </a:schemeClr>
            </a:solidFill>
            <a:ln>
              <a:solidFill>
                <a:schemeClr val="tx1"/>
              </a:solidFill>
            </a:ln>
          </p:spPr>
          <p:txBody>
            <a:bodyPr wrap="square" lIns="108000" tIns="46800" rIns="72000" rtlCol="0" anchor="ctr" anchorCtr="0">
              <a:noAutofit/>
            </a:bodyPr>
            <a:lstStyle/>
            <a:p>
              <a:pPr algn="r"/>
              <a:r>
                <a:rPr lang="en-IL" sz="1200" b="0">
                  <a:latin typeface="Consolas" panose="020B0609020204030204" pitchFamily="49" charset="0"/>
                  <a:cs typeface="Consolas" panose="020B0609020204030204" pitchFamily="49" charset="0"/>
                </a:rPr>
                <a:t>54</a:t>
              </a:r>
            </a:p>
          </p:txBody>
        </p:sp>
        <p:sp>
          <p:nvSpPr>
            <p:cNvPr id="12" name="TextBox 11">
              <a:extLst>
                <a:ext uri="{FF2B5EF4-FFF2-40B4-BE49-F238E27FC236}">
                  <a16:creationId xmlns:a16="http://schemas.microsoft.com/office/drawing/2014/main" id="{1115D051-BCCC-8F60-2800-45E2FB6467AB}"/>
                </a:ext>
              </a:extLst>
            </p:cNvPr>
            <p:cNvSpPr txBox="1"/>
            <p:nvPr/>
          </p:nvSpPr>
          <p:spPr>
            <a:xfrm>
              <a:off x="6172200" y="452608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'b'</a:t>
              </a:r>
              <a:endParaRPr lang="en-IL" sz="1200" b="0">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B2B1BB82-24BF-8C00-8A63-9238A0218162}"/>
                </a:ext>
              </a:extLst>
            </p:cNvPr>
            <p:cNvSpPr txBox="1"/>
            <p:nvPr/>
          </p:nvSpPr>
          <p:spPr>
            <a:xfrm>
              <a:off x="6477000" y="4583595"/>
              <a:ext cx="526036" cy="210608"/>
            </a:xfrm>
            <a:prstGeom prst="rect">
              <a:avLst/>
            </a:prstGeom>
            <a:solidFill>
              <a:schemeClr val="bg1">
                <a:lumMod val="95000"/>
              </a:schemeClr>
            </a:solidFill>
            <a:ln>
              <a:solidFill>
                <a:schemeClr val="tx1"/>
              </a:solidFill>
            </a:ln>
          </p:spPr>
          <p:txBody>
            <a:bodyPr wrap="square" lIns="108000" tIns="46800" rIns="72000" rtlCol="0" anchor="ctr" anchorCtr="0">
              <a:noAutofit/>
            </a:bodyPr>
            <a:lstStyle/>
            <a:p>
              <a:pPr algn="r"/>
              <a:r>
                <a:rPr lang="en-IL" sz="1200" b="0">
                  <a:latin typeface="Consolas" panose="020B0609020204030204" pitchFamily="49" charset="0"/>
                  <a:cs typeface="Consolas" panose="020B0609020204030204" pitchFamily="49" charset="0"/>
                </a:rPr>
                <a:t>16</a:t>
              </a:r>
            </a:p>
          </p:txBody>
        </p:sp>
        <p:sp>
          <p:nvSpPr>
            <p:cNvPr id="14" name="TextBox 13">
              <a:extLst>
                <a:ext uri="{FF2B5EF4-FFF2-40B4-BE49-F238E27FC236}">
                  <a16:creationId xmlns:a16="http://schemas.microsoft.com/office/drawing/2014/main" id="{84E961AF-CFA4-3F08-80EA-8C4D349C8BD2}"/>
                </a:ext>
              </a:extLst>
            </p:cNvPr>
            <p:cNvSpPr txBox="1"/>
            <p:nvPr/>
          </p:nvSpPr>
          <p:spPr>
            <a:xfrm>
              <a:off x="6172200" y="473669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'c'</a:t>
              </a:r>
              <a:endParaRPr lang="en-IL" sz="1200" b="0">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38326A00-BD31-121F-432E-6FA7D2EADB00}"/>
                </a:ext>
              </a:extLst>
            </p:cNvPr>
            <p:cNvSpPr txBox="1"/>
            <p:nvPr/>
          </p:nvSpPr>
          <p:spPr>
            <a:xfrm>
              <a:off x="6477000" y="4794203"/>
              <a:ext cx="526036" cy="210608"/>
            </a:xfrm>
            <a:prstGeom prst="rect">
              <a:avLst/>
            </a:prstGeom>
            <a:solidFill>
              <a:schemeClr val="bg1">
                <a:lumMod val="95000"/>
              </a:schemeClr>
            </a:solidFill>
            <a:ln>
              <a:solidFill>
                <a:schemeClr val="tx1"/>
              </a:solidFill>
            </a:ln>
          </p:spPr>
          <p:txBody>
            <a:bodyPr wrap="square" lIns="108000" tIns="46800" rIns="72000" rtlCol="0" anchor="ctr" anchorCtr="0">
              <a:noAutofit/>
            </a:bodyPr>
            <a:lstStyle/>
            <a:p>
              <a:pPr algn="r"/>
              <a:r>
                <a:rPr lang="en-IL" sz="1200" b="0">
                  <a:latin typeface="Consolas" panose="020B0609020204030204" pitchFamily="49" charset="0"/>
                  <a:cs typeface="Consolas" panose="020B0609020204030204" pitchFamily="49" charset="0"/>
                </a:rPr>
                <a:t>25</a:t>
              </a:r>
            </a:p>
          </p:txBody>
        </p:sp>
        <p:sp>
          <p:nvSpPr>
            <p:cNvPr id="16" name="TextBox 15">
              <a:extLst>
                <a:ext uri="{FF2B5EF4-FFF2-40B4-BE49-F238E27FC236}">
                  <a16:creationId xmlns:a16="http://schemas.microsoft.com/office/drawing/2014/main" id="{C52FADC7-A11A-B7A8-E33A-D71777CE1F5D}"/>
                </a:ext>
              </a:extLst>
            </p:cNvPr>
            <p:cNvSpPr txBox="1"/>
            <p:nvPr/>
          </p:nvSpPr>
          <p:spPr>
            <a:xfrm>
              <a:off x="6172200" y="4947305"/>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'd'</a:t>
              </a:r>
              <a:endParaRPr lang="en-IL" sz="1200" b="0">
                <a:latin typeface="Consolas" panose="020B0609020204030204" pitchFamily="49" charset="0"/>
                <a:cs typeface="Consolas" panose="020B0609020204030204" pitchFamily="49" charset="0"/>
              </a:endParaRPr>
            </a:p>
          </p:txBody>
        </p:sp>
        <p:sp>
          <p:nvSpPr>
            <p:cNvPr id="17" name="TextBox 16">
              <a:extLst>
                <a:ext uri="{FF2B5EF4-FFF2-40B4-BE49-F238E27FC236}">
                  <a16:creationId xmlns:a16="http://schemas.microsoft.com/office/drawing/2014/main" id="{E440AEEA-E2E6-85AE-AC99-F03DA645EF1F}"/>
                </a:ext>
              </a:extLst>
            </p:cNvPr>
            <p:cNvSpPr txBox="1"/>
            <p:nvPr/>
          </p:nvSpPr>
          <p:spPr>
            <a:xfrm>
              <a:off x="6477000" y="5004811"/>
              <a:ext cx="526036" cy="210608"/>
            </a:xfrm>
            <a:prstGeom prst="rect">
              <a:avLst/>
            </a:prstGeom>
            <a:solidFill>
              <a:schemeClr val="bg1">
                <a:lumMod val="95000"/>
              </a:schemeClr>
            </a:solidFill>
            <a:ln>
              <a:solidFill>
                <a:schemeClr val="tx1"/>
              </a:solidFill>
            </a:ln>
          </p:spPr>
          <p:txBody>
            <a:bodyPr wrap="square" lIns="108000" tIns="46800" rIns="72000" rtlCol="0" anchor="ctr" anchorCtr="0">
              <a:noAutofit/>
            </a:bodyPr>
            <a:lstStyle/>
            <a:p>
              <a:pPr algn="r"/>
              <a:r>
                <a:rPr lang="en-IL" sz="1200" b="0">
                  <a:latin typeface="Consolas" panose="020B0609020204030204" pitchFamily="49" charset="0"/>
                  <a:cs typeface="Consolas" panose="020B0609020204030204" pitchFamily="49" charset="0"/>
                </a:rPr>
                <a:t>39</a:t>
              </a:r>
            </a:p>
          </p:txBody>
        </p:sp>
        <p:sp>
          <p:nvSpPr>
            <p:cNvPr id="18" name="TextBox 17">
              <a:extLst>
                <a:ext uri="{FF2B5EF4-FFF2-40B4-BE49-F238E27FC236}">
                  <a16:creationId xmlns:a16="http://schemas.microsoft.com/office/drawing/2014/main" id="{35F02546-D79B-2E6F-3BD2-EBD030CE4699}"/>
                </a:ext>
              </a:extLst>
            </p:cNvPr>
            <p:cNvSpPr txBox="1"/>
            <p:nvPr/>
          </p:nvSpPr>
          <p:spPr>
            <a:xfrm>
              <a:off x="6169916" y="5157913"/>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'e'</a:t>
              </a:r>
              <a:endParaRPr lang="en-IL" sz="1200" b="0">
                <a:latin typeface="Consolas" panose="020B0609020204030204" pitchFamily="49" charset="0"/>
                <a:cs typeface="Consolas" panose="020B0609020204030204" pitchFamily="49" charset="0"/>
              </a:endParaRPr>
            </a:p>
          </p:txBody>
        </p:sp>
        <p:sp>
          <p:nvSpPr>
            <p:cNvPr id="19" name="TextBox 18">
              <a:extLst>
                <a:ext uri="{FF2B5EF4-FFF2-40B4-BE49-F238E27FC236}">
                  <a16:creationId xmlns:a16="http://schemas.microsoft.com/office/drawing/2014/main" id="{1254C6C6-E70D-AE0C-EDE6-CC73F21F14B5}"/>
                </a:ext>
              </a:extLst>
            </p:cNvPr>
            <p:cNvSpPr txBox="1"/>
            <p:nvPr/>
          </p:nvSpPr>
          <p:spPr>
            <a:xfrm>
              <a:off x="6474716" y="5215419"/>
              <a:ext cx="526036" cy="210608"/>
            </a:xfrm>
            <a:prstGeom prst="rect">
              <a:avLst/>
            </a:prstGeom>
            <a:solidFill>
              <a:schemeClr val="bg1">
                <a:lumMod val="95000"/>
              </a:schemeClr>
            </a:solidFill>
            <a:ln>
              <a:solidFill>
                <a:schemeClr val="tx1"/>
              </a:solidFill>
            </a:ln>
          </p:spPr>
          <p:txBody>
            <a:bodyPr wrap="square" lIns="108000" tIns="46800" rIns="72000" rtlCol="0" anchor="ctr" anchorCtr="0">
              <a:noAutofit/>
            </a:bodyPr>
            <a:lstStyle/>
            <a:p>
              <a:pPr algn="r"/>
              <a:r>
                <a:rPr lang="en-IL" sz="1200" b="0">
                  <a:latin typeface="Consolas" panose="020B0609020204030204" pitchFamily="49" charset="0"/>
                  <a:cs typeface="Consolas" panose="020B0609020204030204" pitchFamily="49" charset="0"/>
                </a:rPr>
                <a:t>107</a:t>
              </a:r>
            </a:p>
          </p:txBody>
        </p:sp>
        <p:sp>
          <p:nvSpPr>
            <p:cNvPr id="20" name="TextBox 19">
              <a:extLst>
                <a:ext uri="{FF2B5EF4-FFF2-40B4-BE49-F238E27FC236}">
                  <a16:creationId xmlns:a16="http://schemas.microsoft.com/office/drawing/2014/main" id="{B9B45AE7-E592-109E-7319-66A6F518FFFA}"/>
                </a:ext>
              </a:extLst>
            </p:cNvPr>
            <p:cNvSpPr txBox="1"/>
            <p:nvPr/>
          </p:nvSpPr>
          <p:spPr>
            <a:xfrm>
              <a:off x="6169916" y="536852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'f'</a:t>
              </a:r>
              <a:endParaRPr lang="en-IL" sz="1200" b="0">
                <a:latin typeface="Consolas" panose="020B0609020204030204" pitchFamily="49" charset="0"/>
                <a:cs typeface="Consolas" panose="020B0609020204030204" pitchFamily="49" charset="0"/>
              </a:endParaRPr>
            </a:p>
          </p:txBody>
        </p:sp>
        <p:sp>
          <p:nvSpPr>
            <p:cNvPr id="21" name="TextBox 20">
              <a:extLst>
                <a:ext uri="{FF2B5EF4-FFF2-40B4-BE49-F238E27FC236}">
                  <a16:creationId xmlns:a16="http://schemas.microsoft.com/office/drawing/2014/main" id="{7CDD44CF-F10C-C91A-C63B-4C7776222BA0}"/>
                </a:ext>
              </a:extLst>
            </p:cNvPr>
            <p:cNvSpPr txBox="1"/>
            <p:nvPr/>
          </p:nvSpPr>
          <p:spPr>
            <a:xfrm>
              <a:off x="6474716" y="5426027"/>
              <a:ext cx="526036" cy="210608"/>
            </a:xfrm>
            <a:prstGeom prst="rect">
              <a:avLst/>
            </a:prstGeom>
            <a:solidFill>
              <a:schemeClr val="bg1">
                <a:lumMod val="95000"/>
              </a:schemeClr>
            </a:solidFill>
            <a:ln>
              <a:solidFill>
                <a:schemeClr val="tx1"/>
              </a:solidFill>
            </a:ln>
          </p:spPr>
          <p:txBody>
            <a:bodyPr wrap="square" lIns="108000" tIns="46800" rIns="72000" rtlCol="0" anchor="ctr" anchorCtr="0">
              <a:noAutofit/>
            </a:bodyPr>
            <a:lstStyle/>
            <a:p>
              <a:pPr algn="r"/>
              <a:r>
                <a:rPr lang="en-IL" sz="1200" b="0">
                  <a:latin typeface="Consolas" panose="020B0609020204030204" pitchFamily="49" charset="0"/>
                  <a:cs typeface="Consolas" panose="020B0609020204030204" pitchFamily="49" charset="0"/>
                </a:rPr>
                <a:t>22</a:t>
              </a:r>
            </a:p>
          </p:txBody>
        </p:sp>
        <p:sp>
          <p:nvSpPr>
            <p:cNvPr id="22" name="TextBox 21">
              <a:extLst>
                <a:ext uri="{FF2B5EF4-FFF2-40B4-BE49-F238E27FC236}">
                  <a16:creationId xmlns:a16="http://schemas.microsoft.com/office/drawing/2014/main" id="{4AFEB159-492A-9C2D-73F0-13289BFD7EBD}"/>
                </a:ext>
              </a:extLst>
            </p:cNvPr>
            <p:cNvSpPr txBox="1"/>
            <p:nvPr/>
          </p:nvSpPr>
          <p:spPr>
            <a:xfrm>
              <a:off x="6169916" y="557912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'g'</a:t>
              </a:r>
              <a:endParaRPr lang="en-IL" sz="1200" b="0">
                <a:latin typeface="Consolas" panose="020B0609020204030204" pitchFamily="49" charset="0"/>
                <a:cs typeface="Consolas" panose="020B0609020204030204" pitchFamily="49" charset="0"/>
              </a:endParaRPr>
            </a:p>
          </p:txBody>
        </p:sp>
        <p:sp>
          <p:nvSpPr>
            <p:cNvPr id="23" name="TextBox 22">
              <a:extLst>
                <a:ext uri="{FF2B5EF4-FFF2-40B4-BE49-F238E27FC236}">
                  <a16:creationId xmlns:a16="http://schemas.microsoft.com/office/drawing/2014/main" id="{6FA9FAEF-FA22-B13A-CAD4-084301A175AF}"/>
                </a:ext>
              </a:extLst>
            </p:cNvPr>
            <p:cNvSpPr txBox="1"/>
            <p:nvPr/>
          </p:nvSpPr>
          <p:spPr>
            <a:xfrm>
              <a:off x="6474716" y="5636635"/>
              <a:ext cx="526036" cy="210608"/>
            </a:xfrm>
            <a:prstGeom prst="rect">
              <a:avLst/>
            </a:prstGeom>
            <a:solidFill>
              <a:schemeClr val="bg1">
                <a:lumMod val="95000"/>
              </a:schemeClr>
            </a:solidFill>
            <a:ln>
              <a:solidFill>
                <a:schemeClr val="tx1"/>
              </a:solidFill>
            </a:ln>
          </p:spPr>
          <p:txBody>
            <a:bodyPr wrap="square" lIns="108000" tIns="46800" rIns="72000" rtlCol="0" anchor="ctr" anchorCtr="0">
              <a:noAutofit/>
            </a:bodyPr>
            <a:lstStyle/>
            <a:p>
              <a:pPr algn="r"/>
              <a:r>
                <a:rPr lang="en-IL" sz="1200" b="0">
                  <a:latin typeface="Consolas" panose="020B0609020204030204" pitchFamily="49" charset="0"/>
                  <a:cs typeface="Consolas" panose="020B0609020204030204" pitchFamily="49" charset="0"/>
                </a:rPr>
                <a:t>10</a:t>
              </a:r>
            </a:p>
          </p:txBody>
        </p:sp>
        <p:sp>
          <p:nvSpPr>
            <p:cNvPr id="24" name="TextBox 23">
              <a:extLst>
                <a:ext uri="{FF2B5EF4-FFF2-40B4-BE49-F238E27FC236}">
                  <a16:creationId xmlns:a16="http://schemas.microsoft.com/office/drawing/2014/main" id="{E8DCB74F-07BE-B933-1C9A-492FF273580C}"/>
                </a:ext>
              </a:extLst>
            </p:cNvPr>
            <p:cNvSpPr txBox="1"/>
            <p:nvPr/>
          </p:nvSpPr>
          <p:spPr>
            <a:xfrm>
              <a:off x="6169916" y="578973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'h'</a:t>
              </a:r>
              <a:endParaRPr lang="en-IL" sz="1200" b="0">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0E6995D9-0A2F-C1AB-0030-43B75AB202E6}"/>
                </a:ext>
              </a:extLst>
            </p:cNvPr>
            <p:cNvSpPr txBox="1"/>
            <p:nvPr/>
          </p:nvSpPr>
          <p:spPr>
            <a:xfrm>
              <a:off x="6474716" y="5847243"/>
              <a:ext cx="526036" cy="210608"/>
            </a:xfrm>
            <a:prstGeom prst="rect">
              <a:avLst/>
            </a:prstGeom>
            <a:solidFill>
              <a:schemeClr val="bg1">
                <a:lumMod val="95000"/>
              </a:schemeClr>
            </a:solidFill>
            <a:ln>
              <a:solidFill>
                <a:schemeClr val="tx1"/>
              </a:solidFill>
            </a:ln>
          </p:spPr>
          <p:txBody>
            <a:bodyPr wrap="square" lIns="108000" tIns="46800" rIns="72000" rtlCol="0" anchor="ctr" anchorCtr="0">
              <a:noAutofit/>
            </a:bodyPr>
            <a:lstStyle/>
            <a:p>
              <a:pPr algn="r"/>
              <a:r>
                <a:rPr lang="en-IL" sz="1200" b="0">
                  <a:latin typeface="Consolas" panose="020B0609020204030204" pitchFamily="49" charset="0"/>
                  <a:cs typeface="Consolas" panose="020B0609020204030204" pitchFamily="49" charset="0"/>
                </a:rPr>
                <a:t>40</a:t>
              </a:r>
            </a:p>
          </p:txBody>
        </p:sp>
        <p:sp>
          <p:nvSpPr>
            <p:cNvPr id="26" name="TextBox 25">
              <a:extLst>
                <a:ext uri="{FF2B5EF4-FFF2-40B4-BE49-F238E27FC236}">
                  <a16:creationId xmlns:a16="http://schemas.microsoft.com/office/drawing/2014/main" id="{0AD7A6C1-4F53-A223-8249-DF4339EA0C81}"/>
                </a:ext>
              </a:extLst>
            </p:cNvPr>
            <p:cNvSpPr txBox="1"/>
            <p:nvPr/>
          </p:nvSpPr>
          <p:spPr>
            <a:xfrm>
              <a:off x="6179564" y="392710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0</a:t>
              </a:r>
            </a:p>
          </p:txBody>
        </p:sp>
        <p:sp>
          <p:nvSpPr>
            <p:cNvPr id="27" name="TextBox 26">
              <a:extLst>
                <a:ext uri="{FF2B5EF4-FFF2-40B4-BE49-F238E27FC236}">
                  <a16:creationId xmlns:a16="http://schemas.microsoft.com/office/drawing/2014/main" id="{22F98D50-08EF-FDD5-2548-BCFBEBB46EC0}"/>
                </a:ext>
              </a:extLst>
            </p:cNvPr>
            <p:cNvSpPr txBox="1"/>
            <p:nvPr/>
          </p:nvSpPr>
          <p:spPr>
            <a:xfrm>
              <a:off x="6477000" y="3953321"/>
              <a:ext cx="526036" cy="210608"/>
            </a:xfrm>
            <a:prstGeom prst="rect">
              <a:avLst/>
            </a:prstGeom>
            <a:solidFill>
              <a:schemeClr val="bg1">
                <a:lumMod val="95000"/>
              </a:schemeClr>
            </a:solidFill>
            <a:ln>
              <a:solidFill>
                <a:schemeClr val="tx1"/>
              </a:solidFill>
            </a:ln>
          </p:spPr>
          <p:txBody>
            <a:bodyPr wrap="square" lIns="108000" tIns="46800" rIns="72000" rtlCol="0" anchor="ctr" anchorCtr="0">
              <a:noAutofit/>
            </a:bodyPr>
            <a:lstStyle/>
            <a:p>
              <a:pPr algn="r"/>
              <a:endParaRPr lang="en-IL" sz="1200" b="0">
                <a:latin typeface="Consolas" panose="020B0609020204030204" pitchFamily="49" charset="0"/>
                <a:cs typeface="Consolas" panose="020B0609020204030204" pitchFamily="49" charset="0"/>
              </a:endParaRPr>
            </a:p>
          </p:txBody>
        </p:sp>
        <p:sp>
          <p:nvSpPr>
            <p:cNvPr id="28" name="TextBox 27">
              <a:extLst>
                <a:ext uri="{FF2B5EF4-FFF2-40B4-BE49-F238E27FC236}">
                  <a16:creationId xmlns:a16="http://schemas.microsoft.com/office/drawing/2014/main" id="{7238A543-5E59-BC55-9562-7FDD44507750}"/>
                </a:ext>
              </a:extLst>
            </p:cNvPr>
            <p:cNvSpPr txBox="1"/>
            <p:nvPr/>
          </p:nvSpPr>
          <p:spPr>
            <a:xfrm>
              <a:off x="6096000" y="4106423"/>
              <a:ext cx="3810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a:t>
              </a:r>
              <a:endParaRPr lang="en-IL" sz="1200" b="0">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E85F56A0-30BF-FE66-F0A9-68085AC6B409}"/>
                </a:ext>
              </a:extLst>
            </p:cNvPr>
            <p:cNvSpPr txBox="1"/>
            <p:nvPr/>
          </p:nvSpPr>
          <p:spPr>
            <a:xfrm>
              <a:off x="6477000" y="4163929"/>
              <a:ext cx="526036" cy="210608"/>
            </a:xfrm>
            <a:prstGeom prst="rect">
              <a:avLst/>
            </a:prstGeom>
            <a:solidFill>
              <a:schemeClr val="bg1">
                <a:lumMod val="95000"/>
              </a:schemeClr>
            </a:solidFill>
            <a:ln>
              <a:solidFill>
                <a:schemeClr val="tx1"/>
              </a:solidFill>
            </a:ln>
          </p:spPr>
          <p:txBody>
            <a:bodyPr wrap="square" lIns="108000" tIns="46800" rIns="72000" rtlCol="0" anchor="b" anchorCtr="0">
              <a:noAutofit/>
            </a:bodyPr>
            <a:lstStyle/>
            <a:p>
              <a:pPr algn="r"/>
              <a:endParaRPr lang="en-IL" sz="1200" b="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FC125977-8F64-3042-A8F4-14930DA10E70}"/>
                </a:ext>
              </a:extLst>
            </p:cNvPr>
            <p:cNvSpPr txBox="1"/>
            <p:nvPr/>
          </p:nvSpPr>
          <p:spPr>
            <a:xfrm>
              <a:off x="6139180" y="6239706"/>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255</a:t>
              </a:r>
            </a:p>
          </p:txBody>
        </p:sp>
        <p:sp>
          <p:nvSpPr>
            <p:cNvPr id="31" name="TextBox 30">
              <a:extLst>
                <a:ext uri="{FF2B5EF4-FFF2-40B4-BE49-F238E27FC236}">
                  <a16:creationId xmlns:a16="http://schemas.microsoft.com/office/drawing/2014/main" id="{9E096DBC-7C7C-1382-561D-E39BE5C9F492}"/>
                </a:ext>
              </a:extLst>
            </p:cNvPr>
            <p:cNvSpPr txBox="1"/>
            <p:nvPr/>
          </p:nvSpPr>
          <p:spPr>
            <a:xfrm>
              <a:off x="6473837" y="6268459"/>
              <a:ext cx="526036" cy="210608"/>
            </a:xfrm>
            <a:prstGeom prst="rect">
              <a:avLst/>
            </a:prstGeom>
            <a:solidFill>
              <a:schemeClr val="bg1">
                <a:lumMod val="95000"/>
              </a:schemeClr>
            </a:solidFill>
            <a:ln>
              <a:solidFill>
                <a:schemeClr val="tx1"/>
              </a:solidFill>
            </a:ln>
          </p:spPr>
          <p:txBody>
            <a:bodyPr wrap="square" lIns="108000" tIns="46800" rIns="72000" rtlCol="0" anchor="ctr" anchorCtr="0">
              <a:noAutofit/>
            </a:bodyPr>
            <a:lstStyle/>
            <a:p>
              <a:pPr algn="r"/>
              <a:endParaRPr lang="en-IL" sz="1200" b="0">
                <a:latin typeface="Consolas" panose="020B0609020204030204" pitchFamily="49" charset="0"/>
                <a:cs typeface="Consolas" panose="020B0609020204030204" pitchFamily="49" charset="0"/>
              </a:endParaRPr>
            </a:p>
          </p:txBody>
        </p:sp>
        <p:sp>
          <p:nvSpPr>
            <p:cNvPr id="32" name="TextBox 31">
              <a:extLst>
                <a:ext uri="{FF2B5EF4-FFF2-40B4-BE49-F238E27FC236}">
                  <a16:creationId xmlns:a16="http://schemas.microsoft.com/office/drawing/2014/main" id="{F86EAEFD-2DB6-9FE9-6307-EC412720D6E1}"/>
                </a:ext>
              </a:extLst>
            </p:cNvPr>
            <p:cNvSpPr txBox="1"/>
            <p:nvPr/>
          </p:nvSpPr>
          <p:spPr>
            <a:xfrm>
              <a:off x="6101080" y="6000345"/>
              <a:ext cx="3810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a:t>
              </a:r>
              <a:endParaRPr lang="en-IL" sz="1200" b="0">
                <a:latin typeface="Consolas" panose="020B0609020204030204" pitchFamily="49" charset="0"/>
                <a:cs typeface="Consolas" panose="020B0609020204030204" pitchFamily="49" charset="0"/>
              </a:endParaRPr>
            </a:p>
          </p:txBody>
        </p:sp>
        <p:sp>
          <p:nvSpPr>
            <p:cNvPr id="33" name="TextBox 32">
              <a:extLst>
                <a:ext uri="{FF2B5EF4-FFF2-40B4-BE49-F238E27FC236}">
                  <a16:creationId xmlns:a16="http://schemas.microsoft.com/office/drawing/2014/main" id="{396CE627-4189-8D47-87F7-591DBEBFCA00}"/>
                </a:ext>
              </a:extLst>
            </p:cNvPr>
            <p:cNvSpPr txBox="1"/>
            <p:nvPr/>
          </p:nvSpPr>
          <p:spPr>
            <a:xfrm>
              <a:off x="6473837" y="6057851"/>
              <a:ext cx="526036" cy="210608"/>
            </a:xfrm>
            <a:prstGeom prst="rect">
              <a:avLst/>
            </a:prstGeom>
            <a:solidFill>
              <a:schemeClr val="bg1">
                <a:lumMod val="95000"/>
              </a:schemeClr>
            </a:solidFill>
            <a:ln>
              <a:solidFill>
                <a:schemeClr val="tx1"/>
              </a:solidFill>
            </a:ln>
          </p:spPr>
          <p:txBody>
            <a:bodyPr wrap="square" lIns="108000" tIns="46800" rIns="72000" rtlCol="0" anchor="b" anchorCtr="0">
              <a:noAutofit/>
            </a:bodyPr>
            <a:lstStyle/>
            <a:p>
              <a:pPr algn="r"/>
              <a:endParaRPr lang="en-IL" sz="1200" b="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030499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2CF7C-00D9-9205-B3E2-E6BF2F86DF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449551-12A4-F4D0-ADAC-0965701B0257}"/>
              </a:ext>
            </a:extLst>
          </p:cNvPr>
          <p:cNvSpPr>
            <a:spLocks noGrp="1"/>
          </p:cNvSpPr>
          <p:nvPr>
            <p:ph type="title"/>
          </p:nvPr>
        </p:nvSpPr>
        <p:spPr/>
        <p:txBody>
          <a:bodyPr/>
          <a:lstStyle/>
          <a:p>
            <a:r>
              <a:rPr lang="en-US" dirty="0"/>
              <a:t>Character frequency</a:t>
            </a:r>
          </a:p>
        </p:txBody>
      </p:sp>
      <p:sp>
        <p:nvSpPr>
          <p:cNvPr id="91" name="Down Arrow 90">
            <a:extLst>
              <a:ext uri="{FF2B5EF4-FFF2-40B4-BE49-F238E27FC236}">
                <a16:creationId xmlns:a16="http://schemas.microsoft.com/office/drawing/2014/main" id="{FC44EA4F-9D08-0B5F-ECD0-8FB2064C42DB}"/>
              </a:ext>
            </a:extLst>
          </p:cNvPr>
          <p:cNvSpPr/>
          <p:nvPr/>
        </p:nvSpPr>
        <p:spPr bwMode="auto">
          <a:xfrm rot="16200000">
            <a:off x="5500333" y="2297503"/>
            <a:ext cx="379219" cy="723249"/>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92" name="TextBox 91">
            <a:extLst>
              <a:ext uri="{FF2B5EF4-FFF2-40B4-BE49-F238E27FC236}">
                <a16:creationId xmlns:a16="http://schemas.microsoft.com/office/drawing/2014/main" id="{C318E5B4-18B8-610A-A2AC-FC0C09479C48}"/>
              </a:ext>
            </a:extLst>
          </p:cNvPr>
          <p:cNvSpPr txBox="1"/>
          <p:nvPr/>
        </p:nvSpPr>
        <p:spPr>
          <a:xfrm>
            <a:off x="5036297" y="1738927"/>
            <a:ext cx="1272557" cy="647421"/>
          </a:xfrm>
          <a:prstGeom prst="rect">
            <a:avLst/>
          </a:prstGeom>
          <a:noFill/>
          <a:ln>
            <a:noFill/>
          </a:ln>
        </p:spPr>
        <p:txBody>
          <a:bodyPr wrap="square" lIns="0" tIns="46800" rIns="0" rtlCol="0">
            <a:spAutoFit/>
          </a:bodyPr>
          <a:lstStyle/>
          <a:p>
            <a:r>
              <a:rPr lang="en-US" sz="1800" b="0" dirty="0">
                <a:latin typeface="Times New Roman" panose="02020603050405020304" pitchFamily="18" charset="0"/>
                <a:cs typeface="Times New Roman" panose="02020603050405020304" pitchFamily="18" charset="0"/>
              </a:rPr>
              <a:t>t</a:t>
            </a:r>
            <a:r>
              <a:rPr lang="en-IL" sz="1800" b="0">
                <a:latin typeface="Times New Roman" panose="02020603050405020304" pitchFamily="18" charset="0"/>
                <a:cs typeface="Times New Roman" panose="02020603050405020304" pitchFamily="18" charset="0"/>
              </a:rPr>
              <a:t>ext</a:t>
            </a:r>
          </a:p>
          <a:p>
            <a:r>
              <a:rPr lang="en-IL" sz="1800" b="0">
                <a:latin typeface="Times New Roman" panose="02020603050405020304" pitchFamily="18" charset="0"/>
                <a:cs typeface="Times New Roman" panose="02020603050405020304" pitchFamily="18" charset="0"/>
              </a:rPr>
              <a:t>analysis</a:t>
            </a:r>
          </a:p>
        </p:txBody>
      </p:sp>
      <p:sp>
        <p:nvSpPr>
          <p:cNvPr id="45" name="TextBox 44">
            <a:extLst>
              <a:ext uri="{FF2B5EF4-FFF2-40B4-BE49-F238E27FC236}">
                <a16:creationId xmlns:a16="http://schemas.microsoft.com/office/drawing/2014/main" id="{B7E6A8FA-6636-6EC8-604C-BB80A4186FAF}"/>
              </a:ext>
            </a:extLst>
          </p:cNvPr>
          <p:cNvSpPr txBox="1"/>
          <p:nvPr/>
        </p:nvSpPr>
        <p:spPr>
          <a:xfrm>
            <a:off x="527988" y="1020910"/>
            <a:ext cx="5523579" cy="370422"/>
          </a:xfrm>
          <a:prstGeom prst="rect">
            <a:avLst/>
          </a:prstGeom>
          <a:noFill/>
          <a:ln>
            <a:noFill/>
          </a:ln>
        </p:spPr>
        <p:txBody>
          <a:bodyPr wrap="square" lIns="0" tIns="46800" rIns="0" rtlCol="0">
            <a:spAutoFit/>
          </a:bodyPr>
          <a:lstStyle/>
          <a:p>
            <a:pPr algn="l"/>
            <a:r>
              <a:rPr lang="en-IL" sz="1800" b="0" u="sng">
                <a:latin typeface="Times New Roman" panose="02020603050405020304" pitchFamily="18" charset="0"/>
                <a:cs typeface="Times New Roman" panose="02020603050405020304" pitchFamily="18" charset="0"/>
              </a:rPr>
              <a:t>Example</a:t>
            </a:r>
            <a:r>
              <a:rPr lang="en-IL" sz="1400" b="0">
                <a:latin typeface="Times New Roman" panose="02020603050405020304" pitchFamily="18" charset="0"/>
                <a:cs typeface="Times New Roman" panose="02020603050405020304" pitchFamily="18" charset="0"/>
              </a:rPr>
              <a:t> (small data, for testing)</a:t>
            </a:r>
            <a:endParaRPr lang="en-IL" sz="1800" b="0">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C38E39ED-A6C8-CD70-3F91-780C843B22F0}"/>
              </a:ext>
            </a:extLst>
          </p:cNvPr>
          <p:cNvGrpSpPr/>
          <p:nvPr/>
        </p:nvGrpSpPr>
        <p:grpSpPr>
          <a:xfrm>
            <a:off x="6322536" y="1143000"/>
            <a:ext cx="1657166" cy="2875210"/>
            <a:chOff x="5908272" y="3642585"/>
            <a:chExt cx="1657166" cy="2875210"/>
          </a:xfrm>
        </p:grpSpPr>
        <p:sp>
          <p:nvSpPr>
            <p:cNvPr id="9" name="TextBox 8">
              <a:extLst>
                <a:ext uri="{FF2B5EF4-FFF2-40B4-BE49-F238E27FC236}">
                  <a16:creationId xmlns:a16="http://schemas.microsoft.com/office/drawing/2014/main" id="{7C659316-A643-DA30-90AA-C2230C3E4B9E}"/>
                </a:ext>
              </a:extLst>
            </p:cNvPr>
            <p:cNvSpPr txBox="1"/>
            <p:nvPr/>
          </p:nvSpPr>
          <p:spPr>
            <a:xfrm>
              <a:off x="5908272" y="3642585"/>
              <a:ext cx="1657166" cy="308867"/>
            </a:xfrm>
            <a:prstGeom prst="rect">
              <a:avLst/>
            </a:prstGeom>
            <a:noFill/>
            <a:ln>
              <a:noFill/>
            </a:ln>
          </p:spPr>
          <p:txBody>
            <a:bodyPr wrap="square" lIns="0" tIns="46800" rIns="0" rtlCol="0">
              <a:spAutoFit/>
            </a:bodyPr>
            <a:lstStyle/>
            <a:p>
              <a:r>
                <a:rPr lang="en-IL" sz="1400" b="0">
                  <a:latin typeface="Times New Roman" panose="02020603050405020304" pitchFamily="18" charset="0"/>
                  <a:cs typeface="Times New Roman" panose="02020603050405020304" pitchFamily="18" charset="0"/>
                </a:rPr>
                <a:t>frequencies</a:t>
              </a:r>
            </a:p>
          </p:txBody>
        </p:sp>
        <p:sp>
          <p:nvSpPr>
            <p:cNvPr id="10" name="TextBox 9">
              <a:extLst>
                <a:ext uri="{FF2B5EF4-FFF2-40B4-BE49-F238E27FC236}">
                  <a16:creationId xmlns:a16="http://schemas.microsoft.com/office/drawing/2014/main" id="{270956B9-6CC8-9345-FAB5-D32D8ACA5747}"/>
                </a:ext>
              </a:extLst>
            </p:cNvPr>
            <p:cNvSpPr txBox="1"/>
            <p:nvPr/>
          </p:nvSpPr>
          <p:spPr>
            <a:xfrm>
              <a:off x="6172200" y="431548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'a'</a:t>
              </a:r>
              <a:endParaRPr lang="en-IL" sz="1200" b="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EBD1468A-4043-36AB-BBB2-3B908687F0D6}"/>
                </a:ext>
              </a:extLst>
            </p:cNvPr>
            <p:cNvSpPr txBox="1"/>
            <p:nvPr/>
          </p:nvSpPr>
          <p:spPr>
            <a:xfrm>
              <a:off x="6477000" y="4372987"/>
              <a:ext cx="526036" cy="210608"/>
            </a:xfrm>
            <a:prstGeom prst="rect">
              <a:avLst/>
            </a:prstGeom>
            <a:solidFill>
              <a:schemeClr val="bg1">
                <a:lumMod val="95000"/>
              </a:schemeClr>
            </a:solidFill>
            <a:ln>
              <a:solidFill>
                <a:schemeClr val="tx1"/>
              </a:solidFill>
            </a:ln>
          </p:spPr>
          <p:txBody>
            <a:bodyPr wrap="square" lIns="108000" tIns="46800" rIns="72000" rtlCol="0" anchor="ctr" anchorCtr="0">
              <a:noAutofit/>
            </a:bodyPr>
            <a:lstStyle/>
            <a:p>
              <a:pPr algn="r"/>
              <a:r>
                <a:rPr lang="en-IL" sz="1200" b="0">
                  <a:latin typeface="Consolas" panose="020B0609020204030204" pitchFamily="49" charset="0"/>
                  <a:cs typeface="Consolas" panose="020B0609020204030204" pitchFamily="49" charset="0"/>
                </a:rPr>
                <a:t>8</a:t>
              </a:r>
            </a:p>
          </p:txBody>
        </p:sp>
        <p:sp>
          <p:nvSpPr>
            <p:cNvPr id="12" name="TextBox 11">
              <a:extLst>
                <a:ext uri="{FF2B5EF4-FFF2-40B4-BE49-F238E27FC236}">
                  <a16:creationId xmlns:a16="http://schemas.microsoft.com/office/drawing/2014/main" id="{D256FEB0-D412-CD84-935D-EB55F5EC2BA6}"/>
                </a:ext>
              </a:extLst>
            </p:cNvPr>
            <p:cNvSpPr txBox="1"/>
            <p:nvPr/>
          </p:nvSpPr>
          <p:spPr>
            <a:xfrm>
              <a:off x="6172200" y="452608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'b'</a:t>
              </a:r>
              <a:endParaRPr lang="en-IL" sz="1200" b="0">
                <a:latin typeface="Consolas" panose="020B0609020204030204" pitchFamily="49" charset="0"/>
                <a:cs typeface="Consolas" panose="020B0609020204030204" pitchFamily="49" charset="0"/>
              </a:endParaRPr>
            </a:p>
          </p:txBody>
        </p:sp>
        <p:sp>
          <p:nvSpPr>
            <p:cNvPr id="13" name="TextBox 12">
              <a:extLst>
                <a:ext uri="{FF2B5EF4-FFF2-40B4-BE49-F238E27FC236}">
                  <a16:creationId xmlns:a16="http://schemas.microsoft.com/office/drawing/2014/main" id="{20352D20-6CEC-AEA3-1244-8D6B7908DEC8}"/>
                </a:ext>
              </a:extLst>
            </p:cNvPr>
            <p:cNvSpPr txBox="1"/>
            <p:nvPr/>
          </p:nvSpPr>
          <p:spPr>
            <a:xfrm>
              <a:off x="6477000" y="4583595"/>
              <a:ext cx="526036" cy="210608"/>
            </a:xfrm>
            <a:prstGeom prst="rect">
              <a:avLst/>
            </a:prstGeom>
            <a:solidFill>
              <a:schemeClr val="bg1">
                <a:lumMod val="95000"/>
              </a:schemeClr>
            </a:solidFill>
            <a:ln>
              <a:solidFill>
                <a:schemeClr val="tx1"/>
              </a:solidFill>
            </a:ln>
          </p:spPr>
          <p:txBody>
            <a:bodyPr wrap="square" lIns="108000" tIns="46800" rIns="72000" rtlCol="0" anchor="ctr" anchorCtr="0">
              <a:noAutofit/>
            </a:bodyPr>
            <a:lstStyle/>
            <a:p>
              <a:pPr algn="r"/>
              <a:r>
                <a:rPr lang="en-IL" sz="1200" b="0">
                  <a:latin typeface="Consolas" panose="020B0609020204030204" pitchFamily="49" charset="0"/>
                  <a:cs typeface="Consolas" panose="020B0609020204030204" pitchFamily="49" charset="0"/>
                </a:rPr>
                <a:t>3</a:t>
              </a:r>
            </a:p>
          </p:txBody>
        </p:sp>
        <p:sp>
          <p:nvSpPr>
            <p:cNvPr id="14" name="TextBox 13">
              <a:extLst>
                <a:ext uri="{FF2B5EF4-FFF2-40B4-BE49-F238E27FC236}">
                  <a16:creationId xmlns:a16="http://schemas.microsoft.com/office/drawing/2014/main" id="{0F473C24-1D40-084A-06FC-A7DB52866BEA}"/>
                </a:ext>
              </a:extLst>
            </p:cNvPr>
            <p:cNvSpPr txBox="1"/>
            <p:nvPr/>
          </p:nvSpPr>
          <p:spPr>
            <a:xfrm>
              <a:off x="6172200" y="473669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'c'</a:t>
              </a:r>
              <a:endParaRPr lang="en-IL" sz="1200" b="0">
                <a:latin typeface="Consolas" panose="020B0609020204030204" pitchFamily="49" charset="0"/>
                <a:cs typeface="Consolas" panose="020B0609020204030204" pitchFamily="49" charset="0"/>
              </a:endParaRPr>
            </a:p>
          </p:txBody>
        </p:sp>
        <p:sp>
          <p:nvSpPr>
            <p:cNvPr id="15" name="TextBox 14">
              <a:extLst>
                <a:ext uri="{FF2B5EF4-FFF2-40B4-BE49-F238E27FC236}">
                  <a16:creationId xmlns:a16="http://schemas.microsoft.com/office/drawing/2014/main" id="{B4D50171-8F23-30E7-8899-F02561A7CB75}"/>
                </a:ext>
              </a:extLst>
            </p:cNvPr>
            <p:cNvSpPr txBox="1"/>
            <p:nvPr/>
          </p:nvSpPr>
          <p:spPr>
            <a:xfrm>
              <a:off x="6477000" y="4794203"/>
              <a:ext cx="526036" cy="210608"/>
            </a:xfrm>
            <a:prstGeom prst="rect">
              <a:avLst/>
            </a:prstGeom>
            <a:solidFill>
              <a:schemeClr val="bg1">
                <a:lumMod val="95000"/>
              </a:schemeClr>
            </a:solidFill>
            <a:ln>
              <a:solidFill>
                <a:schemeClr val="tx1"/>
              </a:solidFill>
            </a:ln>
          </p:spPr>
          <p:txBody>
            <a:bodyPr wrap="square" lIns="108000" tIns="46800" rIns="72000" rtlCol="0" anchor="ctr" anchorCtr="0">
              <a:noAutofit/>
            </a:bodyPr>
            <a:lstStyle/>
            <a:p>
              <a:pPr algn="r"/>
              <a:r>
                <a:rPr lang="en-IL" sz="1200" b="0">
                  <a:latin typeface="Consolas" panose="020B0609020204030204" pitchFamily="49" charset="0"/>
                  <a:cs typeface="Consolas" panose="020B0609020204030204" pitchFamily="49" charset="0"/>
                </a:rPr>
                <a:t>1</a:t>
              </a:r>
            </a:p>
          </p:txBody>
        </p:sp>
        <p:sp>
          <p:nvSpPr>
            <p:cNvPr id="16" name="TextBox 15">
              <a:extLst>
                <a:ext uri="{FF2B5EF4-FFF2-40B4-BE49-F238E27FC236}">
                  <a16:creationId xmlns:a16="http://schemas.microsoft.com/office/drawing/2014/main" id="{4A2A1D13-3756-4741-B67A-1710A964403C}"/>
                </a:ext>
              </a:extLst>
            </p:cNvPr>
            <p:cNvSpPr txBox="1"/>
            <p:nvPr/>
          </p:nvSpPr>
          <p:spPr>
            <a:xfrm>
              <a:off x="6172200" y="4947305"/>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'd'</a:t>
              </a:r>
              <a:endParaRPr lang="en-IL" sz="1200" b="0">
                <a:latin typeface="Consolas" panose="020B0609020204030204" pitchFamily="49" charset="0"/>
                <a:cs typeface="Consolas" panose="020B0609020204030204" pitchFamily="49" charset="0"/>
              </a:endParaRPr>
            </a:p>
          </p:txBody>
        </p:sp>
        <p:sp>
          <p:nvSpPr>
            <p:cNvPr id="17" name="TextBox 16">
              <a:extLst>
                <a:ext uri="{FF2B5EF4-FFF2-40B4-BE49-F238E27FC236}">
                  <a16:creationId xmlns:a16="http://schemas.microsoft.com/office/drawing/2014/main" id="{1D69E0F8-CD3F-1D27-F31C-D84C8521287C}"/>
                </a:ext>
              </a:extLst>
            </p:cNvPr>
            <p:cNvSpPr txBox="1"/>
            <p:nvPr/>
          </p:nvSpPr>
          <p:spPr>
            <a:xfrm>
              <a:off x="6477000" y="5004811"/>
              <a:ext cx="526036" cy="210608"/>
            </a:xfrm>
            <a:prstGeom prst="rect">
              <a:avLst/>
            </a:prstGeom>
            <a:solidFill>
              <a:schemeClr val="bg1">
                <a:lumMod val="95000"/>
              </a:schemeClr>
            </a:solidFill>
            <a:ln>
              <a:solidFill>
                <a:schemeClr val="tx1"/>
              </a:solidFill>
            </a:ln>
          </p:spPr>
          <p:txBody>
            <a:bodyPr wrap="square" lIns="108000" tIns="46800" rIns="72000" rtlCol="0" anchor="ctr" anchorCtr="0">
              <a:noAutofit/>
            </a:bodyPr>
            <a:lstStyle/>
            <a:p>
              <a:pPr algn="r"/>
              <a:r>
                <a:rPr lang="en-IL" sz="1200" b="0">
                  <a:latin typeface="Consolas" panose="020B0609020204030204" pitchFamily="49" charset="0"/>
                  <a:cs typeface="Consolas" panose="020B0609020204030204" pitchFamily="49" charset="0"/>
                </a:rPr>
                <a:t>1</a:t>
              </a:r>
            </a:p>
          </p:txBody>
        </p:sp>
        <p:sp>
          <p:nvSpPr>
            <p:cNvPr id="18" name="TextBox 17">
              <a:extLst>
                <a:ext uri="{FF2B5EF4-FFF2-40B4-BE49-F238E27FC236}">
                  <a16:creationId xmlns:a16="http://schemas.microsoft.com/office/drawing/2014/main" id="{2C1C205A-7386-B4D7-BD54-C96959D8CD8A}"/>
                </a:ext>
              </a:extLst>
            </p:cNvPr>
            <p:cNvSpPr txBox="1"/>
            <p:nvPr/>
          </p:nvSpPr>
          <p:spPr>
            <a:xfrm>
              <a:off x="6169916" y="5157913"/>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'e'</a:t>
              </a:r>
              <a:endParaRPr lang="en-IL" sz="1200" b="0">
                <a:latin typeface="Consolas" panose="020B0609020204030204" pitchFamily="49" charset="0"/>
                <a:cs typeface="Consolas" panose="020B0609020204030204" pitchFamily="49" charset="0"/>
              </a:endParaRPr>
            </a:p>
          </p:txBody>
        </p:sp>
        <p:sp>
          <p:nvSpPr>
            <p:cNvPr id="19" name="TextBox 18">
              <a:extLst>
                <a:ext uri="{FF2B5EF4-FFF2-40B4-BE49-F238E27FC236}">
                  <a16:creationId xmlns:a16="http://schemas.microsoft.com/office/drawing/2014/main" id="{65588642-1E8F-828A-2F3A-18A1267F40A1}"/>
                </a:ext>
              </a:extLst>
            </p:cNvPr>
            <p:cNvSpPr txBox="1"/>
            <p:nvPr/>
          </p:nvSpPr>
          <p:spPr>
            <a:xfrm>
              <a:off x="6474716" y="5215419"/>
              <a:ext cx="526036" cy="210608"/>
            </a:xfrm>
            <a:prstGeom prst="rect">
              <a:avLst/>
            </a:prstGeom>
            <a:solidFill>
              <a:schemeClr val="bg1">
                <a:lumMod val="95000"/>
              </a:schemeClr>
            </a:solidFill>
            <a:ln>
              <a:solidFill>
                <a:schemeClr val="tx1"/>
              </a:solidFill>
            </a:ln>
          </p:spPr>
          <p:txBody>
            <a:bodyPr wrap="square" lIns="108000" tIns="46800" rIns="72000" rtlCol="0" anchor="ctr" anchorCtr="0">
              <a:noAutofit/>
            </a:bodyPr>
            <a:lstStyle/>
            <a:p>
              <a:pPr algn="r"/>
              <a:r>
                <a:rPr lang="en-IL" sz="1200" b="0">
                  <a:latin typeface="Consolas" panose="020B0609020204030204" pitchFamily="49" charset="0"/>
                  <a:cs typeface="Consolas" panose="020B0609020204030204" pitchFamily="49" charset="0"/>
                </a:rPr>
                <a:t>1</a:t>
              </a:r>
            </a:p>
          </p:txBody>
        </p:sp>
        <p:sp>
          <p:nvSpPr>
            <p:cNvPr id="20" name="TextBox 19">
              <a:extLst>
                <a:ext uri="{FF2B5EF4-FFF2-40B4-BE49-F238E27FC236}">
                  <a16:creationId xmlns:a16="http://schemas.microsoft.com/office/drawing/2014/main" id="{827E4AB7-9EE1-7D72-4D7A-E02F45914B46}"/>
                </a:ext>
              </a:extLst>
            </p:cNvPr>
            <p:cNvSpPr txBox="1"/>
            <p:nvPr/>
          </p:nvSpPr>
          <p:spPr>
            <a:xfrm>
              <a:off x="6169916" y="536852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'f'</a:t>
              </a:r>
              <a:endParaRPr lang="en-IL" sz="1200" b="0">
                <a:latin typeface="Consolas" panose="020B0609020204030204" pitchFamily="49" charset="0"/>
                <a:cs typeface="Consolas" panose="020B0609020204030204" pitchFamily="49" charset="0"/>
              </a:endParaRPr>
            </a:p>
          </p:txBody>
        </p:sp>
        <p:sp>
          <p:nvSpPr>
            <p:cNvPr id="21" name="TextBox 20">
              <a:extLst>
                <a:ext uri="{FF2B5EF4-FFF2-40B4-BE49-F238E27FC236}">
                  <a16:creationId xmlns:a16="http://schemas.microsoft.com/office/drawing/2014/main" id="{9D0892D1-05EB-BEE7-0849-16EBF3E29073}"/>
                </a:ext>
              </a:extLst>
            </p:cNvPr>
            <p:cNvSpPr txBox="1"/>
            <p:nvPr/>
          </p:nvSpPr>
          <p:spPr>
            <a:xfrm>
              <a:off x="6474716" y="5426027"/>
              <a:ext cx="526036" cy="210608"/>
            </a:xfrm>
            <a:prstGeom prst="rect">
              <a:avLst/>
            </a:prstGeom>
            <a:solidFill>
              <a:schemeClr val="bg1">
                <a:lumMod val="95000"/>
              </a:schemeClr>
            </a:solidFill>
            <a:ln>
              <a:solidFill>
                <a:schemeClr val="tx1"/>
              </a:solidFill>
            </a:ln>
          </p:spPr>
          <p:txBody>
            <a:bodyPr wrap="square" lIns="108000" tIns="46800" rIns="72000" rtlCol="0" anchor="ctr" anchorCtr="0">
              <a:noAutofit/>
            </a:bodyPr>
            <a:lstStyle/>
            <a:p>
              <a:pPr algn="r"/>
              <a:r>
                <a:rPr lang="en-IL" sz="1200" b="0">
                  <a:latin typeface="Consolas" panose="020B0609020204030204" pitchFamily="49" charset="0"/>
                  <a:cs typeface="Consolas" panose="020B0609020204030204" pitchFamily="49" charset="0"/>
                </a:rPr>
                <a:t>1</a:t>
              </a:r>
            </a:p>
          </p:txBody>
        </p:sp>
        <p:sp>
          <p:nvSpPr>
            <p:cNvPr id="22" name="TextBox 21">
              <a:extLst>
                <a:ext uri="{FF2B5EF4-FFF2-40B4-BE49-F238E27FC236}">
                  <a16:creationId xmlns:a16="http://schemas.microsoft.com/office/drawing/2014/main" id="{644A9DE0-55DB-346D-DDBB-D57B895133CD}"/>
                </a:ext>
              </a:extLst>
            </p:cNvPr>
            <p:cNvSpPr txBox="1"/>
            <p:nvPr/>
          </p:nvSpPr>
          <p:spPr>
            <a:xfrm>
              <a:off x="6169916" y="557912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'g'</a:t>
              </a:r>
              <a:endParaRPr lang="en-IL" sz="1200" b="0">
                <a:latin typeface="Consolas" panose="020B0609020204030204" pitchFamily="49" charset="0"/>
                <a:cs typeface="Consolas" panose="020B0609020204030204" pitchFamily="49" charset="0"/>
              </a:endParaRPr>
            </a:p>
          </p:txBody>
        </p:sp>
        <p:sp>
          <p:nvSpPr>
            <p:cNvPr id="23" name="TextBox 22">
              <a:extLst>
                <a:ext uri="{FF2B5EF4-FFF2-40B4-BE49-F238E27FC236}">
                  <a16:creationId xmlns:a16="http://schemas.microsoft.com/office/drawing/2014/main" id="{0FF5212B-27E8-D51A-F901-A0CAABBFA4D6}"/>
                </a:ext>
              </a:extLst>
            </p:cNvPr>
            <p:cNvSpPr txBox="1"/>
            <p:nvPr/>
          </p:nvSpPr>
          <p:spPr>
            <a:xfrm>
              <a:off x="6474716" y="5636635"/>
              <a:ext cx="526036" cy="210608"/>
            </a:xfrm>
            <a:prstGeom prst="rect">
              <a:avLst/>
            </a:prstGeom>
            <a:solidFill>
              <a:schemeClr val="bg1">
                <a:lumMod val="95000"/>
              </a:schemeClr>
            </a:solidFill>
            <a:ln>
              <a:solidFill>
                <a:schemeClr val="tx1"/>
              </a:solidFill>
            </a:ln>
          </p:spPr>
          <p:txBody>
            <a:bodyPr wrap="square" lIns="108000" tIns="46800" rIns="72000" rtlCol="0" anchor="ctr" anchorCtr="0">
              <a:noAutofit/>
            </a:bodyPr>
            <a:lstStyle/>
            <a:p>
              <a:pPr algn="r"/>
              <a:r>
                <a:rPr lang="en-IL" sz="1200" b="0">
                  <a:latin typeface="Consolas" panose="020B0609020204030204" pitchFamily="49" charset="0"/>
                  <a:cs typeface="Consolas" panose="020B0609020204030204" pitchFamily="49" charset="0"/>
                </a:rPr>
                <a:t>1</a:t>
              </a:r>
            </a:p>
          </p:txBody>
        </p:sp>
        <p:sp>
          <p:nvSpPr>
            <p:cNvPr id="24" name="TextBox 23">
              <a:extLst>
                <a:ext uri="{FF2B5EF4-FFF2-40B4-BE49-F238E27FC236}">
                  <a16:creationId xmlns:a16="http://schemas.microsoft.com/office/drawing/2014/main" id="{534916F8-E86D-6A9D-E905-6AE98E25D45F}"/>
                </a:ext>
              </a:extLst>
            </p:cNvPr>
            <p:cNvSpPr txBox="1"/>
            <p:nvPr/>
          </p:nvSpPr>
          <p:spPr>
            <a:xfrm>
              <a:off x="6169916" y="578973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'h'</a:t>
              </a:r>
              <a:endParaRPr lang="en-IL" sz="1200" b="0">
                <a:latin typeface="Consolas" panose="020B0609020204030204" pitchFamily="49" charset="0"/>
                <a:cs typeface="Consolas" panose="020B0609020204030204" pitchFamily="49" charset="0"/>
              </a:endParaRPr>
            </a:p>
          </p:txBody>
        </p:sp>
        <p:sp>
          <p:nvSpPr>
            <p:cNvPr id="25" name="TextBox 24">
              <a:extLst>
                <a:ext uri="{FF2B5EF4-FFF2-40B4-BE49-F238E27FC236}">
                  <a16:creationId xmlns:a16="http://schemas.microsoft.com/office/drawing/2014/main" id="{1A5666EE-0125-8D2E-A3CD-BF46C580AFA6}"/>
                </a:ext>
              </a:extLst>
            </p:cNvPr>
            <p:cNvSpPr txBox="1"/>
            <p:nvPr/>
          </p:nvSpPr>
          <p:spPr>
            <a:xfrm>
              <a:off x="6474716" y="5847243"/>
              <a:ext cx="526036" cy="210608"/>
            </a:xfrm>
            <a:prstGeom prst="rect">
              <a:avLst/>
            </a:prstGeom>
            <a:solidFill>
              <a:schemeClr val="bg1">
                <a:lumMod val="95000"/>
              </a:schemeClr>
            </a:solidFill>
            <a:ln>
              <a:solidFill>
                <a:schemeClr val="tx1"/>
              </a:solidFill>
            </a:ln>
          </p:spPr>
          <p:txBody>
            <a:bodyPr wrap="square" lIns="108000" tIns="46800" rIns="72000" rtlCol="0" anchor="ctr" anchorCtr="0">
              <a:noAutofit/>
            </a:bodyPr>
            <a:lstStyle/>
            <a:p>
              <a:pPr algn="r"/>
              <a:r>
                <a:rPr lang="en-IL" sz="1200" b="0">
                  <a:latin typeface="Consolas" panose="020B0609020204030204" pitchFamily="49" charset="0"/>
                  <a:cs typeface="Consolas" panose="020B0609020204030204" pitchFamily="49" charset="0"/>
                </a:rPr>
                <a:t>1</a:t>
              </a:r>
            </a:p>
          </p:txBody>
        </p:sp>
        <p:sp>
          <p:nvSpPr>
            <p:cNvPr id="26" name="TextBox 25">
              <a:extLst>
                <a:ext uri="{FF2B5EF4-FFF2-40B4-BE49-F238E27FC236}">
                  <a16:creationId xmlns:a16="http://schemas.microsoft.com/office/drawing/2014/main" id="{1C0B5593-016D-ECC5-E254-C92D3B2969E6}"/>
                </a:ext>
              </a:extLst>
            </p:cNvPr>
            <p:cNvSpPr txBox="1"/>
            <p:nvPr/>
          </p:nvSpPr>
          <p:spPr>
            <a:xfrm>
              <a:off x="6179564" y="392710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0</a:t>
              </a:r>
            </a:p>
          </p:txBody>
        </p:sp>
        <p:sp>
          <p:nvSpPr>
            <p:cNvPr id="27" name="TextBox 26">
              <a:extLst>
                <a:ext uri="{FF2B5EF4-FFF2-40B4-BE49-F238E27FC236}">
                  <a16:creationId xmlns:a16="http://schemas.microsoft.com/office/drawing/2014/main" id="{93D72CA6-C75E-1F03-D9E5-92EE4AAB1FED}"/>
                </a:ext>
              </a:extLst>
            </p:cNvPr>
            <p:cNvSpPr txBox="1"/>
            <p:nvPr/>
          </p:nvSpPr>
          <p:spPr>
            <a:xfrm>
              <a:off x="6477000" y="3953321"/>
              <a:ext cx="526036" cy="210608"/>
            </a:xfrm>
            <a:prstGeom prst="rect">
              <a:avLst/>
            </a:prstGeom>
            <a:solidFill>
              <a:schemeClr val="bg1">
                <a:lumMod val="95000"/>
              </a:schemeClr>
            </a:solidFill>
            <a:ln>
              <a:solidFill>
                <a:schemeClr val="tx1"/>
              </a:solidFill>
            </a:ln>
          </p:spPr>
          <p:txBody>
            <a:bodyPr wrap="square" lIns="108000" tIns="46800" rIns="72000" rtlCol="0" anchor="ctr" anchorCtr="0">
              <a:noAutofit/>
            </a:bodyPr>
            <a:lstStyle/>
            <a:p>
              <a:pPr algn="r"/>
              <a:endParaRPr lang="en-IL" sz="1200" b="0">
                <a:latin typeface="Consolas" panose="020B0609020204030204" pitchFamily="49" charset="0"/>
                <a:cs typeface="Consolas" panose="020B0609020204030204" pitchFamily="49" charset="0"/>
              </a:endParaRPr>
            </a:p>
          </p:txBody>
        </p:sp>
        <p:sp>
          <p:nvSpPr>
            <p:cNvPr id="28" name="TextBox 27">
              <a:extLst>
                <a:ext uri="{FF2B5EF4-FFF2-40B4-BE49-F238E27FC236}">
                  <a16:creationId xmlns:a16="http://schemas.microsoft.com/office/drawing/2014/main" id="{CEFF8C47-7C0C-5FCD-4F2D-97E023046800}"/>
                </a:ext>
              </a:extLst>
            </p:cNvPr>
            <p:cNvSpPr txBox="1"/>
            <p:nvPr/>
          </p:nvSpPr>
          <p:spPr>
            <a:xfrm>
              <a:off x="6096000" y="4106423"/>
              <a:ext cx="3810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a:t>
              </a:r>
              <a:endParaRPr lang="en-IL" sz="1200" b="0">
                <a:latin typeface="Consolas" panose="020B0609020204030204" pitchFamily="49" charset="0"/>
                <a:cs typeface="Consolas" panose="020B0609020204030204" pitchFamily="49" charset="0"/>
              </a:endParaRPr>
            </a:p>
          </p:txBody>
        </p:sp>
        <p:sp>
          <p:nvSpPr>
            <p:cNvPr id="29" name="TextBox 28">
              <a:extLst>
                <a:ext uri="{FF2B5EF4-FFF2-40B4-BE49-F238E27FC236}">
                  <a16:creationId xmlns:a16="http://schemas.microsoft.com/office/drawing/2014/main" id="{CED57B0F-4108-AA3E-A439-D7C775166588}"/>
                </a:ext>
              </a:extLst>
            </p:cNvPr>
            <p:cNvSpPr txBox="1"/>
            <p:nvPr/>
          </p:nvSpPr>
          <p:spPr>
            <a:xfrm>
              <a:off x="6477000" y="4163929"/>
              <a:ext cx="526036" cy="210608"/>
            </a:xfrm>
            <a:prstGeom prst="rect">
              <a:avLst/>
            </a:prstGeom>
            <a:solidFill>
              <a:schemeClr val="bg1">
                <a:lumMod val="95000"/>
              </a:schemeClr>
            </a:solidFill>
            <a:ln>
              <a:solidFill>
                <a:schemeClr val="tx1"/>
              </a:solidFill>
            </a:ln>
          </p:spPr>
          <p:txBody>
            <a:bodyPr wrap="square" lIns="108000" tIns="46800" rIns="72000" rtlCol="0" anchor="b" anchorCtr="0">
              <a:noAutofit/>
            </a:bodyPr>
            <a:lstStyle/>
            <a:p>
              <a:pPr algn="r"/>
              <a:endParaRPr lang="en-IL" sz="1200" b="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D4922BED-5ECE-FB0C-D69B-00F70EA14E69}"/>
                </a:ext>
              </a:extLst>
            </p:cNvPr>
            <p:cNvSpPr txBox="1"/>
            <p:nvPr/>
          </p:nvSpPr>
          <p:spPr>
            <a:xfrm>
              <a:off x="6139180" y="6239706"/>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255</a:t>
              </a:r>
            </a:p>
          </p:txBody>
        </p:sp>
        <p:sp>
          <p:nvSpPr>
            <p:cNvPr id="31" name="TextBox 30">
              <a:extLst>
                <a:ext uri="{FF2B5EF4-FFF2-40B4-BE49-F238E27FC236}">
                  <a16:creationId xmlns:a16="http://schemas.microsoft.com/office/drawing/2014/main" id="{A26E4B51-9A0F-969D-D801-7886FFC4071B}"/>
                </a:ext>
              </a:extLst>
            </p:cNvPr>
            <p:cNvSpPr txBox="1"/>
            <p:nvPr/>
          </p:nvSpPr>
          <p:spPr>
            <a:xfrm>
              <a:off x="6473837" y="6268459"/>
              <a:ext cx="526036" cy="210608"/>
            </a:xfrm>
            <a:prstGeom prst="rect">
              <a:avLst/>
            </a:prstGeom>
            <a:solidFill>
              <a:schemeClr val="bg1">
                <a:lumMod val="95000"/>
              </a:schemeClr>
            </a:solidFill>
            <a:ln>
              <a:solidFill>
                <a:schemeClr val="tx1"/>
              </a:solidFill>
            </a:ln>
          </p:spPr>
          <p:txBody>
            <a:bodyPr wrap="square" lIns="108000" tIns="46800" rIns="72000" rtlCol="0" anchor="ctr" anchorCtr="0">
              <a:noAutofit/>
            </a:bodyPr>
            <a:lstStyle/>
            <a:p>
              <a:pPr algn="r"/>
              <a:endParaRPr lang="en-IL" sz="1200" b="0">
                <a:latin typeface="Consolas" panose="020B0609020204030204" pitchFamily="49" charset="0"/>
                <a:cs typeface="Consolas" panose="020B0609020204030204" pitchFamily="49" charset="0"/>
              </a:endParaRPr>
            </a:p>
          </p:txBody>
        </p:sp>
        <p:sp>
          <p:nvSpPr>
            <p:cNvPr id="32" name="TextBox 31">
              <a:extLst>
                <a:ext uri="{FF2B5EF4-FFF2-40B4-BE49-F238E27FC236}">
                  <a16:creationId xmlns:a16="http://schemas.microsoft.com/office/drawing/2014/main" id="{70821CBF-DD0D-F450-36A7-B55D043EB784}"/>
                </a:ext>
              </a:extLst>
            </p:cNvPr>
            <p:cNvSpPr txBox="1"/>
            <p:nvPr/>
          </p:nvSpPr>
          <p:spPr>
            <a:xfrm>
              <a:off x="6101080" y="6000345"/>
              <a:ext cx="3810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a:t>
              </a:r>
              <a:endParaRPr lang="en-IL" sz="1200" b="0">
                <a:latin typeface="Consolas" panose="020B0609020204030204" pitchFamily="49" charset="0"/>
                <a:cs typeface="Consolas" panose="020B0609020204030204" pitchFamily="49" charset="0"/>
              </a:endParaRPr>
            </a:p>
          </p:txBody>
        </p:sp>
        <p:sp>
          <p:nvSpPr>
            <p:cNvPr id="33" name="TextBox 32">
              <a:extLst>
                <a:ext uri="{FF2B5EF4-FFF2-40B4-BE49-F238E27FC236}">
                  <a16:creationId xmlns:a16="http://schemas.microsoft.com/office/drawing/2014/main" id="{9D962721-BA12-2342-786C-BE4010C38795}"/>
                </a:ext>
              </a:extLst>
            </p:cNvPr>
            <p:cNvSpPr txBox="1"/>
            <p:nvPr/>
          </p:nvSpPr>
          <p:spPr>
            <a:xfrm>
              <a:off x="6473837" y="6057851"/>
              <a:ext cx="526036" cy="210608"/>
            </a:xfrm>
            <a:prstGeom prst="rect">
              <a:avLst/>
            </a:prstGeom>
            <a:solidFill>
              <a:schemeClr val="bg1">
                <a:lumMod val="95000"/>
              </a:schemeClr>
            </a:solidFill>
            <a:ln>
              <a:solidFill>
                <a:schemeClr val="tx1"/>
              </a:solidFill>
            </a:ln>
          </p:spPr>
          <p:txBody>
            <a:bodyPr wrap="square" lIns="108000" tIns="46800" rIns="72000" rtlCol="0" anchor="b" anchorCtr="0">
              <a:noAutofit/>
            </a:bodyPr>
            <a:lstStyle/>
            <a:p>
              <a:pPr algn="r"/>
              <a:endParaRPr lang="en-IL" sz="1200" b="0">
                <a:latin typeface="Times New Roman" panose="02020603050405020304" pitchFamily="18" charset="0"/>
                <a:cs typeface="Times New Roman" panose="02020603050405020304" pitchFamily="18" charset="0"/>
              </a:endParaRPr>
            </a:p>
          </p:txBody>
        </p:sp>
      </p:grpSp>
      <p:sp>
        <p:nvSpPr>
          <p:cNvPr id="3" name="Rectangle 2">
            <a:extLst>
              <a:ext uri="{FF2B5EF4-FFF2-40B4-BE49-F238E27FC236}">
                <a16:creationId xmlns:a16="http://schemas.microsoft.com/office/drawing/2014/main" id="{8EED2D5E-4EA6-7E39-622B-625746541BD3}"/>
              </a:ext>
            </a:extLst>
          </p:cNvPr>
          <p:cNvSpPr>
            <a:spLocks noChangeArrowheads="1"/>
          </p:cNvSpPr>
          <p:nvPr/>
        </p:nvSpPr>
        <p:spPr bwMode="auto">
          <a:xfrm>
            <a:off x="510817" y="1645160"/>
            <a:ext cx="4225716" cy="1482376"/>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133200" rIns="0" bIns="0" anchor="t" anchorCtr="0"/>
          <a:lstStyle/>
          <a:p>
            <a:pPr algn="l">
              <a:spcBef>
                <a:spcPts val="300"/>
              </a:spcBef>
            </a:pPr>
            <a:r>
              <a:rPr lang="en-US" sz="1400" b="0" dirty="0">
                <a:solidFill>
                  <a:srgbClr val="3F7F5F"/>
                </a:solidFill>
                <a:latin typeface="Times New Roman" panose="02020603050405020304" pitchFamily="18" charset="0"/>
                <a:cs typeface="Times New Roman" panose="02020603050405020304" pitchFamily="18" charset="0"/>
              </a:rPr>
              <a:t>// Builds a frequencies array, for testing</a:t>
            </a:r>
          </a:p>
          <a:p>
            <a:pPr algn="l">
              <a:spcBef>
                <a:spcPts val="300"/>
              </a:spcBef>
            </a:pPr>
            <a:r>
              <a:rPr lang="en-US" sz="1200" b="0" dirty="0">
                <a:latin typeface="Consolas" panose="020B0609020204030204" pitchFamily="49" charset="0"/>
                <a:cs typeface="Consolas" panose="020B0609020204030204" pitchFamily="49" charset="0"/>
              </a:rPr>
              <a:t>double[] freq = new double[256];</a:t>
            </a:r>
          </a:p>
          <a:p>
            <a:pPr algn="l">
              <a:spcBef>
                <a:spcPts val="300"/>
              </a:spcBef>
            </a:pPr>
            <a:r>
              <a:rPr lang="en-US" sz="1200" b="0" dirty="0">
                <a:solidFill>
                  <a:srgbClr val="000000"/>
                </a:solidFill>
                <a:latin typeface="Consolas" panose="020B0609020204030204" pitchFamily="49" charset="0"/>
                <a:cs typeface="Consolas" panose="020B0609020204030204" pitchFamily="49" charset="0"/>
              </a:rPr>
              <a:t>freq[</a:t>
            </a:r>
            <a:r>
              <a:rPr lang="en-US" sz="1200" b="0" dirty="0">
                <a:solidFill>
                  <a:srgbClr val="2A00FF"/>
                </a:solidFill>
                <a:latin typeface="Consolas" panose="020B0609020204030204" pitchFamily="49" charset="0"/>
                <a:cs typeface="Consolas" panose="020B0609020204030204" pitchFamily="49" charset="0"/>
              </a:rPr>
              <a:t>'a'</a:t>
            </a:r>
            <a:r>
              <a:rPr lang="en-US" sz="1200" b="0" dirty="0">
                <a:solidFill>
                  <a:srgbClr val="000000"/>
                </a:solidFill>
                <a:latin typeface="Consolas" panose="020B0609020204030204" pitchFamily="49" charset="0"/>
                <a:cs typeface="Consolas" panose="020B0609020204030204" pitchFamily="49" charset="0"/>
              </a:rPr>
              <a:t>] = 8; freq[</a:t>
            </a:r>
            <a:r>
              <a:rPr lang="en-US" sz="1200" b="0" dirty="0">
                <a:solidFill>
                  <a:srgbClr val="2A00FF"/>
                </a:solidFill>
                <a:latin typeface="Consolas" panose="020B0609020204030204" pitchFamily="49" charset="0"/>
                <a:cs typeface="Consolas" panose="020B0609020204030204" pitchFamily="49" charset="0"/>
              </a:rPr>
              <a:t>'b'</a:t>
            </a:r>
            <a:r>
              <a:rPr lang="en-US" sz="1200" b="0" dirty="0">
                <a:solidFill>
                  <a:srgbClr val="000000"/>
                </a:solidFill>
                <a:latin typeface="Consolas" panose="020B0609020204030204" pitchFamily="49" charset="0"/>
                <a:cs typeface="Consolas" panose="020B0609020204030204" pitchFamily="49" charset="0"/>
              </a:rPr>
              <a:t>] = 3;</a:t>
            </a:r>
          </a:p>
          <a:p>
            <a:pPr algn="l">
              <a:spcBef>
                <a:spcPts val="300"/>
              </a:spcBef>
            </a:pPr>
            <a:r>
              <a:rPr lang="en-US" sz="1200" b="0" dirty="0">
                <a:solidFill>
                  <a:srgbClr val="000000"/>
                </a:solidFill>
                <a:latin typeface="Consolas" panose="020B0609020204030204" pitchFamily="49" charset="0"/>
                <a:cs typeface="Consolas" panose="020B0609020204030204" pitchFamily="49" charset="0"/>
              </a:rPr>
              <a:t>freq[</a:t>
            </a:r>
            <a:r>
              <a:rPr lang="en-US" sz="1200" b="0" dirty="0">
                <a:solidFill>
                  <a:srgbClr val="2A00FF"/>
                </a:solidFill>
                <a:latin typeface="Consolas" panose="020B0609020204030204" pitchFamily="49" charset="0"/>
                <a:cs typeface="Consolas" panose="020B0609020204030204" pitchFamily="49" charset="0"/>
              </a:rPr>
              <a:t>'c'</a:t>
            </a:r>
            <a:r>
              <a:rPr lang="en-US" sz="1200" b="0" dirty="0">
                <a:solidFill>
                  <a:srgbClr val="000000"/>
                </a:solidFill>
                <a:latin typeface="Consolas" panose="020B0609020204030204" pitchFamily="49" charset="0"/>
                <a:cs typeface="Consolas" panose="020B0609020204030204" pitchFamily="49" charset="0"/>
              </a:rPr>
              <a:t>] = 1; freq[</a:t>
            </a:r>
            <a:r>
              <a:rPr lang="en-US" sz="1200" b="0" dirty="0">
                <a:solidFill>
                  <a:srgbClr val="2A00FF"/>
                </a:solidFill>
                <a:latin typeface="Consolas" panose="020B0609020204030204" pitchFamily="49" charset="0"/>
                <a:cs typeface="Consolas" panose="020B0609020204030204" pitchFamily="49" charset="0"/>
              </a:rPr>
              <a:t>'d'</a:t>
            </a:r>
            <a:r>
              <a:rPr lang="en-US" sz="1200" b="0" dirty="0">
                <a:solidFill>
                  <a:srgbClr val="000000"/>
                </a:solidFill>
                <a:latin typeface="Consolas" panose="020B0609020204030204" pitchFamily="49" charset="0"/>
                <a:cs typeface="Consolas" panose="020B0609020204030204" pitchFamily="49" charset="0"/>
              </a:rPr>
              <a:t>] = 1; freq[</a:t>
            </a:r>
            <a:r>
              <a:rPr lang="en-US" sz="1200" b="0" dirty="0">
                <a:solidFill>
                  <a:srgbClr val="2A00FF"/>
                </a:solidFill>
                <a:latin typeface="Consolas" panose="020B0609020204030204" pitchFamily="49" charset="0"/>
                <a:cs typeface="Consolas" panose="020B0609020204030204" pitchFamily="49" charset="0"/>
              </a:rPr>
              <a:t>'e'</a:t>
            </a:r>
            <a:r>
              <a:rPr lang="en-US" sz="1200" b="0" dirty="0">
                <a:solidFill>
                  <a:srgbClr val="000000"/>
                </a:solidFill>
                <a:latin typeface="Consolas" panose="020B0609020204030204" pitchFamily="49" charset="0"/>
                <a:cs typeface="Consolas" panose="020B0609020204030204" pitchFamily="49" charset="0"/>
              </a:rPr>
              <a:t>] = 1;  </a:t>
            </a:r>
          </a:p>
          <a:p>
            <a:pPr algn="l">
              <a:spcBef>
                <a:spcPts val="300"/>
              </a:spcBef>
            </a:pPr>
            <a:r>
              <a:rPr lang="en-US" sz="1200" b="0" dirty="0">
                <a:solidFill>
                  <a:srgbClr val="000000"/>
                </a:solidFill>
                <a:latin typeface="Consolas" panose="020B0609020204030204" pitchFamily="49" charset="0"/>
                <a:cs typeface="Consolas" panose="020B0609020204030204" pitchFamily="49" charset="0"/>
              </a:rPr>
              <a:t>freq[</a:t>
            </a:r>
            <a:r>
              <a:rPr lang="en-US" sz="1200" b="0" dirty="0">
                <a:solidFill>
                  <a:srgbClr val="2A00FF"/>
                </a:solidFill>
                <a:latin typeface="Consolas" panose="020B0609020204030204" pitchFamily="49" charset="0"/>
                <a:cs typeface="Consolas" panose="020B0609020204030204" pitchFamily="49" charset="0"/>
              </a:rPr>
              <a:t>'f'</a:t>
            </a:r>
            <a:r>
              <a:rPr lang="en-US" sz="1200" b="0" dirty="0">
                <a:solidFill>
                  <a:srgbClr val="000000"/>
                </a:solidFill>
                <a:latin typeface="Consolas" panose="020B0609020204030204" pitchFamily="49" charset="0"/>
                <a:cs typeface="Consolas" panose="020B0609020204030204" pitchFamily="49" charset="0"/>
              </a:rPr>
              <a:t>] = 1; freq[</a:t>
            </a:r>
            <a:r>
              <a:rPr lang="en-US" sz="1200" b="0" dirty="0">
                <a:solidFill>
                  <a:srgbClr val="2A00FF"/>
                </a:solidFill>
                <a:latin typeface="Consolas" panose="020B0609020204030204" pitchFamily="49" charset="0"/>
                <a:cs typeface="Consolas" panose="020B0609020204030204" pitchFamily="49" charset="0"/>
              </a:rPr>
              <a:t>'g'</a:t>
            </a:r>
            <a:r>
              <a:rPr lang="en-US" sz="1200" b="0" dirty="0">
                <a:solidFill>
                  <a:srgbClr val="000000"/>
                </a:solidFill>
                <a:latin typeface="Consolas" panose="020B0609020204030204" pitchFamily="49" charset="0"/>
                <a:cs typeface="Consolas" panose="020B0609020204030204" pitchFamily="49" charset="0"/>
              </a:rPr>
              <a:t>] = 1; freq[</a:t>
            </a:r>
            <a:r>
              <a:rPr lang="en-US" sz="1200" b="0" dirty="0">
                <a:solidFill>
                  <a:srgbClr val="2A00FF"/>
                </a:solidFill>
                <a:latin typeface="Consolas" panose="020B0609020204030204" pitchFamily="49" charset="0"/>
                <a:cs typeface="Consolas" panose="020B0609020204030204" pitchFamily="49" charset="0"/>
              </a:rPr>
              <a:t>'h'</a:t>
            </a:r>
            <a:r>
              <a:rPr lang="en-US" sz="1200" b="0" dirty="0">
                <a:solidFill>
                  <a:srgbClr val="000000"/>
                </a:solidFill>
                <a:latin typeface="Consolas" panose="020B0609020204030204" pitchFamily="49" charset="0"/>
                <a:cs typeface="Consolas" panose="020B0609020204030204" pitchFamily="49" charset="0"/>
              </a:rPr>
              <a:t>] = 1; </a:t>
            </a:r>
            <a:r>
              <a:rPr lang="en-IL" sz="1200" b="0">
                <a:solidFill>
                  <a:srgbClr val="000000"/>
                </a:solidFill>
                <a:latin typeface="Consolas" panose="020B0609020204030204" pitchFamily="49" charset="0"/>
                <a:cs typeface="Consolas" panose="020B0609020204030204" pitchFamily="49" charset="0"/>
              </a:rPr>
              <a:t>   </a:t>
            </a:r>
            <a:endParaRPr lang="en-US" sz="1200" b="0" dirty="0">
              <a:solidFill>
                <a:srgbClr val="000000"/>
              </a:solidFill>
              <a:latin typeface="Consolas" panose="020B0609020204030204" pitchFamily="49" charset="0"/>
              <a:ea typeface="Consolas"/>
              <a:cs typeface="Consolas" panose="020B0609020204030204" pitchFamily="49" charset="0"/>
            </a:endParaRPr>
          </a:p>
        </p:txBody>
      </p:sp>
      <p:sp>
        <p:nvSpPr>
          <p:cNvPr id="4" name="Rounded Rectangular Callout 3">
            <a:extLst>
              <a:ext uri="{FF2B5EF4-FFF2-40B4-BE49-F238E27FC236}">
                <a16:creationId xmlns:a16="http://schemas.microsoft.com/office/drawing/2014/main" id="{28313AF0-9D34-26DB-D54B-06AE6C738C29}"/>
              </a:ext>
            </a:extLst>
          </p:cNvPr>
          <p:cNvSpPr/>
          <p:nvPr/>
        </p:nvSpPr>
        <p:spPr>
          <a:xfrm>
            <a:off x="6018910" y="4020644"/>
            <a:ext cx="2896490" cy="1000021"/>
          </a:xfrm>
          <a:prstGeom prst="wedgeRoundRectCallout">
            <a:avLst>
              <a:gd name="adj1" fmla="val 6948"/>
              <a:gd name="adj2" fmla="val -35385"/>
              <a:gd name="adj3" fmla="val 16667"/>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08000" tIns="0" rIns="0" bIns="0" rtlCol="0" anchor="ctr" anchorCtr="0"/>
          <a:lstStyle/>
          <a:p>
            <a:pPr algn="l">
              <a:spcBef>
                <a:spcPts val="600"/>
              </a:spcBef>
              <a:buSzPct val="120000"/>
            </a:pPr>
            <a:r>
              <a:rPr lang="en-US" sz="1400" b="0" dirty="0">
                <a:solidFill>
                  <a:schemeClr val="tx1"/>
                </a:solidFill>
                <a:latin typeface="Times New Roman" panose="02020603050405020304" pitchFamily="18" charset="0"/>
                <a:cs typeface="Times New Roman" panose="02020603050405020304" pitchFamily="18" charset="0"/>
              </a:rPr>
              <a:t>Reminder: </a:t>
            </a:r>
            <a:r>
              <a:rPr lang="en-US" sz="1200" b="0" dirty="0">
                <a:solidFill>
                  <a:schemeClr val="tx1"/>
                </a:solidFill>
                <a:latin typeface="Consolas" panose="020B0609020204030204" pitchFamily="49" charset="0"/>
                <a:cs typeface="Consolas" panose="020B0609020204030204" pitchFamily="49" charset="0"/>
              </a:rPr>
              <a:t>char</a:t>
            </a:r>
            <a:r>
              <a:rPr lang="en-US" sz="1400" b="0" dirty="0">
                <a:solidFill>
                  <a:schemeClr val="tx1"/>
                </a:solidFill>
                <a:latin typeface="Times New Roman" panose="02020603050405020304" pitchFamily="18" charset="0"/>
                <a:cs typeface="Times New Roman" panose="02020603050405020304" pitchFamily="18" charset="0"/>
              </a:rPr>
              <a:t> values are numbers, e.g. </a:t>
            </a:r>
            <a:r>
              <a:rPr lang="en-US" sz="1200" b="0" dirty="0">
                <a:solidFill>
                  <a:schemeClr val="tx1"/>
                </a:solidFill>
                <a:latin typeface="Consolas" panose="020B0609020204030204" pitchFamily="49" charset="0"/>
                <a:cs typeface="Consolas" panose="020B0609020204030204" pitchFamily="49" charset="0"/>
              </a:rPr>
              <a:t>'a'</a:t>
            </a:r>
            <a:r>
              <a:rPr lang="en-US" sz="1400" b="0" dirty="0">
                <a:solidFill>
                  <a:schemeClr val="tx1"/>
                </a:solidFill>
                <a:latin typeface="Times New Roman" panose="02020603050405020304" pitchFamily="18" charset="0"/>
                <a:cs typeface="Times New Roman" panose="02020603050405020304" pitchFamily="18" charset="0"/>
              </a:rPr>
              <a:t> </a:t>
            </a:r>
            <a:r>
              <a:rPr lang="en-US" sz="1400" b="0" dirty="0">
                <a:solidFill>
                  <a:schemeClr val="tx1"/>
                </a:solidFill>
                <a:latin typeface="Consolas" panose="020B0609020204030204" pitchFamily="49" charset="0"/>
                <a:cs typeface="Consolas" panose="020B0609020204030204" pitchFamily="49" charset="0"/>
              </a:rPr>
              <a:t>=</a:t>
            </a:r>
            <a:r>
              <a:rPr lang="en-US" sz="1400" b="0" dirty="0">
                <a:solidFill>
                  <a:schemeClr val="tx1"/>
                </a:solidFill>
                <a:latin typeface="Times New Roman" panose="02020603050405020304" pitchFamily="18" charset="0"/>
                <a:cs typeface="Times New Roman" panose="02020603050405020304" pitchFamily="18" charset="0"/>
              </a:rPr>
              <a:t> </a:t>
            </a:r>
            <a:r>
              <a:rPr lang="en-US" sz="1400" b="0" dirty="0">
                <a:solidFill>
                  <a:schemeClr val="tx1"/>
                </a:solidFill>
                <a:latin typeface="Consolas" panose="020B0609020204030204" pitchFamily="49" charset="0"/>
                <a:cs typeface="Consolas" panose="020B0609020204030204" pitchFamily="49" charset="0"/>
              </a:rPr>
              <a:t>97</a:t>
            </a:r>
            <a:r>
              <a:rPr lang="en-US" sz="1400" b="0" dirty="0">
                <a:solidFill>
                  <a:schemeClr val="tx1"/>
                </a:solidFill>
                <a:latin typeface="Times New Roman" panose="02020603050405020304" pitchFamily="18" charset="0"/>
                <a:cs typeface="Times New Roman" panose="02020603050405020304" pitchFamily="18" charset="0"/>
              </a:rPr>
              <a:t> and </a:t>
            </a:r>
            <a:r>
              <a:rPr lang="en-US" sz="1200" b="0" dirty="0">
                <a:solidFill>
                  <a:schemeClr val="tx1"/>
                </a:solidFill>
                <a:latin typeface="Consolas" panose="020B0609020204030204" pitchFamily="49" charset="0"/>
                <a:cs typeface="Consolas" panose="020B0609020204030204" pitchFamily="49" charset="0"/>
              </a:rPr>
              <a:t>'h'</a:t>
            </a:r>
            <a:r>
              <a:rPr lang="en-US" sz="1400" b="0" dirty="0">
                <a:solidFill>
                  <a:schemeClr val="tx1"/>
                </a:solidFill>
                <a:latin typeface="Times New Roman" panose="02020603050405020304" pitchFamily="18" charset="0"/>
                <a:cs typeface="Times New Roman" panose="02020603050405020304" pitchFamily="18" charset="0"/>
              </a:rPr>
              <a:t> </a:t>
            </a:r>
            <a:r>
              <a:rPr lang="en-US" sz="1400" b="0" dirty="0">
                <a:solidFill>
                  <a:schemeClr val="tx1"/>
                </a:solidFill>
                <a:latin typeface="Consolas" panose="020B0609020204030204" pitchFamily="49" charset="0"/>
                <a:cs typeface="Consolas" panose="020B0609020204030204" pitchFamily="49" charset="0"/>
              </a:rPr>
              <a:t>=</a:t>
            </a:r>
            <a:r>
              <a:rPr lang="en-US" sz="1400" b="0" dirty="0">
                <a:solidFill>
                  <a:schemeClr val="tx1"/>
                </a:solidFill>
                <a:latin typeface="Times New Roman" panose="02020603050405020304" pitchFamily="18" charset="0"/>
                <a:cs typeface="Times New Roman" panose="02020603050405020304" pitchFamily="18" charset="0"/>
              </a:rPr>
              <a:t> </a:t>
            </a:r>
            <a:r>
              <a:rPr lang="en-US" sz="1400" b="0" dirty="0">
                <a:solidFill>
                  <a:schemeClr val="tx1"/>
                </a:solidFill>
                <a:latin typeface="Consolas" panose="020B0609020204030204" pitchFamily="49" charset="0"/>
                <a:cs typeface="Consolas" panose="020B0609020204030204" pitchFamily="49" charset="0"/>
              </a:rPr>
              <a:t>104</a:t>
            </a:r>
            <a:endParaRPr lang="en-US" sz="1400" b="0" dirty="0">
              <a:solidFill>
                <a:schemeClr val="tx1"/>
              </a:solidFill>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B868648C-5B30-7006-CD97-B140CCA68778}"/>
              </a:ext>
            </a:extLst>
          </p:cNvPr>
          <p:cNvSpPr txBox="1"/>
          <p:nvPr/>
        </p:nvSpPr>
        <p:spPr>
          <a:xfrm>
            <a:off x="281446" y="6146318"/>
            <a:ext cx="7228775" cy="276999"/>
          </a:xfrm>
          <a:prstGeom prst="rect">
            <a:avLst/>
          </a:prstGeom>
          <a:noFill/>
        </p:spPr>
        <p:txBody>
          <a:bodyPr wrap="none" rtlCol="0">
            <a:spAutoFit/>
          </a:bodyPr>
          <a:lstStyle/>
          <a:p>
            <a:r>
              <a:rPr lang="en-US" sz="1200" b="0" dirty="0">
                <a:latin typeface="Times New Roman" panose="02020603050405020304" pitchFamily="18" charset="0"/>
                <a:cs typeface="Times New Roman" panose="02020603050405020304" pitchFamily="18" charset="0"/>
              </a:rPr>
              <a:t>(Example adapted from </a:t>
            </a:r>
            <a:r>
              <a:rPr lang="en-US" sz="1200" b="0" i="1" dirty="0">
                <a:latin typeface="Times New Roman" panose="02020603050405020304" pitchFamily="18" charset="0"/>
                <a:cs typeface="Times New Roman" panose="02020603050405020304" pitchFamily="18" charset="0"/>
              </a:rPr>
              <a:t>Structure and Interpretation of Computer Programs </a:t>
            </a:r>
            <a:r>
              <a:rPr lang="en-US" sz="1200" b="0" dirty="0">
                <a:latin typeface="Times New Roman" panose="02020603050405020304" pitchFamily="18" charset="0"/>
                <a:cs typeface="Times New Roman" panose="02020603050405020304" pitchFamily="18" charset="0"/>
              </a:rPr>
              <a:t>by Abelson and Sussman, MIT Press)</a:t>
            </a:r>
          </a:p>
        </p:txBody>
      </p:sp>
    </p:spTree>
    <p:extLst>
      <p:ext uri="{BB962C8B-B14F-4D97-AF65-F5344CB8AC3E}">
        <p14:creationId xmlns:p14="http://schemas.microsoft.com/office/powerpoint/2010/main" val="38946553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4C5C5-AACD-4291-374C-F4D139C4E7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8BDD87-3484-C14C-4FAB-76F753AF0C8D}"/>
              </a:ext>
            </a:extLst>
          </p:cNvPr>
          <p:cNvSpPr>
            <a:spLocks noGrp="1"/>
          </p:cNvSpPr>
          <p:nvPr>
            <p:ph type="title"/>
          </p:nvPr>
        </p:nvSpPr>
        <p:spPr/>
        <p:txBody>
          <a:bodyPr/>
          <a:lstStyle/>
          <a:p>
            <a:r>
              <a:rPr lang="en-US" dirty="0"/>
              <a:t>Building a Huffman tree</a:t>
            </a:r>
          </a:p>
        </p:txBody>
      </p:sp>
      <p:sp>
        <p:nvSpPr>
          <p:cNvPr id="91" name="Down Arrow 90">
            <a:extLst>
              <a:ext uri="{FF2B5EF4-FFF2-40B4-BE49-F238E27FC236}">
                <a16:creationId xmlns:a16="http://schemas.microsoft.com/office/drawing/2014/main" id="{B2707CCF-171C-5547-49F3-EA7E8AD1CB0E}"/>
              </a:ext>
            </a:extLst>
          </p:cNvPr>
          <p:cNvSpPr/>
          <p:nvPr/>
        </p:nvSpPr>
        <p:spPr bwMode="auto">
          <a:xfrm rot="16200000">
            <a:off x="5500333" y="2297503"/>
            <a:ext cx="379219" cy="723249"/>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92" name="TextBox 91">
            <a:extLst>
              <a:ext uri="{FF2B5EF4-FFF2-40B4-BE49-F238E27FC236}">
                <a16:creationId xmlns:a16="http://schemas.microsoft.com/office/drawing/2014/main" id="{B45D3541-7785-DE0E-029A-93A1688A9DCC}"/>
              </a:ext>
            </a:extLst>
          </p:cNvPr>
          <p:cNvSpPr txBox="1"/>
          <p:nvPr/>
        </p:nvSpPr>
        <p:spPr>
          <a:xfrm>
            <a:off x="5036297" y="1738927"/>
            <a:ext cx="1272557" cy="647421"/>
          </a:xfrm>
          <a:prstGeom prst="rect">
            <a:avLst/>
          </a:prstGeom>
          <a:noFill/>
          <a:ln>
            <a:noFill/>
          </a:ln>
        </p:spPr>
        <p:txBody>
          <a:bodyPr wrap="square" lIns="0" tIns="46800" rIns="0" rtlCol="0">
            <a:spAutoFit/>
          </a:bodyPr>
          <a:lstStyle/>
          <a:p>
            <a:r>
              <a:rPr lang="en-US" sz="1800" b="0" dirty="0">
                <a:latin typeface="Times New Roman" panose="02020603050405020304" pitchFamily="18" charset="0"/>
                <a:cs typeface="Times New Roman" panose="02020603050405020304" pitchFamily="18" charset="0"/>
              </a:rPr>
              <a:t>t</a:t>
            </a:r>
            <a:r>
              <a:rPr lang="en-IL" sz="1800" b="0">
                <a:latin typeface="Times New Roman" panose="02020603050405020304" pitchFamily="18" charset="0"/>
                <a:cs typeface="Times New Roman" panose="02020603050405020304" pitchFamily="18" charset="0"/>
              </a:rPr>
              <a:t>ext</a:t>
            </a:r>
          </a:p>
          <a:p>
            <a:r>
              <a:rPr lang="en-IL" sz="1800" b="0">
                <a:latin typeface="Times New Roman" panose="02020603050405020304" pitchFamily="18" charset="0"/>
                <a:cs typeface="Times New Roman" panose="02020603050405020304" pitchFamily="18" charset="0"/>
              </a:rPr>
              <a:t>analysis</a:t>
            </a:r>
          </a:p>
        </p:txBody>
      </p:sp>
      <p:sp>
        <p:nvSpPr>
          <p:cNvPr id="45" name="TextBox 44">
            <a:extLst>
              <a:ext uri="{FF2B5EF4-FFF2-40B4-BE49-F238E27FC236}">
                <a16:creationId xmlns:a16="http://schemas.microsoft.com/office/drawing/2014/main" id="{422FF500-1878-D3F1-F2A5-D2691152384C}"/>
              </a:ext>
            </a:extLst>
          </p:cNvPr>
          <p:cNvSpPr txBox="1"/>
          <p:nvPr/>
        </p:nvSpPr>
        <p:spPr>
          <a:xfrm>
            <a:off x="527988" y="1020910"/>
            <a:ext cx="5523579" cy="370422"/>
          </a:xfrm>
          <a:prstGeom prst="rect">
            <a:avLst/>
          </a:prstGeom>
          <a:noFill/>
          <a:ln>
            <a:noFill/>
          </a:ln>
        </p:spPr>
        <p:txBody>
          <a:bodyPr wrap="square" lIns="0" tIns="46800" rIns="0" rtlCol="0">
            <a:spAutoFit/>
          </a:bodyPr>
          <a:lstStyle/>
          <a:p>
            <a:pPr algn="l"/>
            <a:r>
              <a:rPr lang="en-IL" sz="1800" b="0" u="sng">
                <a:latin typeface="Times New Roman" panose="02020603050405020304" pitchFamily="18" charset="0"/>
                <a:cs typeface="Times New Roman" panose="02020603050405020304" pitchFamily="18" charset="0"/>
              </a:rPr>
              <a:t>Example</a:t>
            </a:r>
            <a:r>
              <a:rPr lang="en-IL" sz="1400" b="0">
                <a:latin typeface="Times New Roman" panose="02020603050405020304" pitchFamily="18" charset="0"/>
                <a:cs typeface="Times New Roman" panose="02020603050405020304" pitchFamily="18" charset="0"/>
              </a:rPr>
              <a:t> (small data, for testing)</a:t>
            </a:r>
            <a:endParaRPr lang="en-IL" sz="1800" b="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A3482AF9-0418-F135-DC6A-440A4C371A3B}"/>
              </a:ext>
            </a:extLst>
          </p:cNvPr>
          <p:cNvSpPr>
            <a:spLocks noChangeArrowheads="1"/>
          </p:cNvSpPr>
          <p:nvPr/>
        </p:nvSpPr>
        <p:spPr bwMode="auto">
          <a:xfrm>
            <a:off x="510817" y="1645160"/>
            <a:ext cx="4225716" cy="1482376"/>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133200" rIns="0" bIns="0" anchor="t" anchorCtr="0"/>
          <a:lstStyle/>
          <a:p>
            <a:pPr algn="l">
              <a:spcBef>
                <a:spcPts val="300"/>
              </a:spcBef>
            </a:pPr>
            <a:r>
              <a:rPr lang="en-US" sz="1400" b="0" dirty="0">
                <a:solidFill>
                  <a:srgbClr val="3F7F5F"/>
                </a:solidFill>
                <a:latin typeface="Times New Roman" panose="02020603050405020304" pitchFamily="18" charset="0"/>
                <a:cs typeface="Times New Roman" panose="02020603050405020304" pitchFamily="18" charset="0"/>
              </a:rPr>
              <a:t>// Builds a frequencies array, for testing</a:t>
            </a:r>
          </a:p>
          <a:p>
            <a:pPr algn="l">
              <a:spcBef>
                <a:spcPts val="300"/>
              </a:spcBef>
            </a:pPr>
            <a:r>
              <a:rPr lang="en-US" sz="1200" b="0" dirty="0">
                <a:latin typeface="Consolas" panose="020B0609020204030204" pitchFamily="49" charset="0"/>
                <a:cs typeface="Consolas" panose="020B0609020204030204" pitchFamily="49" charset="0"/>
              </a:rPr>
              <a:t>double[] freq = new double[256];</a:t>
            </a:r>
          </a:p>
          <a:p>
            <a:pPr algn="l">
              <a:spcBef>
                <a:spcPts val="300"/>
              </a:spcBef>
            </a:pPr>
            <a:r>
              <a:rPr lang="en-US" sz="1200" b="0" dirty="0">
                <a:solidFill>
                  <a:srgbClr val="000000"/>
                </a:solidFill>
                <a:latin typeface="Consolas" panose="020B0609020204030204" pitchFamily="49" charset="0"/>
                <a:cs typeface="Consolas" panose="020B0609020204030204" pitchFamily="49" charset="0"/>
              </a:rPr>
              <a:t>freq[</a:t>
            </a:r>
            <a:r>
              <a:rPr lang="en-US" sz="1200" b="0" dirty="0">
                <a:solidFill>
                  <a:srgbClr val="2A00FF"/>
                </a:solidFill>
                <a:latin typeface="Consolas" panose="020B0609020204030204" pitchFamily="49" charset="0"/>
                <a:cs typeface="Consolas" panose="020B0609020204030204" pitchFamily="49" charset="0"/>
              </a:rPr>
              <a:t>'a'</a:t>
            </a:r>
            <a:r>
              <a:rPr lang="en-US" sz="1200" b="0" dirty="0">
                <a:solidFill>
                  <a:srgbClr val="000000"/>
                </a:solidFill>
                <a:latin typeface="Consolas" panose="020B0609020204030204" pitchFamily="49" charset="0"/>
                <a:cs typeface="Consolas" panose="020B0609020204030204" pitchFamily="49" charset="0"/>
              </a:rPr>
              <a:t>] = 8; freq[</a:t>
            </a:r>
            <a:r>
              <a:rPr lang="en-US" sz="1200" b="0" dirty="0">
                <a:solidFill>
                  <a:srgbClr val="2A00FF"/>
                </a:solidFill>
                <a:latin typeface="Consolas" panose="020B0609020204030204" pitchFamily="49" charset="0"/>
                <a:cs typeface="Consolas" panose="020B0609020204030204" pitchFamily="49" charset="0"/>
              </a:rPr>
              <a:t>'b'</a:t>
            </a:r>
            <a:r>
              <a:rPr lang="en-US" sz="1200" b="0" dirty="0">
                <a:solidFill>
                  <a:srgbClr val="000000"/>
                </a:solidFill>
                <a:latin typeface="Consolas" panose="020B0609020204030204" pitchFamily="49" charset="0"/>
                <a:cs typeface="Consolas" panose="020B0609020204030204" pitchFamily="49" charset="0"/>
              </a:rPr>
              <a:t>] = 3;</a:t>
            </a:r>
          </a:p>
          <a:p>
            <a:pPr algn="l">
              <a:spcBef>
                <a:spcPts val="300"/>
              </a:spcBef>
            </a:pPr>
            <a:r>
              <a:rPr lang="en-US" sz="1200" b="0" dirty="0">
                <a:solidFill>
                  <a:srgbClr val="000000"/>
                </a:solidFill>
                <a:latin typeface="Consolas" panose="020B0609020204030204" pitchFamily="49" charset="0"/>
                <a:cs typeface="Consolas" panose="020B0609020204030204" pitchFamily="49" charset="0"/>
              </a:rPr>
              <a:t>freq[</a:t>
            </a:r>
            <a:r>
              <a:rPr lang="en-US" sz="1200" b="0" dirty="0">
                <a:solidFill>
                  <a:srgbClr val="2A00FF"/>
                </a:solidFill>
                <a:latin typeface="Consolas" panose="020B0609020204030204" pitchFamily="49" charset="0"/>
                <a:cs typeface="Consolas" panose="020B0609020204030204" pitchFamily="49" charset="0"/>
              </a:rPr>
              <a:t>'c'</a:t>
            </a:r>
            <a:r>
              <a:rPr lang="en-US" sz="1200" b="0" dirty="0">
                <a:solidFill>
                  <a:srgbClr val="000000"/>
                </a:solidFill>
                <a:latin typeface="Consolas" panose="020B0609020204030204" pitchFamily="49" charset="0"/>
                <a:cs typeface="Consolas" panose="020B0609020204030204" pitchFamily="49" charset="0"/>
              </a:rPr>
              <a:t>] = 1; freq[</a:t>
            </a:r>
            <a:r>
              <a:rPr lang="en-US" sz="1200" b="0" dirty="0">
                <a:solidFill>
                  <a:srgbClr val="2A00FF"/>
                </a:solidFill>
                <a:latin typeface="Consolas" panose="020B0609020204030204" pitchFamily="49" charset="0"/>
                <a:cs typeface="Consolas" panose="020B0609020204030204" pitchFamily="49" charset="0"/>
              </a:rPr>
              <a:t>'d'</a:t>
            </a:r>
            <a:r>
              <a:rPr lang="en-US" sz="1200" b="0" dirty="0">
                <a:solidFill>
                  <a:srgbClr val="000000"/>
                </a:solidFill>
                <a:latin typeface="Consolas" panose="020B0609020204030204" pitchFamily="49" charset="0"/>
                <a:cs typeface="Consolas" panose="020B0609020204030204" pitchFamily="49" charset="0"/>
              </a:rPr>
              <a:t>] = 1; freq[</a:t>
            </a:r>
            <a:r>
              <a:rPr lang="en-US" sz="1200" b="0" dirty="0">
                <a:solidFill>
                  <a:srgbClr val="2A00FF"/>
                </a:solidFill>
                <a:latin typeface="Consolas" panose="020B0609020204030204" pitchFamily="49" charset="0"/>
                <a:cs typeface="Consolas" panose="020B0609020204030204" pitchFamily="49" charset="0"/>
              </a:rPr>
              <a:t>'e'</a:t>
            </a:r>
            <a:r>
              <a:rPr lang="en-US" sz="1200" b="0" dirty="0">
                <a:solidFill>
                  <a:srgbClr val="000000"/>
                </a:solidFill>
                <a:latin typeface="Consolas" panose="020B0609020204030204" pitchFamily="49" charset="0"/>
                <a:cs typeface="Consolas" panose="020B0609020204030204" pitchFamily="49" charset="0"/>
              </a:rPr>
              <a:t>] = 1;  </a:t>
            </a:r>
          </a:p>
          <a:p>
            <a:pPr algn="l">
              <a:spcBef>
                <a:spcPts val="300"/>
              </a:spcBef>
            </a:pPr>
            <a:r>
              <a:rPr lang="en-US" sz="1200" b="0" dirty="0">
                <a:solidFill>
                  <a:srgbClr val="000000"/>
                </a:solidFill>
                <a:latin typeface="Consolas" panose="020B0609020204030204" pitchFamily="49" charset="0"/>
                <a:cs typeface="Consolas" panose="020B0609020204030204" pitchFamily="49" charset="0"/>
              </a:rPr>
              <a:t>freq[</a:t>
            </a:r>
            <a:r>
              <a:rPr lang="en-US" sz="1200" b="0" dirty="0">
                <a:solidFill>
                  <a:srgbClr val="2A00FF"/>
                </a:solidFill>
                <a:latin typeface="Consolas" panose="020B0609020204030204" pitchFamily="49" charset="0"/>
                <a:cs typeface="Consolas" panose="020B0609020204030204" pitchFamily="49" charset="0"/>
              </a:rPr>
              <a:t>'f'</a:t>
            </a:r>
            <a:r>
              <a:rPr lang="en-US" sz="1200" b="0" dirty="0">
                <a:solidFill>
                  <a:srgbClr val="000000"/>
                </a:solidFill>
                <a:latin typeface="Consolas" panose="020B0609020204030204" pitchFamily="49" charset="0"/>
                <a:cs typeface="Consolas" panose="020B0609020204030204" pitchFamily="49" charset="0"/>
              </a:rPr>
              <a:t>] = 1; freq[</a:t>
            </a:r>
            <a:r>
              <a:rPr lang="en-US" sz="1200" b="0" dirty="0">
                <a:solidFill>
                  <a:srgbClr val="2A00FF"/>
                </a:solidFill>
                <a:latin typeface="Consolas" panose="020B0609020204030204" pitchFamily="49" charset="0"/>
                <a:cs typeface="Consolas" panose="020B0609020204030204" pitchFamily="49" charset="0"/>
              </a:rPr>
              <a:t>'g'</a:t>
            </a:r>
            <a:r>
              <a:rPr lang="en-US" sz="1200" b="0" dirty="0">
                <a:solidFill>
                  <a:srgbClr val="000000"/>
                </a:solidFill>
                <a:latin typeface="Consolas" panose="020B0609020204030204" pitchFamily="49" charset="0"/>
                <a:cs typeface="Consolas" panose="020B0609020204030204" pitchFamily="49" charset="0"/>
              </a:rPr>
              <a:t>] = 1; freq[</a:t>
            </a:r>
            <a:r>
              <a:rPr lang="en-US" sz="1200" b="0" dirty="0">
                <a:solidFill>
                  <a:srgbClr val="2A00FF"/>
                </a:solidFill>
                <a:latin typeface="Consolas" panose="020B0609020204030204" pitchFamily="49" charset="0"/>
                <a:cs typeface="Consolas" panose="020B0609020204030204" pitchFamily="49" charset="0"/>
              </a:rPr>
              <a:t>'h'</a:t>
            </a:r>
            <a:r>
              <a:rPr lang="en-US" sz="1200" b="0" dirty="0">
                <a:solidFill>
                  <a:srgbClr val="000000"/>
                </a:solidFill>
                <a:latin typeface="Consolas" panose="020B0609020204030204" pitchFamily="49" charset="0"/>
                <a:cs typeface="Consolas" panose="020B0609020204030204" pitchFamily="49" charset="0"/>
              </a:rPr>
              <a:t>] = 1; </a:t>
            </a:r>
            <a:r>
              <a:rPr lang="en-IL" sz="1200" b="0">
                <a:solidFill>
                  <a:srgbClr val="000000"/>
                </a:solidFill>
                <a:latin typeface="Consolas" panose="020B0609020204030204" pitchFamily="49" charset="0"/>
                <a:cs typeface="Consolas" panose="020B0609020204030204" pitchFamily="49" charset="0"/>
              </a:rPr>
              <a:t>   </a:t>
            </a:r>
            <a:endParaRPr lang="en-US" sz="1200" b="0" dirty="0">
              <a:solidFill>
                <a:srgbClr val="000000"/>
              </a:solidFill>
              <a:latin typeface="Consolas" panose="020B0609020204030204" pitchFamily="49" charset="0"/>
              <a:ea typeface="Consolas"/>
              <a:cs typeface="Consolas" panose="020B0609020204030204" pitchFamily="49" charset="0"/>
            </a:endParaRPr>
          </a:p>
        </p:txBody>
      </p:sp>
      <p:sp>
        <p:nvSpPr>
          <p:cNvPr id="4" name="Rounded Rectangular Callout 3">
            <a:extLst>
              <a:ext uri="{FF2B5EF4-FFF2-40B4-BE49-F238E27FC236}">
                <a16:creationId xmlns:a16="http://schemas.microsoft.com/office/drawing/2014/main" id="{91EAD1EE-E46F-2144-09F9-70D903B06602}"/>
              </a:ext>
            </a:extLst>
          </p:cNvPr>
          <p:cNvSpPr/>
          <p:nvPr/>
        </p:nvSpPr>
        <p:spPr>
          <a:xfrm>
            <a:off x="6018910" y="4020644"/>
            <a:ext cx="2896490" cy="1000021"/>
          </a:xfrm>
          <a:prstGeom prst="wedgeRoundRectCallout">
            <a:avLst>
              <a:gd name="adj1" fmla="val 6948"/>
              <a:gd name="adj2" fmla="val -35385"/>
              <a:gd name="adj3" fmla="val 16667"/>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08000" tIns="0" rIns="0" bIns="0" rtlCol="0" anchor="ctr" anchorCtr="0"/>
          <a:lstStyle/>
          <a:p>
            <a:pPr algn="l">
              <a:spcBef>
                <a:spcPts val="600"/>
              </a:spcBef>
              <a:buSzPct val="120000"/>
            </a:pPr>
            <a:r>
              <a:rPr lang="en-US" sz="1400" b="0" dirty="0">
                <a:solidFill>
                  <a:schemeClr val="tx1"/>
                </a:solidFill>
                <a:latin typeface="Times New Roman" panose="02020603050405020304" pitchFamily="18" charset="0"/>
                <a:cs typeface="Times New Roman" panose="02020603050405020304" pitchFamily="18" charset="0"/>
              </a:rPr>
              <a:t>Reminder: </a:t>
            </a:r>
            <a:r>
              <a:rPr lang="en-US" sz="1200" b="0" dirty="0">
                <a:solidFill>
                  <a:schemeClr val="tx1"/>
                </a:solidFill>
                <a:latin typeface="Consolas" panose="020B0609020204030204" pitchFamily="49" charset="0"/>
                <a:cs typeface="Consolas" panose="020B0609020204030204" pitchFamily="49" charset="0"/>
              </a:rPr>
              <a:t>char</a:t>
            </a:r>
            <a:r>
              <a:rPr lang="en-US" sz="1400" b="0" dirty="0">
                <a:solidFill>
                  <a:schemeClr val="tx1"/>
                </a:solidFill>
                <a:latin typeface="Times New Roman" panose="02020603050405020304" pitchFamily="18" charset="0"/>
                <a:cs typeface="Times New Roman" panose="02020603050405020304" pitchFamily="18" charset="0"/>
              </a:rPr>
              <a:t> values are numbers, e.g. </a:t>
            </a:r>
            <a:r>
              <a:rPr lang="en-US" sz="1200" b="0" dirty="0">
                <a:solidFill>
                  <a:schemeClr val="tx1"/>
                </a:solidFill>
                <a:latin typeface="Consolas" panose="020B0609020204030204" pitchFamily="49" charset="0"/>
                <a:cs typeface="Consolas" panose="020B0609020204030204" pitchFamily="49" charset="0"/>
              </a:rPr>
              <a:t>'a'</a:t>
            </a:r>
            <a:r>
              <a:rPr lang="en-US" sz="1400" b="0" dirty="0">
                <a:solidFill>
                  <a:schemeClr val="tx1"/>
                </a:solidFill>
                <a:latin typeface="Times New Roman" panose="02020603050405020304" pitchFamily="18" charset="0"/>
                <a:cs typeface="Times New Roman" panose="02020603050405020304" pitchFamily="18" charset="0"/>
              </a:rPr>
              <a:t> </a:t>
            </a:r>
            <a:r>
              <a:rPr lang="en-US" sz="1400" b="0" dirty="0">
                <a:solidFill>
                  <a:schemeClr val="tx1"/>
                </a:solidFill>
                <a:latin typeface="Consolas" panose="020B0609020204030204" pitchFamily="49" charset="0"/>
                <a:cs typeface="Consolas" panose="020B0609020204030204" pitchFamily="49" charset="0"/>
              </a:rPr>
              <a:t>=</a:t>
            </a:r>
            <a:r>
              <a:rPr lang="en-US" sz="1400" b="0" dirty="0">
                <a:solidFill>
                  <a:schemeClr val="tx1"/>
                </a:solidFill>
                <a:latin typeface="Times New Roman" panose="02020603050405020304" pitchFamily="18" charset="0"/>
                <a:cs typeface="Times New Roman" panose="02020603050405020304" pitchFamily="18" charset="0"/>
              </a:rPr>
              <a:t> </a:t>
            </a:r>
            <a:r>
              <a:rPr lang="en-US" sz="1400" b="0" dirty="0">
                <a:solidFill>
                  <a:schemeClr val="tx1"/>
                </a:solidFill>
                <a:latin typeface="Consolas" panose="020B0609020204030204" pitchFamily="49" charset="0"/>
                <a:cs typeface="Consolas" panose="020B0609020204030204" pitchFamily="49" charset="0"/>
              </a:rPr>
              <a:t>97</a:t>
            </a:r>
            <a:r>
              <a:rPr lang="en-US" sz="1400" b="0" dirty="0">
                <a:solidFill>
                  <a:schemeClr val="tx1"/>
                </a:solidFill>
                <a:latin typeface="Times New Roman" panose="02020603050405020304" pitchFamily="18" charset="0"/>
                <a:cs typeface="Times New Roman" panose="02020603050405020304" pitchFamily="18" charset="0"/>
              </a:rPr>
              <a:t> and </a:t>
            </a:r>
            <a:r>
              <a:rPr lang="en-US" sz="1200" b="0" dirty="0">
                <a:solidFill>
                  <a:schemeClr val="tx1"/>
                </a:solidFill>
                <a:latin typeface="Consolas" panose="020B0609020204030204" pitchFamily="49" charset="0"/>
                <a:cs typeface="Consolas" panose="020B0609020204030204" pitchFamily="49" charset="0"/>
              </a:rPr>
              <a:t>'h'</a:t>
            </a:r>
            <a:r>
              <a:rPr lang="en-US" sz="1400" b="0" dirty="0">
                <a:solidFill>
                  <a:schemeClr val="tx1"/>
                </a:solidFill>
                <a:latin typeface="Times New Roman" panose="02020603050405020304" pitchFamily="18" charset="0"/>
                <a:cs typeface="Times New Roman" panose="02020603050405020304" pitchFamily="18" charset="0"/>
              </a:rPr>
              <a:t> </a:t>
            </a:r>
            <a:r>
              <a:rPr lang="en-US" sz="1400" b="0" dirty="0">
                <a:solidFill>
                  <a:schemeClr val="tx1"/>
                </a:solidFill>
                <a:latin typeface="Consolas" panose="020B0609020204030204" pitchFamily="49" charset="0"/>
                <a:cs typeface="Consolas" panose="020B0609020204030204" pitchFamily="49" charset="0"/>
              </a:rPr>
              <a:t>=</a:t>
            </a:r>
            <a:r>
              <a:rPr lang="en-US" sz="1400" b="0" dirty="0">
                <a:solidFill>
                  <a:schemeClr val="tx1"/>
                </a:solidFill>
                <a:latin typeface="Times New Roman" panose="02020603050405020304" pitchFamily="18" charset="0"/>
                <a:cs typeface="Times New Roman" panose="02020603050405020304" pitchFamily="18" charset="0"/>
              </a:rPr>
              <a:t> </a:t>
            </a:r>
            <a:r>
              <a:rPr lang="en-US" sz="1400" b="0" dirty="0">
                <a:solidFill>
                  <a:schemeClr val="tx1"/>
                </a:solidFill>
                <a:latin typeface="Consolas" panose="020B0609020204030204" pitchFamily="49" charset="0"/>
                <a:cs typeface="Consolas" panose="020B0609020204030204" pitchFamily="49" charset="0"/>
              </a:rPr>
              <a:t>104</a:t>
            </a:r>
            <a:endParaRPr lang="en-US" sz="1400" b="0" dirty="0">
              <a:solidFill>
                <a:schemeClr val="tx1"/>
              </a:solidFill>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B4CDAB7A-2ECD-ABDB-F2C9-5F49A5F9224E}"/>
              </a:ext>
            </a:extLst>
          </p:cNvPr>
          <p:cNvGrpSpPr/>
          <p:nvPr/>
        </p:nvGrpSpPr>
        <p:grpSpPr>
          <a:xfrm>
            <a:off x="304800" y="4513105"/>
            <a:ext cx="8012314" cy="814976"/>
            <a:chOff x="227796" y="713931"/>
            <a:chExt cx="8012314" cy="814976"/>
          </a:xfrm>
        </p:grpSpPr>
        <p:grpSp>
          <p:nvGrpSpPr>
            <p:cNvPr id="7" name="Group 6">
              <a:extLst>
                <a:ext uri="{FF2B5EF4-FFF2-40B4-BE49-F238E27FC236}">
                  <a16:creationId xmlns:a16="http://schemas.microsoft.com/office/drawing/2014/main" id="{FDE855EB-42CE-5330-668E-D032034BA0AE}"/>
                </a:ext>
              </a:extLst>
            </p:cNvPr>
            <p:cNvGrpSpPr/>
            <p:nvPr/>
          </p:nvGrpSpPr>
          <p:grpSpPr>
            <a:xfrm>
              <a:off x="650057" y="1213655"/>
              <a:ext cx="7579259" cy="315252"/>
              <a:chOff x="702775" y="1437348"/>
              <a:chExt cx="7579259" cy="315252"/>
            </a:xfrm>
          </p:grpSpPr>
          <p:sp>
            <p:nvSpPr>
              <p:cNvPr id="34" name="TextBox 33">
                <a:extLst>
                  <a:ext uri="{FF2B5EF4-FFF2-40B4-BE49-F238E27FC236}">
                    <a16:creationId xmlns:a16="http://schemas.microsoft.com/office/drawing/2014/main" id="{E2784078-3FCF-0A33-CC8A-F2D8B62FBCCA}"/>
                  </a:ext>
                </a:extLst>
              </p:cNvPr>
              <p:cNvSpPr txBox="1"/>
              <p:nvPr/>
            </p:nvSpPr>
            <p:spPr>
              <a:xfrm>
                <a:off x="702775" y="1437348"/>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a</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8</a:t>
                </a:r>
              </a:p>
            </p:txBody>
          </p:sp>
          <p:sp>
            <p:nvSpPr>
              <p:cNvPr id="35" name="TextBox 34">
                <a:extLst>
                  <a:ext uri="{FF2B5EF4-FFF2-40B4-BE49-F238E27FC236}">
                    <a16:creationId xmlns:a16="http://schemas.microsoft.com/office/drawing/2014/main" id="{903A263B-C04A-5869-87DE-528D66B7344E}"/>
                  </a:ext>
                </a:extLst>
              </p:cNvPr>
              <p:cNvSpPr txBox="1"/>
              <p:nvPr/>
            </p:nvSpPr>
            <p:spPr>
              <a:xfrm>
                <a:off x="1705186" y="144482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b</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3</a:t>
                </a:r>
              </a:p>
            </p:txBody>
          </p:sp>
          <p:cxnSp>
            <p:nvCxnSpPr>
              <p:cNvPr id="36" name="Straight Arrow Connector 35">
                <a:extLst>
                  <a:ext uri="{FF2B5EF4-FFF2-40B4-BE49-F238E27FC236}">
                    <a16:creationId xmlns:a16="http://schemas.microsoft.com/office/drawing/2014/main" id="{AFE7D6DE-AE2B-4ADD-E151-041C9EF5C361}"/>
                  </a:ext>
                </a:extLst>
              </p:cNvPr>
              <p:cNvCxnSpPr>
                <a:cxnSpLocks/>
              </p:cNvCxnSpPr>
              <p:nvPr/>
            </p:nvCxnSpPr>
            <p:spPr bwMode="auto">
              <a:xfrm>
                <a:off x="1407564" y="1618244"/>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7" name="Straight Arrow Connector 36">
                <a:extLst>
                  <a:ext uri="{FF2B5EF4-FFF2-40B4-BE49-F238E27FC236}">
                    <a16:creationId xmlns:a16="http://schemas.microsoft.com/office/drawing/2014/main" id="{C7A2F6DE-7E90-EF09-E7E7-71EE26647DE3}"/>
                  </a:ext>
                </a:extLst>
              </p:cNvPr>
              <p:cNvCxnSpPr>
                <a:cxnSpLocks/>
              </p:cNvCxnSpPr>
              <p:nvPr/>
            </p:nvCxnSpPr>
            <p:spPr bwMode="auto">
              <a:xfrm>
                <a:off x="2367220" y="1619668"/>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8" name="TextBox 37">
                <a:extLst>
                  <a:ext uri="{FF2B5EF4-FFF2-40B4-BE49-F238E27FC236}">
                    <a16:creationId xmlns:a16="http://schemas.microsoft.com/office/drawing/2014/main" id="{FAB5E1E9-7549-2C1F-D29F-92871ED388FC}"/>
                  </a:ext>
                </a:extLst>
              </p:cNvPr>
              <p:cNvSpPr txBox="1"/>
              <p:nvPr/>
            </p:nvSpPr>
            <p:spPr>
              <a:xfrm>
                <a:off x="2676859" y="1437348"/>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39" name="TextBox 38">
                <a:extLst>
                  <a:ext uri="{FF2B5EF4-FFF2-40B4-BE49-F238E27FC236}">
                    <a16:creationId xmlns:a16="http://schemas.microsoft.com/office/drawing/2014/main" id="{C2AD84C8-FB01-FDA3-FF70-F0531CE6A61A}"/>
                  </a:ext>
                </a:extLst>
              </p:cNvPr>
              <p:cNvSpPr txBox="1"/>
              <p:nvPr/>
            </p:nvSpPr>
            <p:spPr>
              <a:xfrm>
                <a:off x="3679270" y="144482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d</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cxnSp>
            <p:nvCxnSpPr>
              <p:cNvPr id="40" name="Straight Arrow Connector 39">
                <a:extLst>
                  <a:ext uri="{FF2B5EF4-FFF2-40B4-BE49-F238E27FC236}">
                    <a16:creationId xmlns:a16="http://schemas.microsoft.com/office/drawing/2014/main" id="{D8C56F48-0515-8924-07E0-2008A3D77B85}"/>
                  </a:ext>
                </a:extLst>
              </p:cNvPr>
              <p:cNvCxnSpPr>
                <a:cxnSpLocks/>
              </p:cNvCxnSpPr>
              <p:nvPr/>
            </p:nvCxnSpPr>
            <p:spPr bwMode="auto">
              <a:xfrm>
                <a:off x="3381648" y="1618244"/>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1" name="Straight Arrow Connector 40">
                <a:extLst>
                  <a:ext uri="{FF2B5EF4-FFF2-40B4-BE49-F238E27FC236}">
                    <a16:creationId xmlns:a16="http://schemas.microsoft.com/office/drawing/2014/main" id="{1445C809-57F0-1829-C8D3-FC1D2234703A}"/>
                  </a:ext>
                </a:extLst>
              </p:cNvPr>
              <p:cNvCxnSpPr>
                <a:cxnSpLocks/>
              </p:cNvCxnSpPr>
              <p:nvPr/>
            </p:nvCxnSpPr>
            <p:spPr bwMode="auto">
              <a:xfrm>
                <a:off x="4341304" y="1619668"/>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2" name="TextBox 41">
                <a:extLst>
                  <a:ext uri="{FF2B5EF4-FFF2-40B4-BE49-F238E27FC236}">
                    <a16:creationId xmlns:a16="http://schemas.microsoft.com/office/drawing/2014/main" id="{D389B889-FD17-ED9B-EACC-27935221E6CD}"/>
                  </a:ext>
                </a:extLst>
              </p:cNvPr>
              <p:cNvSpPr txBox="1"/>
              <p:nvPr/>
            </p:nvSpPr>
            <p:spPr>
              <a:xfrm>
                <a:off x="4643505" y="1437348"/>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e</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43" name="TextBox 42">
                <a:extLst>
                  <a:ext uri="{FF2B5EF4-FFF2-40B4-BE49-F238E27FC236}">
                    <a16:creationId xmlns:a16="http://schemas.microsoft.com/office/drawing/2014/main" id="{2EEC36C7-E5EC-3EB9-45D6-18525503B98E}"/>
                  </a:ext>
                </a:extLst>
              </p:cNvPr>
              <p:cNvSpPr txBox="1"/>
              <p:nvPr/>
            </p:nvSpPr>
            <p:spPr>
              <a:xfrm>
                <a:off x="5645916" y="144482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f</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cxnSp>
            <p:nvCxnSpPr>
              <p:cNvPr id="44" name="Straight Arrow Connector 43">
                <a:extLst>
                  <a:ext uri="{FF2B5EF4-FFF2-40B4-BE49-F238E27FC236}">
                    <a16:creationId xmlns:a16="http://schemas.microsoft.com/office/drawing/2014/main" id="{0D510D65-94BF-AE46-9A84-4FCEBE97505A}"/>
                  </a:ext>
                </a:extLst>
              </p:cNvPr>
              <p:cNvCxnSpPr>
                <a:cxnSpLocks/>
              </p:cNvCxnSpPr>
              <p:nvPr/>
            </p:nvCxnSpPr>
            <p:spPr bwMode="auto">
              <a:xfrm>
                <a:off x="5348294" y="1618244"/>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6" name="Straight Arrow Connector 45">
                <a:extLst>
                  <a:ext uri="{FF2B5EF4-FFF2-40B4-BE49-F238E27FC236}">
                    <a16:creationId xmlns:a16="http://schemas.microsoft.com/office/drawing/2014/main" id="{857CCD83-6DD2-031A-ACB6-E3DCB16E4E5A}"/>
                  </a:ext>
                </a:extLst>
              </p:cNvPr>
              <p:cNvCxnSpPr>
                <a:cxnSpLocks/>
              </p:cNvCxnSpPr>
              <p:nvPr/>
            </p:nvCxnSpPr>
            <p:spPr bwMode="auto">
              <a:xfrm>
                <a:off x="6307950" y="1619668"/>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7" name="TextBox 46">
                <a:extLst>
                  <a:ext uri="{FF2B5EF4-FFF2-40B4-BE49-F238E27FC236}">
                    <a16:creationId xmlns:a16="http://schemas.microsoft.com/office/drawing/2014/main" id="{C64926F8-11E7-6EF9-2423-E2D2BBE68BD4}"/>
                  </a:ext>
                </a:extLst>
              </p:cNvPr>
              <p:cNvSpPr txBox="1"/>
              <p:nvPr/>
            </p:nvSpPr>
            <p:spPr>
              <a:xfrm>
                <a:off x="6617589" y="1437348"/>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g</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48" name="TextBox 47">
                <a:extLst>
                  <a:ext uri="{FF2B5EF4-FFF2-40B4-BE49-F238E27FC236}">
                    <a16:creationId xmlns:a16="http://schemas.microsoft.com/office/drawing/2014/main" id="{446FC537-D7FA-0F47-639E-1EBC6991A298}"/>
                  </a:ext>
                </a:extLst>
              </p:cNvPr>
              <p:cNvSpPr txBox="1"/>
              <p:nvPr/>
            </p:nvSpPr>
            <p:spPr>
              <a:xfrm>
                <a:off x="7620000" y="144482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h</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cxnSp>
            <p:nvCxnSpPr>
              <p:cNvPr id="49" name="Straight Arrow Connector 48">
                <a:extLst>
                  <a:ext uri="{FF2B5EF4-FFF2-40B4-BE49-F238E27FC236}">
                    <a16:creationId xmlns:a16="http://schemas.microsoft.com/office/drawing/2014/main" id="{FF176487-1644-761D-558D-51E395F5AE0E}"/>
                  </a:ext>
                </a:extLst>
              </p:cNvPr>
              <p:cNvCxnSpPr>
                <a:cxnSpLocks/>
              </p:cNvCxnSpPr>
              <p:nvPr/>
            </p:nvCxnSpPr>
            <p:spPr bwMode="auto">
              <a:xfrm>
                <a:off x="7322378" y="1618244"/>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8" name="Rectangle 7">
              <a:extLst>
                <a:ext uri="{FF2B5EF4-FFF2-40B4-BE49-F238E27FC236}">
                  <a16:creationId xmlns:a16="http://schemas.microsoft.com/office/drawing/2014/main" id="{54AC876E-17DC-B3EC-AC31-E0368D641358}"/>
                </a:ext>
              </a:extLst>
            </p:cNvPr>
            <p:cNvSpPr/>
            <p:nvPr/>
          </p:nvSpPr>
          <p:spPr>
            <a:xfrm>
              <a:off x="227796" y="713931"/>
              <a:ext cx="8012314" cy="369332"/>
            </a:xfrm>
            <a:prstGeom prst="rect">
              <a:avLst/>
            </a:prstGeom>
          </p:spPr>
          <p:txBody>
            <a:bodyPr wrap="square">
              <a:spAutoFit/>
            </a:bodyPr>
            <a:lstStyle/>
            <a:p>
              <a:pPr marL="0" indent="0" algn="l">
                <a:buNone/>
              </a:pPr>
              <a:r>
                <a:rPr lang="en-US" sz="1800" b="0" dirty="0">
                  <a:latin typeface="Times New Roman" panose="02020603050405020304" pitchFamily="18" charset="0"/>
                  <a:cs typeface="Times New Roman" panose="02020603050405020304" pitchFamily="18" charset="0"/>
                </a:rPr>
                <a:t>Construct a list from the frequencies array:</a:t>
              </a:r>
            </a:p>
          </p:txBody>
        </p:sp>
      </p:grpSp>
      <p:sp>
        <p:nvSpPr>
          <p:cNvPr id="50" name="Rectangle 49">
            <a:extLst>
              <a:ext uri="{FF2B5EF4-FFF2-40B4-BE49-F238E27FC236}">
                <a16:creationId xmlns:a16="http://schemas.microsoft.com/office/drawing/2014/main" id="{A819102B-5A0D-C637-20BF-6580A9170BD0}"/>
              </a:ext>
            </a:extLst>
          </p:cNvPr>
          <p:cNvSpPr/>
          <p:nvPr/>
        </p:nvSpPr>
        <p:spPr>
          <a:xfrm>
            <a:off x="294006" y="4004978"/>
            <a:ext cx="8012314" cy="369332"/>
          </a:xfrm>
          <a:prstGeom prst="rect">
            <a:avLst/>
          </a:prstGeom>
        </p:spPr>
        <p:txBody>
          <a:bodyPr wrap="square">
            <a:spAutoFit/>
          </a:bodyPr>
          <a:lstStyle/>
          <a:p>
            <a:pPr marL="0" indent="0" algn="l">
              <a:buNone/>
            </a:pPr>
            <a:r>
              <a:rPr lang="en-US" sz="1800" b="0" dirty="0">
                <a:latin typeface="Times New Roman" panose="02020603050405020304" pitchFamily="18" charset="0"/>
                <a:cs typeface="Times New Roman" panose="02020603050405020304" pitchFamily="18" charset="0"/>
              </a:rPr>
              <a:t>First step in building a </a:t>
            </a:r>
            <a:r>
              <a:rPr lang="en-US" sz="1800" b="0" i="1" dirty="0">
                <a:latin typeface="Times New Roman" panose="02020603050405020304" pitchFamily="18" charset="0"/>
                <a:cs typeface="Times New Roman" panose="02020603050405020304" pitchFamily="18" charset="0"/>
              </a:rPr>
              <a:t>Huffman tree</a:t>
            </a:r>
            <a:r>
              <a:rPr lang="en-US" sz="1800" b="0" dirty="0">
                <a:latin typeface="Times New Roman" panose="02020603050405020304" pitchFamily="18" charset="0"/>
                <a:cs typeface="Times New Roman" panose="02020603050405020304" pitchFamily="18" charset="0"/>
              </a:rPr>
              <a:t>:</a:t>
            </a:r>
          </a:p>
        </p:txBody>
      </p:sp>
      <p:grpSp>
        <p:nvGrpSpPr>
          <p:cNvPr id="52" name="Group 51">
            <a:extLst>
              <a:ext uri="{FF2B5EF4-FFF2-40B4-BE49-F238E27FC236}">
                <a16:creationId xmlns:a16="http://schemas.microsoft.com/office/drawing/2014/main" id="{2D96C3E8-F413-205B-73F1-216BA226DB80}"/>
              </a:ext>
            </a:extLst>
          </p:cNvPr>
          <p:cNvGrpSpPr/>
          <p:nvPr/>
        </p:nvGrpSpPr>
        <p:grpSpPr>
          <a:xfrm>
            <a:off x="6322536" y="1143000"/>
            <a:ext cx="1657166" cy="2875210"/>
            <a:chOff x="5908272" y="3642585"/>
            <a:chExt cx="1657166" cy="2875210"/>
          </a:xfrm>
        </p:grpSpPr>
        <p:sp>
          <p:nvSpPr>
            <p:cNvPr id="53" name="TextBox 52">
              <a:extLst>
                <a:ext uri="{FF2B5EF4-FFF2-40B4-BE49-F238E27FC236}">
                  <a16:creationId xmlns:a16="http://schemas.microsoft.com/office/drawing/2014/main" id="{B206B5D3-F92C-DC9E-286E-6522804419F4}"/>
                </a:ext>
              </a:extLst>
            </p:cNvPr>
            <p:cNvSpPr txBox="1"/>
            <p:nvPr/>
          </p:nvSpPr>
          <p:spPr>
            <a:xfrm>
              <a:off x="5908272" y="3642585"/>
              <a:ext cx="1657166" cy="308867"/>
            </a:xfrm>
            <a:prstGeom prst="rect">
              <a:avLst/>
            </a:prstGeom>
            <a:noFill/>
            <a:ln>
              <a:noFill/>
            </a:ln>
          </p:spPr>
          <p:txBody>
            <a:bodyPr wrap="square" lIns="0" tIns="46800" rIns="0" rtlCol="0">
              <a:spAutoFit/>
            </a:bodyPr>
            <a:lstStyle/>
            <a:p>
              <a:r>
                <a:rPr lang="en-IL" sz="1400" b="0">
                  <a:latin typeface="Times New Roman" panose="02020603050405020304" pitchFamily="18" charset="0"/>
                  <a:cs typeface="Times New Roman" panose="02020603050405020304" pitchFamily="18" charset="0"/>
                </a:rPr>
                <a:t>frequencies</a:t>
              </a:r>
            </a:p>
          </p:txBody>
        </p:sp>
        <p:sp>
          <p:nvSpPr>
            <p:cNvPr id="54" name="TextBox 53">
              <a:extLst>
                <a:ext uri="{FF2B5EF4-FFF2-40B4-BE49-F238E27FC236}">
                  <a16:creationId xmlns:a16="http://schemas.microsoft.com/office/drawing/2014/main" id="{F914D375-B437-751E-17E8-2312574F7E44}"/>
                </a:ext>
              </a:extLst>
            </p:cNvPr>
            <p:cNvSpPr txBox="1"/>
            <p:nvPr/>
          </p:nvSpPr>
          <p:spPr>
            <a:xfrm>
              <a:off x="6172200" y="431548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'a'</a:t>
              </a:r>
              <a:endParaRPr lang="en-IL" sz="1200" b="0">
                <a:latin typeface="Consolas" panose="020B0609020204030204" pitchFamily="49" charset="0"/>
                <a:cs typeface="Consolas" panose="020B0609020204030204" pitchFamily="49" charset="0"/>
              </a:endParaRPr>
            </a:p>
          </p:txBody>
        </p:sp>
        <p:sp>
          <p:nvSpPr>
            <p:cNvPr id="55" name="TextBox 54">
              <a:extLst>
                <a:ext uri="{FF2B5EF4-FFF2-40B4-BE49-F238E27FC236}">
                  <a16:creationId xmlns:a16="http://schemas.microsoft.com/office/drawing/2014/main" id="{54D0C24F-16C4-C7A1-393A-BC1365F59DA3}"/>
                </a:ext>
              </a:extLst>
            </p:cNvPr>
            <p:cNvSpPr txBox="1"/>
            <p:nvPr/>
          </p:nvSpPr>
          <p:spPr>
            <a:xfrm>
              <a:off x="6477000" y="4372987"/>
              <a:ext cx="526036" cy="210608"/>
            </a:xfrm>
            <a:prstGeom prst="rect">
              <a:avLst/>
            </a:prstGeom>
            <a:solidFill>
              <a:schemeClr val="bg1">
                <a:lumMod val="95000"/>
              </a:schemeClr>
            </a:solidFill>
            <a:ln>
              <a:solidFill>
                <a:schemeClr val="tx1"/>
              </a:solidFill>
            </a:ln>
          </p:spPr>
          <p:txBody>
            <a:bodyPr wrap="square" lIns="108000" tIns="46800" rIns="72000" rtlCol="0" anchor="ctr" anchorCtr="0">
              <a:noAutofit/>
            </a:bodyPr>
            <a:lstStyle/>
            <a:p>
              <a:pPr algn="r"/>
              <a:r>
                <a:rPr lang="en-IL" sz="1200" b="0">
                  <a:latin typeface="Consolas" panose="020B0609020204030204" pitchFamily="49" charset="0"/>
                  <a:cs typeface="Consolas" panose="020B0609020204030204" pitchFamily="49" charset="0"/>
                </a:rPr>
                <a:t>8</a:t>
              </a:r>
            </a:p>
          </p:txBody>
        </p:sp>
        <p:sp>
          <p:nvSpPr>
            <p:cNvPr id="56" name="TextBox 55">
              <a:extLst>
                <a:ext uri="{FF2B5EF4-FFF2-40B4-BE49-F238E27FC236}">
                  <a16:creationId xmlns:a16="http://schemas.microsoft.com/office/drawing/2014/main" id="{69FDD10D-CF9E-9E2C-8C4E-54280A451298}"/>
                </a:ext>
              </a:extLst>
            </p:cNvPr>
            <p:cNvSpPr txBox="1"/>
            <p:nvPr/>
          </p:nvSpPr>
          <p:spPr>
            <a:xfrm>
              <a:off x="6172200" y="452608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'b'</a:t>
              </a:r>
              <a:endParaRPr lang="en-IL" sz="1200" b="0">
                <a:latin typeface="Consolas" panose="020B0609020204030204" pitchFamily="49" charset="0"/>
                <a:cs typeface="Consolas" panose="020B0609020204030204" pitchFamily="49" charset="0"/>
              </a:endParaRPr>
            </a:p>
          </p:txBody>
        </p:sp>
        <p:sp>
          <p:nvSpPr>
            <p:cNvPr id="57" name="TextBox 56">
              <a:extLst>
                <a:ext uri="{FF2B5EF4-FFF2-40B4-BE49-F238E27FC236}">
                  <a16:creationId xmlns:a16="http://schemas.microsoft.com/office/drawing/2014/main" id="{CFA2D618-F098-EE76-0A4C-30316B4F4F85}"/>
                </a:ext>
              </a:extLst>
            </p:cNvPr>
            <p:cNvSpPr txBox="1"/>
            <p:nvPr/>
          </p:nvSpPr>
          <p:spPr>
            <a:xfrm>
              <a:off x="6477000" y="4583595"/>
              <a:ext cx="526036" cy="210608"/>
            </a:xfrm>
            <a:prstGeom prst="rect">
              <a:avLst/>
            </a:prstGeom>
            <a:solidFill>
              <a:schemeClr val="bg1">
                <a:lumMod val="95000"/>
              </a:schemeClr>
            </a:solidFill>
            <a:ln>
              <a:solidFill>
                <a:schemeClr val="tx1"/>
              </a:solidFill>
            </a:ln>
          </p:spPr>
          <p:txBody>
            <a:bodyPr wrap="square" lIns="108000" tIns="46800" rIns="72000" rtlCol="0" anchor="ctr" anchorCtr="0">
              <a:noAutofit/>
            </a:bodyPr>
            <a:lstStyle/>
            <a:p>
              <a:pPr algn="r"/>
              <a:r>
                <a:rPr lang="en-IL" sz="1200" b="0">
                  <a:latin typeface="Consolas" panose="020B0609020204030204" pitchFamily="49" charset="0"/>
                  <a:cs typeface="Consolas" panose="020B0609020204030204" pitchFamily="49" charset="0"/>
                </a:rPr>
                <a:t>3</a:t>
              </a:r>
            </a:p>
          </p:txBody>
        </p:sp>
        <p:sp>
          <p:nvSpPr>
            <p:cNvPr id="58" name="TextBox 57">
              <a:extLst>
                <a:ext uri="{FF2B5EF4-FFF2-40B4-BE49-F238E27FC236}">
                  <a16:creationId xmlns:a16="http://schemas.microsoft.com/office/drawing/2014/main" id="{C2010FD8-50F9-C64C-CAD0-5E031DAC8B3D}"/>
                </a:ext>
              </a:extLst>
            </p:cNvPr>
            <p:cNvSpPr txBox="1"/>
            <p:nvPr/>
          </p:nvSpPr>
          <p:spPr>
            <a:xfrm>
              <a:off x="6172200" y="473669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'c'</a:t>
              </a:r>
              <a:endParaRPr lang="en-IL" sz="1200" b="0">
                <a:latin typeface="Consolas" panose="020B0609020204030204" pitchFamily="49" charset="0"/>
                <a:cs typeface="Consolas" panose="020B0609020204030204" pitchFamily="49" charset="0"/>
              </a:endParaRPr>
            </a:p>
          </p:txBody>
        </p:sp>
        <p:sp>
          <p:nvSpPr>
            <p:cNvPr id="59" name="TextBox 58">
              <a:extLst>
                <a:ext uri="{FF2B5EF4-FFF2-40B4-BE49-F238E27FC236}">
                  <a16:creationId xmlns:a16="http://schemas.microsoft.com/office/drawing/2014/main" id="{F7E423ED-0350-E805-D88B-1162130C0C47}"/>
                </a:ext>
              </a:extLst>
            </p:cNvPr>
            <p:cNvSpPr txBox="1"/>
            <p:nvPr/>
          </p:nvSpPr>
          <p:spPr>
            <a:xfrm>
              <a:off x="6477000" y="4794203"/>
              <a:ext cx="526036" cy="210608"/>
            </a:xfrm>
            <a:prstGeom prst="rect">
              <a:avLst/>
            </a:prstGeom>
            <a:solidFill>
              <a:schemeClr val="bg1">
                <a:lumMod val="95000"/>
              </a:schemeClr>
            </a:solidFill>
            <a:ln>
              <a:solidFill>
                <a:schemeClr val="tx1"/>
              </a:solidFill>
            </a:ln>
          </p:spPr>
          <p:txBody>
            <a:bodyPr wrap="square" lIns="108000" tIns="46800" rIns="72000" rtlCol="0" anchor="ctr" anchorCtr="0">
              <a:noAutofit/>
            </a:bodyPr>
            <a:lstStyle/>
            <a:p>
              <a:pPr algn="r"/>
              <a:r>
                <a:rPr lang="en-IL" sz="1200" b="0">
                  <a:latin typeface="Consolas" panose="020B0609020204030204" pitchFamily="49" charset="0"/>
                  <a:cs typeface="Consolas" panose="020B0609020204030204" pitchFamily="49" charset="0"/>
                </a:rPr>
                <a:t>1</a:t>
              </a:r>
            </a:p>
          </p:txBody>
        </p:sp>
        <p:sp>
          <p:nvSpPr>
            <p:cNvPr id="60" name="TextBox 59">
              <a:extLst>
                <a:ext uri="{FF2B5EF4-FFF2-40B4-BE49-F238E27FC236}">
                  <a16:creationId xmlns:a16="http://schemas.microsoft.com/office/drawing/2014/main" id="{A249D4F7-97C9-037A-9669-0B4E574A7BAC}"/>
                </a:ext>
              </a:extLst>
            </p:cNvPr>
            <p:cNvSpPr txBox="1"/>
            <p:nvPr/>
          </p:nvSpPr>
          <p:spPr>
            <a:xfrm>
              <a:off x="6172200" y="4947305"/>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'd'</a:t>
              </a:r>
              <a:endParaRPr lang="en-IL" sz="1200" b="0">
                <a:latin typeface="Consolas" panose="020B0609020204030204" pitchFamily="49" charset="0"/>
                <a:cs typeface="Consolas" panose="020B0609020204030204" pitchFamily="49" charset="0"/>
              </a:endParaRPr>
            </a:p>
          </p:txBody>
        </p:sp>
        <p:sp>
          <p:nvSpPr>
            <p:cNvPr id="61" name="TextBox 60">
              <a:extLst>
                <a:ext uri="{FF2B5EF4-FFF2-40B4-BE49-F238E27FC236}">
                  <a16:creationId xmlns:a16="http://schemas.microsoft.com/office/drawing/2014/main" id="{A76E72DC-D1A4-0D82-1426-50548F8AAEEA}"/>
                </a:ext>
              </a:extLst>
            </p:cNvPr>
            <p:cNvSpPr txBox="1"/>
            <p:nvPr/>
          </p:nvSpPr>
          <p:spPr>
            <a:xfrm>
              <a:off x="6477000" y="5004811"/>
              <a:ext cx="526036" cy="210608"/>
            </a:xfrm>
            <a:prstGeom prst="rect">
              <a:avLst/>
            </a:prstGeom>
            <a:solidFill>
              <a:schemeClr val="bg1">
                <a:lumMod val="95000"/>
              </a:schemeClr>
            </a:solidFill>
            <a:ln>
              <a:solidFill>
                <a:schemeClr val="tx1"/>
              </a:solidFill>
            </a:ln>
          </p:spPr>
          <p:txBody>
            <a:bodyPr wrap="square" lIns="108000" tIns="46800" rIns="72000" rtlCol="0" anchor="ctr" anchorCtr="0">
              <a:noAutofit/>
            </a:bodyPr>
            <a:lstStyle/>
            <a:p>
              <a:pPr algn="r"/>
              <a:r>
                <a:rPr lang="en-IL" sz="1200" b="0">
                  <a:latin typeface="Consolas" panose="020B0609020204030204" pitchFamily="49" charset="0"/>
                  <a:cs typeface="Consolas" panose="020B0609020204030204" pitchFamily="49" charset="0"/>
                </a:rPr>
                <a:t>1</a:t>
              </a:r>
            </a:p>
          </p:txBody>
        </p:sp>
        <p:sp>
          <p:nvSpPr>
            <p:cNvPr id="62" name="TextBox 61">
              <a:extLst>
                <a:ext uri="{FF2B5EF4-FFF2-40B4-BE49-F238E27FC236}">
                  <a16:creationId xmlns:a16="http://schemas.microsoft.com/office/drawing/2014/main" id="{3EF6C5E2-441D-F3B7-5967-1AACBBE81546}"/>
                </a:ext>
              </a:extLst>
            </p:cNvPr>
            <p:cNvSpPr txBox="1"/>
            <p:nvPr/>
          </p:nvSpPr>
          <p:spPr>
            <a:xfrm>
              <a:off x="6169916" y="5157913"/>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'e'</a:t>
              </a:r>
              <a:endParaRPr lang="en-IL" sz="1200" b="0">
                <a:latin typeface="Consolas" panose="020B0609020204030204" pitchFamily="49" charset="0"/>
                <a:cs typeface="Consolas" panose="020B0609020204030204" pitchFamily="49" charset="0"/>
              </a:endParaRPr>
            </a:p>
          </p:txBody>
        </p:sp>
        <p:sp>
          <p:nvSpPr>
            <p:cNvPr id="63" name="TextBox 62">
              <a:extLst>
                <a:ext uri="{FF2B5EF4-FFF2-40B4-BE49-F238E27FC236}">
                  <a16:creationId xmlns:a16="http://schemas.microsoft.com/office/drawing/2014/main" id="{12ED7E9B-BD40-AF62-2373-1951FFDA9D0F}"/>
                </a:ext>
              </a:extLst>
            </p:cNvPr>
            <p:cNvSpPr txBox="1"/>
            <p:nvPr/>
          </p:nvSpPr>
          <p:spPr>
            <a:xfrm>
              <a:off x="6474716" y="5215419"/>
              <a:ext cx="526036" cy="210608"/>
            </a:xfrm>
            <a:prstGeom prst="rect">
              <a:avLst/>
            </a:prstGeom>
            <a:solidFill>
              <a:schemeClr val="bg1">
                <a:lumMod val="95000"/>
              </a:schemeClr>
            </a:solidFill>
            <a:ln>
              <a:solidFill>
                <a:schemeClr val="tx1"/>
              </a:solidFill>
            </a:ln>
          </p:spPr>
          <p:txBody>
            <a:bodyPr wrap="square" lIns="108000" tIns="46800" rIns="72000" rtlCol="0" anchor="ctr" anchorCtr="0">
              <a:noAutofit/>
            </a:bodyPr>
            <a:lstStyle/>
            <a:p>
              <a:pPr algn="r"/>
              <a:r>
                <a:rPr lang="en-IL" sz="1200" b="0">
                  <a:latin typeface="Consolas" panose="020B0609020204030204" pitchFamily="49" charset="0"/>
                  <a:cs typeface="Consolas" panose="020B0609020204030204" pitchFamily="49" charset="0"/>
                </a:rPr>
                <a:t>1</a:t>
              </a:r>
            </a:p>
          </p:txBody>
        </p:sp>
        <p:sp>
          <p:nvSpPr>
            <p:cNvPr id="64" name="TextBox 63">
              <a:extLst>
                <a:ext uri="{FF2B5EF4-FFF2-40B4-BE49-F238E27FC236}">
                  <a16:creationId xmlns:a16="http://schemas.microsoft.com/office/drawing/2014/main" id="{0A7CEFCD-76BB-0941-3140-9967E3A2ED1A}"/>
                </a:ext>
              </a:extLst>
            </p:cNvPr>
            <p:cNvSpPr txBox="1"/>
            <p:nvPr/>
          </p:nvSpPr>
          <p:spPr>
            <a:xfrm>
              <a:off x="6169916" y="536852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'f'</a:t>
              </a:r>
              <a:endParaRPr lang="en-IL" sz="1200" b="0">
                <a:latin typeface="Consolas" panose="020B0609020204030204" pitchFamily="49" charset="0"/>
                <a:cs typeface="Consolas" panose="020B0609020204030204" pitchFamily="49" charset="0"/>
              </a:endParaRPr>
            </a:p>
          </p:txBody>
        </p:sp>
        <p:sp>
          <p:nvSpPr>
            <p:cNvPr id="65" name="TextBox 64">
              <a:extLst>
                <a:ext uri="{FF2B5EF4-FFF2-40B4-BE49-F238E27FC236}">
                  <a16:creationId xmlns:a16="http://schemas.microsoft.com/office/drawing/2014/main" id="{271080DB-9024-1A26-F508-B5395F98B726}"/>
                </a:ext>
              </a:extLst>
            </p:cNvPr>
            <p:cNvSpPr txBox="1"/>
            <p:nvPr/>
          </p:nvSpPr>
          <p:spPr>
            <a:xfrm>
              <a:off x="6474716" y="5426027"/>
              <a:ext cx="526036" cy="210608"/>
            </a:xfrm>
            <a:prstGeom prst="rect">
              <a:avLst/>
            </a:prstGeom>
            <a:solidFill>
              <a:schemeClr val="bg1">
                <a:lumMod val="95000"/>
              </a:schemeClr>
            </a:solidFill>
            <a:ln>
              <a:solidFill>
                <a:schemeClr val="tx1"/>
              </a:solidFill>
            </a:ln>
          </p:spPr>
          <p:txBody>
            <a:bodyPr wrap="square" lIns="108000" tIns="46800" rIns="72000" rtlCol="0" anchor="ctr" anchorCtr="0">
              <a:noAutofit/>
            </a:bodyPr>
            <a:lstStyle/>
            <a:p>
              <a:pPr algn="r"/>
              <a:r>
                <a:rPr lang="en-IL" sz="1200" b="0">
                  <a:latin typeface="Consolas" panose="020B0609020204030204" pitchFamily="49" charset="0"/>
                  <a:cs typeface="Consolas" panose="020B0609020204030204" pitchFamily="49" charset="0"/>
                </a:rPr>
                <a:t>1</a:t>
              </a:r>
            </a:p>
          </p:txBody>
        </p:sp>
        <p:sp>
          <p:nvSpPr>
            <p:cNvPr id="66" name="TextBox 65">
              <a:extLst>
                <a:ext uri="{FF2B5EF4-FFF2-40B4-BE49-F238E27FC236}">
                  <a16:creationId xmlns:a16="http://schemas.microsoft.com/office/drawing/2014/main" id="{CFA69BF1-4F36-D1BB-B3C6-4FA6AB80C6FE}"/>
                </a:ext>
              </a:extLst>
            </p:cNvPr>
            <p:cNvSpPr txBox="1"/>
            <p:nvPr/>
          </p:nvSpPr>
          <p:spPr>
            <a:xfrm>
              <a:off x="6169916" y="557912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'g'</a:t>
              </a:r>
              <a:endParaRPr lang="en-IL" sz="1200" b="0">
                <a:latin typeface="Consolas" panose="020B0609020204030204" pitchFamily="49" charset="0"/>
                <a:cs typeface="Consolas" panose="020B0609020204030204" pitchFamily="49" charset="0"/>
              </a:endParaRPr>
            </a:p>
          </p:txBody>
        </p:sp>
        <p:sp>
          <p:nvSpPr>
            <p:cNvPr id="67" name="TextBox 66">
              <a:extLst>
                <a:ext uri="{FF2B5EF4-FFF2-40B4-BE49-F238E27FC236}">
                  <a16:creationId xmlns:a16="http://schemas.microsoft.com/office/drawing/2014/main" id="{3B7289CB-1094-990C-BEFD-F1FB332B6460}"/>
                </a:ext>
              </a:extLst>
            </p:cNvPr>
            <p:cNvSpPr txBox="1"/>
            <p:nvPr/>
          </p:nvSpPr>
          <p:spPr>
            <a:xfrm>
              <a:off x="6474716" y="5636635"/>
              <a:ext cx="526036" cy="210608"/>
            </a:xfrm>
            <a:prstGeom prst="rect">
              <a:avLst/>
            </a:prstGeom>
            <a:solidFill>
              <a:schemeClr val="bg1">
                <a:lumMod val="95000"/>
              </a:schemeClr>
            </a:solidFill>
            <a:ln>
              <a:solidFill>
                <a:schemeClr val="tx1"/>
              </a:solidFill>
            </a:ln>
          </p:spPr>
          <p:txBody>
            <a:bodyPr wrap="square" lIns="108000" tIns="46800" rIns="72000" rtlCol="0" anchor="ctr" anchorCtr="0">
              <a:noAutofit/>
            </a:bodyPr>
            <a:lstStyle/>
            <a:p>
              <a:pPr algn="r"/>
              <a:r>
                <a:rPr lang="en-IL" sz="1200" b="0">
                  <a:latin typeface="Consolas" panose="020B0609020204030204" pitchFamily="49" charset="0"/>
                  <a:cs typeface="Consolas" panose="020B0609020204030204" pitchFamily="49" charset="0"/>
                </a:rPr>
                <a:t>1</a:t>
              </a:r>
            </a:p>
          </p:txBody>
        </p:sp>
        <p:sp>
          <p:nvSpPr>
            <p:cNvPr id="68" name="TextBox 67">
              <a:extLst>
                <a:ext uri="{FF2B5EF4-FFF2-40B4-BE49-F238E27FC236}">
                  <a16:creationId xmlns:a16="http://schemas.microsoft.com/office/drawing/2014/main" id="{3DDA83DA-ED5D-2A00-C51F-2592F6E08325}"/>
                </a:ext>
              </a:extLst>
            </p:cNvPr>
            <p:cNvSpPr txBox="1"/>
            <p:nvPr/>
          </p:nvSpPr>
          <p:spPr>
            <a:xfrm>
              <a:off x="6169916" y="578973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'h'</a:t>
              </a:r>
              <a:endParaRPr lang="en-IL" sz="1200" b="0">
                <a:latin typeface="Consolas" panose="020B0609020204030204" pitchFamily="49" charset="0"/>
                <a:cs typeface="Consolas" panose="020B0609020204030204" pitchFamily="49" charset="0"/>
              </a:endParaRPr>
            </a:p>
          </p:txBody>
        </p:sp>
        <p:sp>
          <p:nvSpPr>
            <p:cNvPr id="69" name="TextBox 68">
              <a:extLst>
                <a:ext uri="{FF2B5EF4-FFF2-40B4-BE49-F238E27FC236}">
                  <a16:creationId xmlns:a16="http://schemas.microsoft.com/office/drawing/2014/main" id="{0160880B-8200-6AD7-F4CC-24F00B1E17A0}"/>
                </a:ext>
              </a:extLst>
            </p:cNvPr>
            <p:cNvSpPr txBox="1"/>
            <p:nvPr/>
          </p:nvSpPr>
          <p:spPr>
            <a:xfrm>
              <a:off x="6474716" y="5847243"/>
              <a:ext cx="526036" cy="210608"/>
            </a:xfrm>
            <a:prstGeom prst="rect">
              <a:avLst/>
            </a:prstGeom>
            <a:solidFill>
              <a:schemeClr val="bg1">
                <a:lumMod val="95000"/>
              </a:schemeClr>
            </a:solidFill>
            <a:ln>
              <a:solidFill>
                <a:schemeClr val="tx1"/>
              </a:solidFill>
            </a:ln>
          </p:spPr>
          <p:txBody>
            <a:bodyPr wrap="square" lIns="108000" tIns="46800" rIns="72000" rtlCol="0" anchor="ctr" anchorCtr="0">
              <a:noAutofit/>
            </a:bodyPr>
            <a:lstStyle/>
            <a:p>
              <a:pPr algn="r"/>
              <a:r>
                <a:rPr lang="en-IL" sz="1200" b="0">
                  <a:latin typeface="Consolas" panose="020B0609020204030204" pitchFamily="49" charset="0"/>
                  <a:cs typeface="Consolas" panose="020B0609020204030204" pitchFamily="49" charset="0"/>
                </a:rPr>
                <a:t>1</a:t>
              </a:r>
            </a:p>
          </p:txBody>
        </p:sp>
        <p:sp>
          <p:nvSpPr>
            <p:cNvPr id="70" name="TextBox 69">
              <a:extLst>
                <a:ext uri="{FF2B5EF4-FFF2-40B4-BE49-F238E27FC236}">
                  <a16:creationId xmlns:a16="http://schemas.microsoft.com/office/drawing/2014/main" id="{5333A12C-77F2-EEF2-DF34-EB0C789E5192}"/>
                </a:ext>
              </a:extLst>
            </p:cNvPr>
            <p:cNvSpPr txBox="1"/>
            <p:nvPr/>
          </p:nvSpPr>
          <p:spPr>
            <a:xfrm>
              <a:off x="6179564" y="392710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0</a:t>
              </a:r>
            </a:p>
          </p:txBody>
        </p:sp>
        <p:sp>
          <p:nvSpPr>
            <p:cNvPr id="71" name="TextBox 70">
              <a:extLst>
                <a:ext uri="{FF2B5EF4-FFF2-40B4-BE49-F238E27FC236}">
                  <a16:creationId xmlns:a16="http://schemas.microsoft.com/office/drawing/2014/main" id="{02218A89-5B85-17FA-F7C3-D169F15C6C55}"/>
                </a:ext>
              </a:extLst>
            </p:cNvPr>
            <p:cNvSpPr txBox="1"/>
            <p:nvPr/>
          </p:nvSpPr>
          <p:spPr>
            <a:xfrm>
              <a:off x="6477000" y="3953321"/>
              <a:ext cx="526036" cy="210608"/>
            </a:xfrm>
            <a:prstGeom prst="rect">
              <a:avLst/>
            </a:prstGeom>
            <a:solidFill>
              <a:schemeClr val="bg1">
                <a:lumMod val="95000"/>
              </a:schemeClr>
            </a:solidFill>
            <a:ln>
              <a:solidFill>
                <a:schemeClr val="tx1"/>
              </a:solidFill>
            </a:ln>
          </p:spPr>
          <p:txBody>
            <a:bodyPr wrap="square" lIns="108000" tIns="46800" rIns="72000" rtlCol="0" anchor="ctr" anchorCtr="0">
              <a:noAutofit/>
            </a:bodyPr>
            <a:lstStyle/>
            <a:p>
              <a:pPr algn="r"/>
              <a:endParaRPr lang="en-IL" sz="1200" b="0">
                <a:latin typeface="Consolas" panose="020B0609020204030204" pitchFamily="49" charset="0"/>
                <a:cs typeface="Consolas" panose="020B0609020204030204" pitchFamily="49" charset="0"/>
              </a:endParaRPr>
            </a:p>
          </p:txBody>
        </p:sp>
        <p:sp>
          <p:nvSpPr>
            <p:cNvPr id="72" name="TextBox 71">
              <a:extLst>
                <a:ext uri="{FF2B5EF4-FFF2-40B4-BE49-F238E27FC236}">
                  <a16:creationId xmlns:a16="http://schemas.microsoft.com/office/drawing/2014/main" id="{4F721B68-BFC7-D407-66B0-9303FB9A6F18}"/>
                </a:ext>
              </a:extLst>
            </p:cNvPr>
            <p:cNvSpPr txBox="1"/>
            <p:nvPr/>
          </p:nvSpPr>
          <p:spPr>
            <a:xfrm>
              <a:off x="6096000" y="4106423"/>
              <a:ext cx="3810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a:t>
              </a:r>
              <a:endParaRPr lang="en-IL" sz="1200" b="0">
                <a:latin typeface="Consolas" panose="020B0609020204030204" pitchFamily="49" charset="0"/>
                <a:cs typeface="Consolas" panose="020B0609020204030204" pitchFamily="49" charset="0"/>
              </a:endParaRPr>
            </a:p>
          </p:txBody>
        </p:sp>
        <p:sp>
          <p:nvSpPr>
            <p:cNvPr id="73" name="TextBox 72">
              <a:extLst>
                <a:ext uri="{FF2B5EF4-FFF2-40B4-BE49-F238E27FC236}">
                  <a16:creationId xmlns:a16="http://schemas.microsoft.com/office/drawing/2014/main" id="{EF3F1943-E484-10FB-C650-0BCB1A584F08}"/>
                </a:ext>
              </a:extLst>
            </p:cNvPr>
            <p:cNvSpPr txBox="1"/>
            <p:nvPr/>
          </p:nvSpPr>
          <p:spPr>
            <a:xfrm>
              <a:off x="6477000" y="4163929"/>
              <a:ext cx="526036" cy="210608"/>
            </a:xfrm>
            <a:prstGeom prst="rect">
              <a:avLst/>
            </a:prstGeom>
            <a:solidFill>
              <a:schemeClr val="bg1">
                <a:lumMod val="95000"/>
              </a:schemeClr>
            </a:solidFill>
            <a:ln>
              <a:solidFill>
                <a:schemeClr val="tx1"/>
              </a:solidFill>
            </a:ln>
          </p:spPr>
          <p:txBody>
            <a:bodyPr wrap="square" lIns="108000" tIns="46800" rIns="72000" rtlCol="0" anchor="b" anchorCtr="0">
              <a:noAutofit/>
            </a:bodyPr>
            <a:lstStyle/>
            <a:p>
              <a:pPr algn="r"/>
              <a:endParaRPr lang="en-IL" sz="1200" b="0">
                <a:latin typeface="Times New Roman" panose="02020603050405020304" pitchFamily="18" charset="0"/>
                <a:cs typeface="Times New Roman" panose="02020603050405020304" pitchFamily="18" charset="0"/>
              </a:endParaRPr>
            </a:p>
          </p:txBody>
        </p:sp>
        <p:sp>
          <p:nvSpPr>
            <p:cNvPr id="74" name="TextBox 73">
              <a:extLst>
                <a:ext uri="{FF2B5EF4-FFF2-40B4-BE49-F238E27FC236}">
                  <a16:creationId xmlns:a16="http://schemas.microsoft.com/office/drawing/2014/main" id="{9012EAC6-2508-7C97-37FA-896B6A714AEA}"/>
                </a:ext>
              </a:extLst>
            </p:cNvPr>
            <p:cNvSpPr txBox="1"/>
            <p:nvPr/>
          </p:nvSpPr>
          <p:spPr>
            <a:xfrm>
              <a:off x="6139180" y="6239706"/>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255</a:t>
              </a:r>
            </a:p>
          </p:txBody>
        </p:sp>
        <p:sp>
          <p:nvSpPr>
            <p:cNvPr id="75" name="TextBox 74">
              <a:extLst>
                <a:ext uri="{FF2B5EF4-FFF2-40B4-BE49-F238E27FC236}">
                  <a16:creationId xmlns:a16="http://schemas.microsoft.com/office/drawing/2014/main" id="{5CD23394-0F54-9904-EA5F-512D99961B88}"/>
                </a:ext>
              </a:extLst>
            </p:cNvPr>
            <p:cNvSpPr txBox="1"/>
            <p:nvPr/>
          </p:nvSpPr>
          <p:spPr>
            <a:xfrm>
              <a:off x="6473837" y="6268459"/>
              <a:ext cx="526036" cy="210608"/>
            </a:xfrm>
            <a:prstGeom prst="rect">
              <a:avLst/>
            </a:prstGeom>
            <a:solidFill>
              <a:schemeClr val="bg1">
                <a:lumMod val="95000"/>
              </a:schemeClr>
            </a:solidFill>
            <a:ln>
              <a:solidFill>
                <a:schemeClr val="tx1"/>
              </a:solidFill>
            </a:ln>
          </p:spPr>
          <p:txBody>
            <a:bodyPr wrap="square" lIns="108000" tIns="46800" rIns="72000" rtlCol="0" anchor="ctr" anchorCtr="0">
              <a:noAutofit/>
            </a:bodyPr>
            <a:lstStyle/>
            <a:p>
              <a:pPr algn="r"/>
              <a:endParaRPr lang="en-IL" sz="1200" b="0">
                <a:latin typeface="Consolas" panose="020B0609020204030204" pitchFamily="49" charset="0"/>
                <a:cs typeface="Consolas" panose="020B0609020204030204" pitchFamily="49" charset="0"/>
              </a:endParaRPr>
            </a:p>
          </p:txBody>
        </p:sp>
        <p:sp>
          <p:nvSpPr>
            <p:cNvPr id="76" name="TextBox 75">
              <a:extLst>
                <a:ext uri="{FF2B5EF4-FFF2-40B4-BE49-F238E27FC236}">
                  <a16:creationId xmlns:a16="http://schemas.microsoft.com/office/drawing/2014/main" id="{DD1AE214-D41F-F39E-356B-9CAAF9CA6306}"/>
                </a:ext>
              </a:extLst>
            </p:cNvPr>
            <p:cNvSpPr txBox="1"/>
            <p:nvPr/>
          </p:nvSpPr>
          <p:spPr>
            <a:xfrm>
              <a:off x="6101080" y="6000345"/>
              <a:ext cx="3810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a:t>
              </a:r>
              <a:endParaRPr lang="en-IL" sz="1200" b="0">
                <a:latin typeface="Consolas" panose="020B0609020204030204" pitchFamily="49" charset="0"/>
                <a:cs typeface="Consolas" panose="020B0609020204030204" pitchFamily="49" charset="0"/>
              </a:endParaRPr>
            </a:p>
          </p:txBody>
        </p:sp>
        <p:sp>
          <p:nvSpPr>
            <p:cNvPr id="77" name="TextBox 76">
              <a:extLst>
                <a:ext uri="{FF2B5EF4-FFF2-40B4-BE49-F238E27FC236}">
                  <a16:creationId xmlns:a16="http://schemas.microsoft.com/office/drawing/2014/main" id="{A148C27B-ADBA-1C46-9C62-498C6EC8123A}"/>
                </a:ext>
              </a:extLst>
            </p:cNvPr>
            <p:cNvSpPr txBox="1"/>
            <p:nvPr/>
          </p:nvSpPr>
          <p:spPr>
            <a:xfrm>
              <a:off x="6473837" y="6057851"/>
              <a:ext cx="526036" cy="210608"/>
            </a:xfrm>
            <a:prstGeom prst="rect">
              <a:avLst/>
            </a:prstGeom>
            <a:solidFill>
              <a:schemeClr val="bg1">
                <a:lumMod val="95000"/>
              </a:schemeClr>
            </a:solidFill>
            <a:ln>
              <a:solidFill>
                <a:schemeClr val="tx1"/>
              </a:solidFill>
            </a:ln>
          </p:spPr>
          <p:txBody>
            <a:bodyPr wrap="square" lIns="108000" tIns="46800" rIns="72000" rtlCol="0" anchor="b" anchorCtr="0">
              <a:noAutofit/>
            </a:bodyPr>
            <a:lstStyle/>
            <a:p>
              <a:pPr algn="r"/>
              <a:endParaRPr lang="en-IL" sz="1200" b="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1166827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Building a Huffman tree</a:t>
            </a:r>
          </a:p>
        </p:txBody>
      </p:sp>
      <p:grpSp>
        <p:nvGrpSpPr>
          <p:cNvPr id="17" name="Group 16">
            <a:extLst>
              <a:ext uri="{FF2B5EF4-FFF2-40B4-BE49-F238E27FC236}">
                <a16:creationId xmlns:a16="http://schemas.microsoft.com/office/drawing/2014/main" id="{28653511-1C85-AB4C-84E5-A8FC9C9AA588}"/>
              </a:ext>
            </a:extLst>
          </p:cNvPr>
          <p:cNvGrpSpPr/>
          <p:nvPr/>
        </p:nvGrpSpPr>
        <p:grpSpPr>
          <a:xfrm>
            <a:off x="702775" y="2743200"/>
            <a:ext cx="7579259" cy="1004402"/>
            <a:chOff x="702775" y="2743200"/>
            <a:chExt cx="7579259" cy="1004402"/>
          </a:xfrm>
        </p:grpSpPr>
        <p:sp>
          <p:nvSpPr>
            <p:cNvPr id="70" name="TextBox 69">
              <a:extLst>
                <a:ext uri="{FF2B5EF4-FFF2-40B4-BE49-F238E27FC236}">
                  <a16:creationId xmlns:a16="http://schemas.microsoft.com/office/drawing/2014/main" id="{9BB47032-96CB-E44B-B6C1-799E8CC04560}"/>
                </a:ext>
              </a:extLst>
            </p:cNvPr>
            <p:cNvSpPr txBox="1"/>
            <p:nvPr/>
          </p:nvSpPr>
          <p:spPr>
            <a:xfrm>
              <a:off x="702775" y="2743200"/>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a</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8</a:t>
              </a:r>
            </a:p>
          </p:txBody>
        </p:sp>
        <p:sp>
          <p:nvSpPr>
            <p:cNvPr id="71" name="TextBox 70">
              <a:extLst>
                <a:ext uri="{FF2B5EF4-FFF2-40B4-BE49-F238E27FC236}">
                  <a16:creationId xmlns:a16="http://schemas.microsoft.com/office/drawing/2014/main" id="{727C829D-E739-F74B-9E8C-42E575E772CF}"/>
                </a:ext>
              </a:extLst>
            </p:cNvPr>
            <p:cNvSpPr txBox="1"/>
            <p:nvPr/>
          </p:nvSpPr>
          <p:spPr>
            <a:xfrm>
              <a:off x="1705186" y="2750675"/>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b</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3</a:t>
              </a:r>
            </a:p>
          </p:txBody>
        </p:sp>
        <p:cxnSp>
          <p:nvCxnSpPr>
            <p:cNvPr id="72" name="Straight Arrow Connector 71">
              <a:extLst>
                <a:ext uri="{FF2B5EF4-FFF2-40B4-BE49-F238E27FC236}">
                  <a16:creationId xmlns:a16="http://schemas.microsoft.com/office/drawing/2014/main" id="{3227A3C4-A702-CC41-98E5-E8CAC82901B6}"/>
                </a:ext>
              </a:extLst>
            </p:cNvPr>
            <p:cNvCxnSpPr>
              <a:cxnSpLocks/>
            </p:cNvCxnSpPr>
            <p:nvPr/>
          </p:nvCxnSpPr>
          <p:spPr bwMode="auto">
            <a:xfrm>
              <a:off x="1407564" y="2924096"/>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3" name="Straight Arrow Connector 72">
              <a:extLst>
                <a:ext uri="{FF2B5EF4-FFF2-40B4-BE49-F238E27FC236}">
                  <a16:creationId xmlns:a16="http://schemas.microsoft.com/office/drawing/2014/main" id="{E3E5DBF6-3178-7744-A27C-025AC2ECA743}"/>
                </a:ext>
              </a:extLst>
            </p:cNvPr>
            <p:cNvCxnSpPr>
              <a:cxnSpLocks/>
            </p:cNvCxnSpPr>
            <p:nvPr/>
          </p:nvCxnSpPr>
          <p:spPr bwMode="auto">
            <a:xfrm>
              <a:off x="2367220" y="2925520"/>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5" name="TextBox 74">
              <a:extLst>
                <a:ext uri="{FF2B5EF4-FFF2-40B4-BE49-F238E27FC236}">
                  <a16:creationId xmlns:a16="http://schemas.microsoft.com/office/drawing/2014/main" id="{97B7FB0E-8816-0E4A-B615-CB336F27800E}"/>
                </a:ext>
              </a:extLst>
            </p:cNvPr>
            <p:cNvSpPr txBox="1"/>
            <p:nvPr/>
          </p:nvSpPr>
          <p:spPr>
            <a:xfrm>
              <a:off x="6640467" y="3439825"/>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76" name="TextBox 75">
              <a:extLst>
                <a:ext uri="{FF2B5EF4-FFF2-40B4-BE49-F238E27FC236}">
                  <a16:creationId xmlns:a16="http://schemas.microsoft.com/office/drawing/2014/main" id="{ADFAC98A-4FD1-BE40-A710-AA814359C936}"/>
                </a:ext>
              </a:extLst>
            </p:cNvPr>
            <p:cNvSpPr txBox="1"/>
            <p:nvPr/>
          </p:nvSpPr>
          <p:spPr>
            <a:xfrm>
              <a:off x="7611544" y="3439825"/>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d</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cxnSp>
          <p:nvCxnSpPr>
            <p:cNvPr id="77" name="Straight Arrow Connector 76">
              <a:extLst>
                <a:ext uri="{FF2B5EF4-FFF2-40B4-BE49-F238E27FC236}">
                  <a16:creationId xmlns:a16="http://schemas.microsoft.com/office/drawing/2014/main" id="{634DBACB-76FB-B04F-867A-0DD3365AEA92}"/>
                </a:ext>
              </a:extLst>
            </p:cNvPr>
            <p:cNvCxnSpPr>
              <a:cxnSpLocks/>
            </p:cNvCxnSpPr>
            <p:nvPr/>
          </p:nvCxnSpPr>
          <p:spPr bwMode="auto">
            <a:xfrm>
              <a:off x="7010400" y="3101599"/>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E0FB6A07-F1CE-6D43-9267-896AA9E68FFA}"/>
                </a:ext>
              </a:extLst>
            </p:cNvPr>
            <p:cNvSpPr txBox="1"/>
            <p:nvPr/>
          </p:nvSpPr>
          <p:spPr>
            <a:xfrm>
              <a:off x="2676859" y="2750675"/>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e</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80" name="TextBox 79">
              <a:extLst>
                <a:ext uri="{FF2B5EF4-FFF2-40B4-BE49-F238E27FC236}">
                  <a16:creationId xmlns:a16="http://schemas.microsoft.com/office/drawing/2014/main" id="{C87DBF60-EA48-964E-BBE0-726B5FFFF9F2}"/>
                </a:ext>
              </a:extLst>
            </p:cNvPr>
            <p:cNvSpPr txBox="1"/>
            <p:nvPr/>
          </p:nvSpPr>
          <p:spPr>
            <a:xfrm>
              <a:off x="3679270" y="2758150"/>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f</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cxnSp>
          <p:nvCxnSpPr>
            <p:cNvPr id="81" name="Straight Arrow Connector 80">
              <a:extLst>
                <a:ext uri="{FF2B5EF4-FFF2-40B4-BE49-F238E27FC236}">
                  <a16:creationId xmlns:a16="http://schemas.microsoft.com/office/drawing/2014/main" id="{56BFFFAA-3926-204C-A695-EE030650AB2E}"/>
                </a:ext>
              </a:extLst>
            </p:cNvPr>
            <p:cNvCxnSpPr>
              <a:cxnSpLocks/>
            </p:cNvCxnSpPr>
            <p:nvPr/>
          </p:nvCxnSpPr>
          <p:spPr bwMode="auto">
            <a:xfrm>
              <a:off x="3381648" y="2931571"/>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2" name="Straight Arrow Connector 81">
              <a:extLst>
                <a:ext uri="{FF2B5EF4-FFF2-40B4-BE49-F238E27FC236}">
                  <a16:creationId xmlns:a16="http://schemas.microsoft.com/office/drawing/2014/main" id="{ECBEBC0B-646F-854B-9679-1ED828FB3860}"/>
                </a:ext>
              </a:extLst>
            </p:cNvPr>
            <p:cNvCxnSpPr>
              <a:cxnSpLocks/>
            </p:cNvCxnSpPr>
            <p:nvPr/>
          </p:nvCxnSpPr>
          <p:spPr bwMode="auto">
            <a:xfrm>
              <a:off x="4341304" y="2932995"/>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3" name="TextBox 82">
              <a:extLst>
                <a:ext uri="{FF2B5EF4-FFF2-40B4-BE49-F238E27FC236}">
                  <a16:creationId xmlns:a16="http://schemas.microsoft.com/office/drawing/2014/main" id="{4EBE8926-486C-5049-8EF7-BAE49AF8D04C}"/>
                </a:ext>
              </a:extLst>
            </p:cNvPr>
            <p:cNvSpPr txBox="1"/>
            <p:nvPr/>
          </p:nvSpPr>
          <p:spPr>
            <a:xfrm>
              <a:off x="4650943" y="2750675"/>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g</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84" name="TextBox 83">
              <a:extLst>
                <a:ext uri="{FF2B5EF4-FFF2-40B4-BE49-F238E27FC236}">
                  <a16:creationId xmlns:a16="http://schemas.microsoft.com/office/drawing/2014/main" id="{278FE4C0-3DF7-D14A-9759-D631E019B876}"/>
                </a:ext>
              </a:extLst>
            </p:cNvPr>
            <p:cNvSpPr txBox="1"/>
            <p:nvPr/>
          </p:nvSpPr>
          <p:spPr>
            <a:xfrm>
              <a:off x="5653354" y="2758150"/>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h</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cxnSp>
          <p:nvCxnSpPr>
            <p:cNvPr id="85" name="Straight Arrow Connector 84">
              <a:extLst>
                <a:ext uri="{FF2B5EF4-FFF2-40B4-BE49-F238E27FC236}">
                  <a16:creationId xmlns:a16="http://schemas.microsoft.com/office/drawing/2014/main" id="{D472CA0A-6CF2-1842-84BF-68C2ED691C0A}"/>
                </a:ext>
              </a:extLst>
            </p:cNvPr>
            <p:cNvCxnSpPr>
              <a:cxnSpLocks/>
            </p:cNvCxnSpPr>
            <p:nvPr/>
          </p:nvCxnSpPr>
          <p:spPr bwMode="auto">
            <a:xfrm>
              <a:off x="5355732" y="2931571"/>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6" name="Straight Arrow Connector 85">
              <a:extLst>
                <a:ext uri="{FF2B5EF4-FFF2-40B4-BE49-F238E27FC236}">
                  <a16:creationId xmlns:a16="http://schemas.microsoft.com/office/drawing/2014/main" id="{7BA77893-0E21-0F40-8AA9-A2BAAB0FD814}"/>
                </a:ext>
              </a:extLst>
            </p:cNvPr>
            <p:cNvCxnSpPr>
              <a:cxnSpLocks/>
            </p:cNvCxnSpPr>
            <p:nvPr/>
          </p:nvCxnSpPr>
          <p:spPr bwMode="auto">
            <a:xfrm>
              <a:off x="6319967" y="2931571"/>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7" name="TextBox 86">
              <a:extLst>
                <a:ext uri="{FF2B5EF4-FFF2-40B4-BE49-F238E27FC236}">
                  <a16:creationId xmlns:a16="http://schemas.microsoft.com/office/drawing/2014/main" id="{6CCDF35D-D6E1-3B41-AFAE-CA0156B0C6B8}"/>
                </a:ext>
              </a:extLst>
            </p:cNvPr>
            <p:cNvSpPr txBox="1"/>
            <p:nvPr/>
          </p:nvSpPr>
          <p:spPr>
            <a:xfrm>
              <a:off x="6622168" y="2793822"/>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cd</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2</a:t>
              </a:r>
            </a:p>
          </p:txBody>
        </p:sp>
        <p:cxnSp>
          <p:nvCxnSpPr>
            <p:cNvPr id="88" name="Straight Arrow Connector 87">
              <a:extLst>
                <a:ext uri="{FF2B5EF4-FFF2-40B4-BE49-F238E27FC236}">
                  <a16:creationId xmlns:a16="http://schemas.microsoft.com/office/drawing/2014/main" id="{274181BC-A42D-C241-849B-28B1EFDE0738}"/>
                </a:ext>
              </a:extLst>
            </p:cNvPr>
            <p:cNvCxnSpPr>
              <a:cxnSpLocks/>
            </p:cNvCxnSpPr>
            <p:nvPr/>
          </p:nvCxnSpPr>
          <p:spPr bwMode="auto">
            <a:xfrm>
              <a:off x="7926894" y="3101599"/>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14" name="Group 13">
            <a:extLst>
              <a:ext uri="{FF2B5EF4-FFF2-40B4-BE49-F238E27FC236}">
                <a16:creationId xmlns:a16="http://schemas.microsoft.com/office/drawing/2014/main" id="{21E15719-AF95-DC4E-858D-5585C2B243B3}"/>
              </a:ext>
            </a:extLst>
          </p:cNvPr>
          <p:cNvGrpSpPr/>
          <p:nvPr/>
        </p:nvGrpSpPr>
        <p:grpSpPr>
          <a:xfrm>
            <a:off x="618420" y="4341611"/>
            <a:ext cx="7893793" cy="1010503"/>
            <a:chOff x="694319" y="4628297"/>
            <a:chExt cx="7893793" cy="1010503"/>
          </a:xfrm>
        </p:grpSpPr>
        <p:sp>
          <p:nvSpPr>
            <p:cNvPr id="89" name="TextBox 88">
              <a:extLst>
                <a:ext uri="{FF2B5EF4-FFF2-40B4-BE49-F238E27FC236}">
                  <a16:creationId xmlns:a16="http://schemas.microsoft.com/office/drawing/2014/main" id="{026C395F-5AC9-BF41-A343-8F2CC2AB4D10}"/>
                </a:ext>
              </a:extLst>
            </p:cNvPr>
            <p:cNvSpPr txBox="1"/>
            <p:nvPr/>
          </p:nvSpPr>
          <p:spPr>
            <a:xfrm>
              <a:off x="694319" y="4628297"/>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a</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8</a:t>
              </a:r>
            </a:p>
          </p:txBody>
        </p:sp>
        <p:sp>
          <p:nvSpPr>
            <p:cNvPr id="90" name="TextBox 89">
              <a:extLst>
                <a:ext uri="{FF2B5EF4-FFF2-40B4-BE49-F238E27FC236}">
                  <a16:creationId xmlns:a16="http://schemas.microsoft.com/office/drawing/2014/main" id="{84212389-C490-F349-8C54-43F3ECD94063}"/>
                </a:ext>
              </a:extLst>
            </p:cNvPr>
            <p:cNvSpPr txBox="1"/>
            <p:nvPr/>
          </p:nvSpPr>
          <p:spPr>
            <a:xfrm>
              <a:off x="1696730" y="4635772"/>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b</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3</a:t>
              </a:r>
            </a:p>
          </p:txBody>
        </p:sp>
        <p:cxnSp>
          <p:nvCxnSpPr>
            <p:cNvPr id="91" name="Straight Arrow Connector 90">
              <a:extLst>
                <a:ext uri="{FF2B5EF4-FFF2-40B4-BE49-F238E27FC236}">
                  <a16:creationId xmlns:a16="http://schemas.microsoft.com/office/drawing/2014/main" id="{4A58ADFC-7B45-9540-B760-3F1472282E9A}"/>
                </a:ext>
              </a:extLst>
            </p:cNvPr>
            <p:cNvCxnSpPr>
              <a:cxnSpLocks/>
            </p:cNvCxnSpPr>
            <p:nvPr/>
          </p:nvCxnSpPr>
          <p:spPr bwMode="auto">
            <a:xfrm>
              <a:off x="1399108" y="4809193"/>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2" name="Straight Arrow Connector 91">
              <a:extLst>
                <a:ext uri="{FF2B5EF4-FFF2-40B4-BE49-F238E27FC236}">
                  <a16:creationId xmlns:a16="http://schemas.microsoft.com/office/drawing/2014/main" id="{2D4D2B00-6D7F-F942-AC42-F8FB19AEC226}"/>
                </a:ext>
              </a:extLst>
            </p:cNvPr>
            <p:cNvCxnSpPr>
              <a:cxnSpLocks/>
            </p:cNvCxnSpPr>
            <p:nvPr/>
          </p:nvCxnSpPr>
          <p:spPr bwMode="auto">
            <a:xfrm>
              <a:off x="2358764" y="4810617"/>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3" name="TextBox 92">
              <a:extLst>
                <a:ext uri="{FF2B5EF4-FFF2-40B4-BE49-F238E27FC236}">
                  <a16:creationId xmlns:a16="http://schemas.microsoft.com/office/drawing/2014/main" id="{74C03397-3B4B-2A44-82FC-8CBD815180B3}"/>
                </a:ext>
              </a:extLst>
            </p:cNvPr>
            <p:cNvSpPr txBox="1"/>
            <p:nvPr/>
          </p:nvSpPr>
          <p:spPr>
            <a:xfrm>
              <a:off x="4657225" y="5324922"/>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94" name="TextBox 93">
              <a:extLst>
                <a:ext uri="{FF2B5EF4-FFF2-40B4-BE49-F238E27FC236}">
                  <a16:creationId xmlns:a16="http://schemas.microsoft.com/office/drawing/2014/main" id="{4FFA894B-E444-D943-9225-DF1427F61228}"/>
                </a:ext>
              </a:extLst>
            </p:cNvPr>
            <p:cNvSpPr txBox="1"/>
            <p:nvPr/>
          </p:nvSpPr>
          <p:spPr>
            <a:xfrm>
              <a:off x="5628302" y="5324922"/>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d</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cxnSp>
          <p:nvCxnSpPr>
            <p:cNvPr id="95" name="Straight Arrow Connector 94">
              <a:extLst>
                <a:ext uri="{FF2B5EF4-FFF2-40B4-BE49-F238E27FC236}">
                  <a16:creationId xmlns:a16="http://schemas.microsoft.com/office/drawing/2014/main" id="{5165B0C9-62BA-0948-85BC-F2B89AF51273}"/>
                </a:ext>
              </a:extLst>
            </p:cNvPr>
            <p:cNvCxnSpPr>
              <a:cxnSpLocks/>
            </p:cNvCxnSpPr>
            <p:nvPr/>
          </p:nvCxnSpPr>
          <p:spPr bwMode="auto">
            <a:xfrm>
              <a:off x="5027158" y="4986696"/>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9" name="Straight Arrow Connector 98">
              <a:extLst>
                <a:ext uri="{FF2B5EF4-FFF2-40B4-BE49-F238E27FC236}">
                  <a16:creationId xmlns:a16="http://schemas.microsoft.com/office/drawing/2014/main" id="{27D9CFC0-D990-6240-A3FF-EB755A724167}"/>
                </a:ext>
              </a:extLst>
            </p:cNvPr>
            <p:cNvCxnSpPr>
              <a:cxnSpLocks/>
            </p:cNvCxnSpPr>
            <p:nvPr/>
          </p:nvCxnSpPr>
          <p:spPr bwMode="auto">
            <a:xfrm>
              <a:off x="6307248" y="4824487"/>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00" name="TextBox 99">
              <a:extLst>
                <a:ext uri="{FF2B5EF4-FFF2-40B4-BE49-F238E27FC236}">
                  <a16:creationId xmlns:a16="http://schemas.microsoft.com/office/drawing/2014/main" id="{D38E9BF8-74E9-C64E-B92D-14AF52313166}"/>
                </a:ext>
              </a:extLst>
            </p:cNvPr>
            <p:cNvSpPr txBox="1"/>
            <p:nvPr/>
          </p:nvSpPr>
          <p:spPr>
            <a:xfrm>
              <a:off x="2667701" y="4635772"/>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g</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101" name="TextBox 100">
              <a:extLst>
                <a:ext uri="{FF2B5EF4-FFF2-40B4-BE49-F238E27FC236}">
                  <a16:creationId xmlns:a16="http://schemas.microsoft.com/office/drawing/2014/main" id="{D4E7284D-A81E-2C40-9F20-A6045E19DAF9}"/>
                </a:ext>
              </a:extLst>
            </p:cNvPr>
            <p:cNvSpPr txBox="1"/>
            <p:nvPr/>
          </p:nvSpPr>
          <p:spPr>
            <a:xfrm>
              <a:off x="3670112" y="4643247"/>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h</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cxnSp>
          <p:nvCxnSpPr>
            <p:cNvPr id="102" name="Straight Arrow Connector 101">
              <a:extLst>
                <a:ext uri="{FF2B5EF4-FFF2-40B4-BE49-F238E27FC236}">
                  <a16:creationId xmlns:a16="http://schemas.microsoft.com/office/drawing/2014/main" id="{4F1664E0-5739-9545-BEFB-AC43CBD14A0D}"/>
                </a:ext>
              </a:extLst>
            </p:cNvPr>
            <p:cNvCxnSpPr>
              <a:cxnSpLocks/>
            </p:cNvCxnSpPr>
            <p:nvPr/>
          </p:nvCxnSpPr>
          <p:spPr bwMode="auto">
            <a:xfrm>
              <a:off x="3372490" y="4816668"/>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3" name="Straight Arrow Connector 102">
              <a:extLst>
                <a:ext uri="{FF2B5EF4-FFF2-40B4-BE49-F238E27FC236}">
                  <a16:creationId xmlns:a16="http://schemas.microsoft.com/office/drawing/2014/main" id="{FA91FCF3-FFC0-9B4B-9322-775FEEA30166}"/>
                </a:ext>
              </a:extLst>
            </p:cNvPr>
            <p:cNvCxnSpPr>
              <a:cxnSpLocks/>
            </p:cNvCxnSpPr>
            <p:nvPr/>
          </p:nvCxnSpPr>
          <p:spPr bwMode="auto">
            <a:xfrm>
              <a:off x="4336725" y="4816668"/>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04" name="TextBox 103">
              <a:extLst>
                <a:ext uri="{FF2B5EF4-FFF2-40B4-BE49-F238E27FC236}">
                  <a16:creationId xmlns:a16="http://schemas.microsoft.com/office/drawing/2014/main" id="{B771C952-05A3-FE40-8CF2-2B3661F84199}"/>
                </a:ext>
              </a:extLst>
            </p:cNvPr>
            <p:cNvSpPr txBox="1"/>
            <p:nvPr/>
          </p:nvSpPr>
          <p:spPr>
            <a:xfrm>
              <a:off x="4638926" y="4678919"/>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cd</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2</a:t>
              </a:r>
            </a:p>
          </p:txBody>
        </p:sp>
        <p:cxnSp>
          <p:nvCxnSpPr>
            <p:cNvPr id="105" name="Straight Arrow Connector 104">
              <a:extLst>
                <a:ext uri="{FF2B5EF4-FFF2-40B4-BE49-F238E27FC236}">
                  <a16:creationId xmlns:a16="http://schemas.microsoft.com/office/drawing/2014/main" id="{E29FA822-1428-DF41-B0B4-7E1AA7357FDB}"/>
                </a:ext>
              </a:extLst>
            </p:cNvPr>
            <p:cNvCxnSpPr>
              <a:cxnSpLocks/>
            </p:cNvCxnSpPr>
            <p:nvPr/>
          </p:nvCxnSpPr>
          <p:spPr bwMode="auto">
            <a:xfrm>
              <a:off x="5943652" y="4986696"/>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07" name="TextBox 106">
              <a:extLst>
                <a:ext uri="{FF2B5EF4-FFF2-40B4-BE49-F238E27FC236}">
                  <a16:creationId xmlns:a16="http://schemas.microsoft.com/office/drawing/2014/main" id="{316F984F-A0E5-0D46-8DE7-4B5B621EB6DA}"/>
                </a:ext>
              </a:extLst>
            </p:cNvPr>
            <p:cNvSpPr txBox="1"/>
            <p:nvPr/>
          </p:nvSpPr>
          <p:spPr>
            <a:xfrm>
              <a:off x="6640467" y="5331023"/>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e</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108" name="TextBox 107">
              <a:extLst>
                <a:ext uri="{FF2B5EF4-FFF2-40B4-BE49-F238E27FC236}">
                  <a16:creationId xmlns:a16="http://schemas.microsoft.com/office/drawing/2014/main" id="{F33C52C8-4ACD-2045-9060-33EE4D4C4B97}"/>
                </a:ext>
              </a:extLst>
            </p:cNvPr>
            <p:cNvSpPr txBox="1"/>
            <p:nvPr/>
          </p:nvSpPr>
          <p:spPr>
            <a:xfrm>
              <a:off x="7611544" y="533102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f</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cxnSp>
          <p:nvCxnSpPr>
            <p:cNvPr id="109" name="Straight Arrow Connector 108">
              <a:extLst>
                <a:ext uri="{FF2B5EF4-FFF2-40B4-BE49-F238E27FC236}">
                  <a16:creationId xmlns:a16="http://schemas.microsoft.com/office/drawing/2014/main" id="{21AC3548-CC7E-594D-A100-000714410170}"/>
                </a:ext>
              </a:extLst>
            </p:cNvPr>
            <p:cNvCxnSpPr>
              <a:cxnSpLocks/>
            </p:cNvCxnSpPr>
            <p:nvPr/>
          </p:nvCxnSpPr>
          <p:spPr bwMode="auto">
            <a:xfrm>
              <a:off x="7010400" y="499279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0" name="Straight Arrow Connector 109">
              <a:extLst>
                <a:ext uri="{FF2B5EF4-FFF2-40B4-BE49-F238E27FC236}">
                  <a16:creationId xmlns:a16="http://schemas.microsoft.com/office/drawing/2014/main" id="{20888E04-6607-F445-8FCB-D37951F189A3}"/>
                </a:ext>
              </a:extLst>
            </p:cNvPr>
            <p:cNvCxnSpPr>
              <a:cxnSpLocks/>
            </p:cNvCxnSpPr>
            <p:nvPr/>
          </p:nvCxnSpPr>
          <p:spPr bwMode="auto">
            <a:xfrm>
              <a:off x="8290490" y="4830588"/>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11" name="TextBox 110">
              <a:extLst>
                <a:ext uri="{FF2B5EF4-FFF2-40B4-BE49-F238E27FC236}">
                  <a16:creationId xmlns:a16="http://schemas.microsoft.com/office/drawing/2014/main" id="{130BD4EA-D5CA-1B41-96B8-D1892B9E321A}"/>
                </a:ext>
              </a:extLst>
            </p:cNvPr>
            <p:cNvSpPr txBox="1"/>
            <p:nvPr/>
          </p:nvSpPr>
          <p:spPr>
            <a:xfrm>
              <a:off x="6622168" y="4685020"/>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ef</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2</a:t>
              </a:r>
            </a:p>
          </p:txBody>
        </p:sp>
        <p:cxnSp>
          <p:nvCxnSpPr>
            <p:cNvPr id="112" name="Straight Arrow Connector 111">
              <a:extLst>
                <a:ext uri="{FF2B5EF4-FFF2-40B4-BE49-F238E27FC236}">
                  <a16:creationId xmlns:a16="http://schemas.microsoft.com/office/drawing/2014/main" id="{6E7EFA46-73D3-4F44-B10E-B7B4F378DFCA}"/>
                </a:ext>
              </a:extLst>
            </p:cNvPr>
            <p:cNvCxnSpPr>
              <a:cxnSpLocks/>
            </p:cNvCxnSpPr>
            <p:nvPr/>
          </p:nvCxnSpPr>
          <p:spPr bwMode="auto">
            <a:xfrm>
              <a:off x="7926894" y="499279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16" name="Group 15">
            <a:extLst>
              <a:ext uri="{FF2B5EF4-FFF2-40B4-BE49-F238E27FC236}">
                <a16:creationId xmlns:a16="http://schemas.microsoft.com/office/drawing/2014/main" id="{D41DCBCC-5DC6-7743-A263-C96B3A33EC5E}"/>
              </a:ext>
            </a:extLst>
          </p:cNvPr>
          <p:cNvGrpSpPr/>
          <p:nvPr/>
        </p:nvGrpSpPr>
        <p:grpSpPr>
          <a:xfrm>
            <a:off x="227796" y="713931"/>
            <a:ext cx="8012314" cy="814976"/>
            <a:chOff x="227796" y="713931"/>
            <a:chExt cx="8012314" cy="814976"/>
          </a:xfrm>
        </p:grpSpPr>
        <p:grpSp>
          <p:nvGrpSpPr>
            <p:cNvPr id="113" name="Group 112">
              <a:extLst>
                <a:ext uri="{FF2B5EF4-FFF2-40B4-BE49-F238E27FC236}">
                  <a16:creationId xmlns:a16="http://schemas.microsoft.com/office/drawing/2014/main" id="{A81435DF-894B-1F4F-AEA4-2C7A9C108B36}"/>
                </a:ext>
              </a:extLst>
            </p:cNvPr>
            <p:cNvGrpSpPr/>
            <p:nvPr/>
          </p:nvGrpSpPr>
          <p:grpSpPr>
            <a:xfrm>
              <a:off x="650057" y="1213655"/>
              <a:ext cx="7579259" cy="315252"/>
              <a:chOff x="702775" y="1437348"/>
              <a:chExt cx="7579259" cy="315252"/>
            </a:xfrm>
          </p:grpSpPr>
          <p:sp>
            <p:nvSpPr>
              <p:cNvPr id="114" name="TextBox 113">
                <a:extLst>
                  <a:ext uri="{FF2B5EF4-FFF2-40B4-BE49-F238E27FC236}">
                    <a16:creationId xmlns:a16="http://schemas.microsoft.com/office/drawing/2014/main" id="{4F6B3691-C080-2B46-A76E-18DFD7F75422}"/>
                  </a:ext>
                </a:extLst>
              </p:cNvPr>
              <p:cNvSpPr txBox="1"/>
              <p:nvPr/>
            </p:nvSpPr>
            <p:spPr>
              <a:xfrm>
                <a:off x="702775" y="1437348"/>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a</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8</a:t>
                </a:r>
              </a:p>
            </p:txBody>
          </p:sp>
          <p:sp>
            <p:nvSpPr>
              <p:cNvPr id="115" name="TextBox 114">
                <a:extLst>
                  <a:ext uri="{FF2B5EF4-FFF2-40B4-BE49-F238E27FC236}">
                    <a16:creationId xmlns:a16="http://schemas.microsoft.com/office/drawing/2014/main" id="{FBA70BBE-716B-CC47-A077-CE618F7121EA}"/>
                  </a:ext>
                </a:extLst>
              </p:cNvPr>
              <p:cNvSpPr txBox="1"/>
              <p:nvPr/>
            </p:nvSpPr>
            <p:spPr>
              <a:xfrm>
                <a:off x="1705186" y="144482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b</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3</a:t>
                </a:r>
              </a:p>
            </p:txBody>
          </p:sp>
          <p:cxnSp>
            <p:nvCxnSpPr>
              <p:cNvPr id="116" name="Straight Arrow Connector 115">
                <a:extLst>
                  <a:ext uri="{FF2B5EF4-FFF2-40B4-BE49-F238E27FC236}">
                    <a16:creationId xmlns:a16="http://schemas.microsoft.com/office/drawing/2014/main" id="{E6B303E1-D96A-D247-BBDE-A35A8A7CB551}"/>
                  </a:ext>
                </a:extLst>
              </p:cNvPr>
              <p:cNvCxnSpPr>
                <a:cxnSpLocks/>
              </p:cNvCxnSpPr>
              <p:nvPr/>
            </p:nvCxnSpPr>
            <p:spPr bwMode="auto">
              <a:xfrm>
                <a:off x="1407564" y="1618244"/>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7" name="Straight Arrow Connector 116">
                <a:extLst>
                  <a:ext uri="{FF2B5EF4-FFF2-40B4-BE49-F238E27FC236}">
                    <a16:creationId xmlns:a16="http://schemas.microsoft.com/office/drawing/2014/main" id="{34C533F6-9E15-CE40-A469-20AB48F16ADC}"/>
                  </a:ext>
                </a:extLst>
              </p:cNvPr>
              <p:cNvCxnSpPr>
                <a:cxnSpLocks/>
              </p:cNvCxnSpPr>
              <p:nvPr/>
            </p:nvCxnSpPr>
            <p:spPr bwMode="auto">
              <a:xfrm>
                <a:off x="2367220" y="1619668"/>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18" name="TextBox 117">
                <a:extLst>
                  <a:ext uri="{FF2B5EF4-FFF2-40B4-BE49-F238E27FC236}">
                    <a16:creationId xmlns:a16="http://schemas.microsoft.com/office/drawing/2014/main" id="{288866B7-A8A2-0342-9026-94ACA89F4B15}"/>
                  </a:ext>
                </a:extLst>
              </p:cNvPr>
              <p:cNvSpPr txBox="1"/>
              <p:nvPr/>
            </p:nvSpPr>
            <p:spPr>
              <a:xfrm>
                <a:off x="2676859" y="1437348"/>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119" name="TextBox 118">
                <a:extLst>
                  <a:ext uri="{FF2B5EF4-FFF2-40B4-BE49-F238E27FC236}">
                    <a16:creationId xmlns:a16="http://schemas.microsoft.com/office/drawing/2014/main" id="{1C16D06F-743D-D74D-91E7-D1438E919C07}"/>
                  </a:ext>
                </a:extLst>
              </p:cNvPr>
              <p:cNvSpPr txBox="1"/>
              <p:nvPr/>
            </p:nvSpPr>
            <p:spPr>
              <a:xfrm>
                <a:off x="3679270" y="144482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d</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cxnSp>
            <p:nvCxnSpPr>
              <p:cNvPr id="120" name="Straight Arrow Connector 119">
                <a:extLst>
                  <a:ext uri="{FF2B5EF4-FFF2-40B4-BE49-F238E27FC236}">
                    <a16:creationId xmlns:a16="http://schemas.microsoft.com/office/drawing/2014/main" id="{48C7C5FF-8DB1-3840-BDCF-708B24E0BFB4}"/>
                  </a:ext>
                </a:extLst>
              </p:cNvPr>
              <p:cNvCxnSpPr>
                <a:cxnSpLocks/>
              </p:cNvCxnSpPr>
              <p:nvPr/>
            </p:nvCxnSpPr>
            <p:spPr bwMode="auto">
              <a:xfrm>
                <a:off x="3381648" y="1618244"/>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1" name="Straight Arrow Connector 120">
                <a:extLst>
                  <a:ext uri="{FF2B5EF4-FFF2-40B4-BE49-F238E27FC236}">
                    <a16:creationId xmlns:a16="http://schemas.microsoft.com/office/drawing/2014/main" id="{F468C07E-496D-F942-A1A1-1A376C26ADEE}"/>
                  </a:ext>
                </a:extLst>
              </p:cNvPr>
              <p:cNvCxnSpPr>
                <a:cxnSpLocks/>
              </p:cNvCxnSpPr>
              <p:nvPr/>
            </p:nvCxnSpPr>
            <p:spPr bwMode="auto">
              <a:xfrm>
                <a:off x="4341304" y="1619668"/>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22" name="TextBox 121">
                <a:extLst>
                  <a:ext uri="{FF2B5EF4-FFF2-40B4-BE49-F238E27FC236}">
                    <a16:creationId xmlns:a16="http://schemas.microsoft.com/office/drawing/2014/main" id="{EAAB4B59-C178-7043-9EFE-A1C2BA7C48FC}"/>
                  </a:ext>
                </a:extLst>
              </p:cNvPr>
              <p:cNvSpPr txBox="1"/>
              <p:nvPr/>
            </p:nvSpPr>
            <p:spPr>
              <a:xfrm>
                <a:off x="4643505" y="1437348"/>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e</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123" name="TextBox 122">
                <a:extLst>
                  <a:ext uri="{FF2B5EF4-FFF2-40B4-BE49-F238E27FC236}">
                    <a16:creationId xmlns:a16="http://schemas.microsoft.com/office/drawing/2014/main" id="{678F2D23-B4AB-8946-B312-30E5DDCE0EDA}"/>
                  </a:ext>
                </a:extLst>
              </p:cNvPr>
              <p:cNvSpPr txBox="1"/>
              <p:nvPr/>
            </p:nvSpPr>
            <p:spPr>
              <a:xfrm>
                <a:off x="5645916" y="144482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f</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cxnSp>
            <p:nvCxnSpPr>
              <p:cNvPr id="124" name="Straight Arrow Connector 123">
                <a:extLst>
                  <a:ext uri="{FF2B5EF4-FFF2-40B4-BE49-F238E27FC236}">
                    <a16:creationId xmlns:a16="http://schemas.microsoft.com/office/drawing/2014/main" id="{DEB7C449-11AC-E144-B96F-6283AD2B2533}"/>
                  </a:ext>
                </a:extLst>
              </p:cNvPr>
              <p:cNvCxnSpPr>
                <a:cxnSpLocks/>
              </p:cNvCxnSpPr>
              <p:nvPr/>
            </p:nvCxnSpPr>
            <p:spPr bwMode="auto">
              <a:xfrm>
                <a:off x="5348294" y="1618244"/>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5" name="Straight Arrow Connector 124">
                <a:extLst>
                  <a:ext uri="{FF2B5EF4-FFF2-40B4-BE49-F238E27FC236}">
                    <a16:creationId xmlns:a16="http://schemas.microsoft.com/office/drawing/2014/main" id="{CA347D53-0394-A349-95F3-8C6D3E0541F5}"/>
                  </a:ext>
                </a:extLst>
              </p:cNvPr>
              <p:cNvCxnSpPr>
                <a:cxnSpLocks/>
              </p:cNvCxnSpPr>
              <p:nvPr/>
            </p:nvCxnSpPr>
            <p:spPr bwMode="auto">
              <a:xfrm>
                <a:off x="6307950" y="1619668"/>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26" name="TextBox 125">
                <a:extLst>
                  <a:ext uri="{FF2B5EF4-FFF2-40B4-BE49-F238E27FC236}">
                    <a16:creationId xmlns:a16="http://schemas.microsoft.com/office/drawing/2014/main" id="{526D482D-5D86-F94C-B762-0E7562B5E8D0}"/>
                  </a:ext>
                </a:extLst>
              </p:cNvPr>
              <p:cNvSpPr txBox="1"/>
              <p:nvPr/>
            </p:nvSpPr>
            <p:spPr>
              <a:xfrm>
                <a:off x="6617589" y="1437348"/>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g</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127" name="TextBox 126">
                <a:extLst>
                  <a:ext uri="{FF2B5EF4-FFF2-40B4-BE49-F238E27FC236}">
                    <a16:creationId xmlns:a16="http://schemas.microsoft.com/office/drawing/2014/main" id="{8690E7C3-86DE-0D44-8A1E-307CE126EBC5}"/>
                  </a:ext>
                </a:extLst>
              </p:cNvPr>
              <p:cNvSpPr txBox="1"/>
              <p:nvPr/>
            </p:nvSpPr>
            <p:spPr>
              <a:xfrm>
                <a:off x="7620000" y="144482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h</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cxnSp>
            <p:nvCxnSpPr>
              <p:cNvPr id="128" name="Straight Arrow Connector 127">
                <a:extLst>
                  <a:ext uri="{FF2B5EF4-FFF2-40B4-BE49-F238E27FC236}">
                    <a16:creationId xmlns:a16="http://schemas.microsoft.com/office/drawing/2014/main" id="{D82288A4-9EDE-A949-9A3A-1AB06E926149}"/>
                  </a:ext>
                </a:extLst>
              </p:cNvPr>
              <p:cNvCxnSpPr>
                <a:cxnSpLocks/>
              </p:cNvCxnSpPr>
              <p:nvPr/>
            </p:nvCxnSpPr>
            <p:spPr bwMode="auto">
              <a:xfrm>
                <a:off x="7322378" y="1618244"/>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129" name="Rectangle 128">
              <a:extLst>
                <a:ext uri="{FF2B5EF4-FFF2-40B4-BE49-F238E27FC236}">
                  <a16:creationId xmlns:a16="http://schemas.microsoft.com/office/drawing/2014/main" id="{34A610F4-A736-CB43-8917-73D5B224D46D}"/>
                </a:ext>
              </a:extLst>
            </p:cNvPr>
            <p:cNvSpPr/>
            <p:nvPr/>
          </p:nvSpPr>
          <p:spPr>
            <a:xfrm>
              <a:off x="227796" y="713931"/>
              <a:ext cx="8012314" cy="369332"/>
            </a:xfrm>
            <a:prstGeom prst="rect">
              <a:avLst/>
            </a:prstGeom>
          </p:spPr>
          <p:txBody>
            <a:bodyPr wrap="square">
              <a:spAutoFit/>
            </a:bodyPr>
            <a:lstStyle/>
            <a:p>
              <a:pPr marL="0" indent="0" algn="l">
                <a:buNone/>
              </a:pPr>
              <a:r>
                <a:rPr lang="en-US" sz="1800" b="0" dirty="0">
                  <a:latin typeface="Times New Roman" panose="02020603050405020304" pitchFamily="18" charset="0"/>
                  <a:cs typeface="Times New Roman" panose="02020603050405020304" pitchFamily="18" charset="0"/>
                </a:rPr>
                <a:t>Construct a list from the frequencies array:</a:t>
              </a:r>
            </a:p>
          </p:txBody>
        </p:sp>
      </p:grpSp>
      <p:sp>
        <p:nvSpPr>
          <p:cNvPr id="130" name="Rectangle 129">
            <a:extLst>
              <a:ext uri="{FF2B5EF4-FFF2-40B4-BE49-F238E27FC236}">
                <a16:creationId xmlns:a16="http://schemas.microsoft.com/office/drawing/2014/main" id="{1A163DA0-53DA-EA4E-8F2A-0D79F11BA113}"/>
              </a:ext>
            </a:extLst>
          </p:cNvPr>
          <p:cNvSpPr/>
          <p:nvPr/>
        </p:nvSpPr>
        <p:spPr>
          <a:xfrm>
            <a:off x="254942" y="1986949"/>
            <a:ext cx="8012314" cy="646331"/>
          </a:xfrm>
          <a:prstGeom prst="rect">
            <a:avLst/>
          </a:prstGeom>
        </p:spPr>
        <p:txBody>
          <a:bodyPr wrap="square">
            <a:spAutoFit/>
          </a:bodyPr>
          <a:lstStyle/>
          <a:p>
            <a:pPr marL="0" indent="0" algn="l">
              <a:buNone/>
            </a:pPr>
            <a:r>
              <a:rPr lang="en-US" sz="1800" b="0" dirty="0">
                <a:latin typeface="Times New Roman" panose="02020603050405020304" pitchFamily="18" charset="0"/>
                <a:cs typeface="Times New Roman" panose="02020603050405020304" pitchFamily="18" charset="0"/>
              </a:rPr>
              <a:t>Remove the first two nodes that have minimal frequencies, combine them, and add the combined node to the list:</a:t>
            </a:r>
          </a:p>
        </p:txBody>
      </p:sp>
      <p:sp>
        <p:nvSpPr>
          <p:cNvPr id="131" name="Rectangle 130">
            <a:extLst>
              <a:ext uri="{FF2B5EF4-FFF2-40B4-BE49-F238E27FC236}">
                <a16:creationId xmlns:a16="http://schemas.microsoft.com/office/drawing/2014/main" id="{BB5644D4-DBA6-D94F-9F25-DC2894D3572F}"/>
              </a:ext>
            </a:extLst>
          </p:cNvPr>
          <p:cNvSpPr/>
          <p:nvPr/>
        </p:nvSpPr>
        <p:spPr>
          <a:xfrm>
            <a:off x="307468" y="3820601"/>
            <a:ext cx="8012314" cy="369332"/>
          </a:xfrm>
          <a:prstGeom prst="rect">
            <a:avLst/>
          </a:prstGeom>
        </p:spPr>
        <p:txBody>
          <a:bodyPr wrap="square">
            <a:spAutoFit/>
          </a:bodyPr>
          <a:lstStyle/>
          <a:p>
            <a:pPr marL="0" indent="0" algn="l">
              <a:buNone/>
            </a:pPr>
            <a:r>
              <a:rPr lang="en-US" sz="1800" b="0" dirty="0">
                <a:latin typeface="Times New Roman" panose="02020603050405020304" pitchFamily="18" charset="0"/>
                <a:cs typeface="Times New Roman" panose="02020603050405020304" pitchFamily="18" charset="0"/>
              </a:rPr>
              <a:t>Again:</a:t>
            </a:r>
          </a:p>
        </p:txBody>
      </p:sp>
      <p:sp>
        <p:nvSpPr>
          <p:cNvPr id="15" name="Rounded Rectangle 14">
            <a:extLst>
              <a:ext uri="{FF2B5EF4-FFF2-40B4-BE49-F238E27FC236}">
                <a16:creationId xmlns:a16="http://schemas.microsoft.com/office/drawing/2014/main" id="{93147FB2-5BD5-0843-9346-1D8E7A70CFFE}"/>
              </a:ext>
            </a:extLst>
          </p:cNvPr>
          <p:cNvSpPr/>
          <p:nvPr/>
        </p:nvSpPr>
        <p:spPr bwMode="auto">
          <a:xfrm>
            <a:off x="2438400" y="1117846"/>
            <a:ext cx="1981199" cy="536529"/>
          </a:xfrm>
          <a:prstGeom prst="roundRect">
            <a:avLst/>
          </a:prstGeom>
          <a:noFill/>
          <a:ln w="25400" cap="flat" cmpd="sng" algn="ctr">
            <a:solidFill>
              <a:srgbClr val="114FFB"/>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1" i="0" u="none" strike="noStrike" cap="none" normalizeH="0" baseline="0">
              <a:ln>
                <a:noFill/>
              </a:ln>
              <a:solidFill>
                <a:schemeClr val="tx1"/>
              </a:solidFill>
              <a:effectLst/>
              <a:latin typeface="Arial" pitchFamily="34" charset="0"/>
            </a:endParaRPr>
          </a:p>
        </p:txBody>
      </p:sp>
      <p:sp>
        <p:nvSpPr>
          <p:cNvPr id="132" name="Rounded Rectangle 131">
            <a:extLst>
              <a:ext uri="{FF2B5EF4-FFF2-40B4-BE49-F238E27FC236}">
                <a16:creationId xmlns:a16="http://schemas.microsoft.com/office/drawing/2014/main" id="{009B9BDB-CEAE-BF45-B592-DB45000D5D9B}"/>
              </a:ext>
            </a:extLst>
          </p:cNvPr>
          <p:cNvSpPr/>
          <p:nvPr/>
        </p:nvSpPr>
        <p:spPr bwMode="auto">
          <a:xfrm>
            <a:off x="2498120" y="2663871"/>
            <a:ext cx="1981199" cy="536529"/>
          </a:xfrm>
          <a:prstGeom prst="roundRect">
            <a:avLst/>
          </a:prstGeom>
          <a:noFill/>
          <a:ln w="25400" cap="flat" cmpd="sng" algn="ctr">
            <a:solidFill>
              <a:srgbClr val="114FFB"/>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1" i="0" u="none" strike="noStrike" cap="none" normalizeH="0" baseline="0">
              <a:ln>
                <a:noFill/>
              </a:ln>
              <a:solidFill>
                <a:schemeClr val="tx1"/>
              </a:solidFill>
              <a:effectLst/>
              <a:latin typeface="Arial" pitchFamily="34" charset="0"/>
            </a:endParaRPr>
          </a:p>
        </p:txBody>
      </p:sp>
      <p:sp>
        <p:nvSpPr>
          <p:cNvPr id="133" name="Rectangle 132">
            <a:extLst>
              <a:ext uri="{FF2B5EF4-FFF2-40B4-BE49-F238E27FC236}">
                <a16:creationId xmlns:a16="http://schemas.microsoft.com/office/drawing/2014/main" id="{110D3163-0534-2643-A1BD-1C3769F2B412}"/>
              </a:ext>
            </a:extLst>
          </p:cNvPr>
          <p:cNvSpPr/>
          <p:nvPr/>
        </p:nvSpPr>
        <p:spPr>
          <a:xfrm>
            <a:off x="358624" y="5117068"/>
            <a:ext cx="8012314" cy="369332"/>
          </a:xfrm>
          <a:prstGeom prst="rect">
            <a:avLst/>
          </a:prstGeom>
        </p:spPr>
        <p:txBody>
          <a:bodyPr wrap="square">
            <a:spAutoFit/>
          </a:bodyPr>
          <a:lstStyle/>
          <a:p>
            <a:pPr marL="0" indent="0" algn="l">
              <a:buNone/>
            </a:pPr>
            <a:r>
              <a:rPr lang="en-US" sz="1800" b="0" dirty="0">
                <a:latin typeface="Times New Roman" panose="02020603050405020304" pitchFamily="18" charset="0"/>
                <a:cs typeface="Times New Roman" panose="02020603050405020304" pitchFamily="18" charset="0"/>
              </a:rPr>
              <a:t>Again:</a:t>
            </a:r>
          </a:p>
        </p:txBody>
      </p:sp>
      <p:sp>
        <p:nvSpPr>
          <p:cNvPr id="157" name="Rounded Rectangle 156">
            <a:extLst>
              <a:ext uri="{FF2B5EF4-FFF2-40B4-BE49-F238E27FC236}">
                <a16:creationId xmlns:a16="http://schemas.microsoft.com/office/drawing/2014/main" id="{C23B93EB-EC2E-2F47-8009-1E079A249CB4}"/>
              </a:ext>
            </a:extLst>
          </p:cNvPr>
          <p:cNvSpPr/>
          <p:nvPr/>
        </p:nvSpPr>
        <p:spPr bwMode="auto">
          <a:xfrm>
            <a:off x="2389956" y="4242687"/>
            <a:ext cx="1981199" cy="536529"/>
          </a:xfrm>
          <a:prstGeom prst="roundRect">
            <a:avLst/>
          </a:prstGeom>
          <a:noFill/>
          <a:ln w="25400" cap="flat" cmpd="sng" algn="ctr">
            <a:solidFill>
              <a:srgbClr val="114FFB"/>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1"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2952668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p:bldP spid="131" grpId="0"/>
      <p:bldP spid="15" grpId="0" animBg="1"/>
      <p:bldP spid="132" grpId="0" animBg="1"/>
      <p:bldP spid="133" grpId="0"/>
      <p:bldP spid="15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Building a Huffman tree</a:t>
            </a:r>
          </a:p>
        </p:txBody>
      </p:sp>
      <p:grpSp>
        <p:nvGrpSpPr>
          <p:cNvPr id="7" name="Group 6">
            <a:extLst>
              <a:ext uri="{FF2B5EF4-FFF2-40B4-BE49-F238E27FC236}">
                <a16:creationId xmlns:a16="http://schemas.microsoft.com/office/drawing/2014/main" id="{EF1349A2-492C-6741-9DEA-03BBEEC9BB1F}"/>
              </a:ext>
            </a:extLst>
          </p:cNvPr>
          <p:cNvGrpSpPr/>
          <p:nvPr/>
        </p:nvGrpSpPr>
        <p:grpSpPr>
          <a:xfrm>
            <a:off x="546863" y="2576199"/>
            <a:ext cx="7667075" cy="1613359"/>
            <a:chOff x="708910" y="4787441"/>
            <a:chExt cx="7667075" cy="1613359"/>
          </a:xfrm>
        </p:grpSpPr>
        <p:sp>
          <p:nvSpPr>
            <p:cNvPr id="173" name="TextBox 172">
              <a:extLst>
                <a:ext uri="{FF2B5EF4-FFF2-40B4-BE49-F238E27FC236}">
                  <a16:creationId xmlns:a16="http://schemas.microsoft.com/office/drawing/2014/main" id="{D0271A78-629A-3240-8020-EC2D6D8EF1D2}"/>
                </a:ext>
              </a:extLst>
            </p:cNvPr>
            <p:cNvSpPr txBox="1"/>
            <p:nvPr/>
          </p:nvSpPr>
          <p:spPr>
            <a:xfrm>
              <a:off x="708910" y="4787441"/>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a</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8</a:t>
              </a:r>
            </a:p>
          </p:txBody>
        </p:sp>
        <p:sp>
          <p:nvSpPr>
            <p:cNvPr id="174" name="TextBox 173">
              <a:extLst>
                <a:ext uri="{FF2B5EF4-FFF2-40B4-BE49-F238E27FC236}">
                  <a16:creationId xmlns:a16="http://schemas.microsoft.com/office/drawing/2014/main" id="{74005477-B061-8048-B20B-8C08C5B4C0E4}"/>
                </a:ext>
              </a:extLst>
            </p:cNvPr>
            <p:cNvSpPr txBox="1"/>
            <p:nvPr/>
          </p:nvSpPr>
          <p:spPr>
            <a:xfrm>
              <a:off x="1711321" y="4794916"/>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b</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3</a:t>
              </a:r>
            </a:p>
          </p:txBody>
        </p:sp>
        <p:cxnSp>
          <p:nvCxnSpPr>
            <p:cNvPr id="175" name="Straight Arrow Connector 174">
              <a:extLst>
                <a:ext uri="{FF2B5EF4-FFF2-40B4-BE49-F238E27FC236}">
                  <a16:creationId xmlns:a16="http://schemas.microsoft.com/office/drawing/2014/main" id="{76A5988B-804D-C44D-B222-983D67247721}"/>
                </a:ext>
              </a:extLst>
            </p:cNvPr>
            <p:cNvCxnSpPr>
              <a:cxnSpLocks/>
            </p:cNvCxnSpPr>
            <p:nvPr/>
          </p:nvCxnSpPr>
          <p:spPr bwMode="auto">
            <a:xfrm>
              <a:off x="1413699" y="4968337"/>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6" name="Straight Arrow Connector 175">
              <a:extLst>
                <a:ext uri="{FF2B5EF4-FFF2-40B4-BE49-F238E27FC236}">
                  <a16:creationId xmlns:a16="http://schemas.microsoft.com/office/drawing/2014/main" id="{451BF2D2-4818-9A4B-ACF0-0DB68497B07E}"/>
                </a:ext>
              </a:extLst>
            </p:cNvPr>
            <p:cNvCxnSpPr>
              <a:cxnSpLocks/>
            </p:cNvCxnSpPr>
            <p:nvPr/>
          </p:nvCxnSpPr>
          <p:spPr bwMode="auto">
            <a:xfrm>
              <a:off x="2373355" y="4969761"/>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4" name="Group 3">
              <a:extLst>
                <a:ext uri="{FF2B5EF4-FFF2-40B4-BE49-F238E27FC236}">
                  <a16:creationId xmlns:a16="http://schemas.microsoft.com/office/drawing/2014/main" id="{9F87E87D-8B94-BC45-9314-EF91501C7667}"/>
                </a:ext>
              </a:extLst>
            </p:cNvPr>
            <p:cNvGrpSpPr/>
            <p:nvPr/>
          </p:nvGrpSpPr>
          <p:grpSpPr>
            <a:xfrm>
              <a:off x="4732877" y="5440919"/>
              <a:ext cx="3643108" cy="959881"/>
              <a:chOff x="1757951" y="5522270"/>
              <a:chExt cx="3643108" cy="959881"/>
            </a:xfrm>
          </p:grpSpPr>
          <p:sp>
            <p:nvSpPr>
              <p:cNvPr id="177" name="TextBox 176">
                <a:extLst>
                  <a:ext uri="{FF2B5EF4-FFF2-40B4-BE49-F238E27FC236}">
                    <a16:creationId xmlns:a16="http://schemas.microsoft.com/office/drawing/2014/main" id="{54B0B536-ADCF-BE4E-9604-8EFDB2D48FCA}"/>
                  </a:ext>
                </a:extLst>
              </p:cNvPr>
              <p:cNvSpPr txBox="1"/>
              <p:nvPr/>
            </p:nvSpPr>
            <p:spPr>
              <a:xfrm>
                <a:off x="1776250" y="6168273"/>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178" name="TextBox 177">
                <a:extLst>
                  <a:ext uri="{FF2B5EF4-FFF2-40B4-BE49-F238E27FC236}">
                    <a16:creationId xmlns:a16="http://schemas.microsoft.com/office/drawing/2014/main" id="{CE6B98F7-3E3F-A846-A61A-1E1ABA17E62B}"/>
                  </a:ext>
                </a:extLst>
              </p:cNvPr>
              <p:cNvSpPr txBox="1"/>
              <p:nvPr/>
            </p:nvSpPr>
            <p:spPr>
              <a:xfrm>
                <a:off x="2747327" y="616827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d</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cxnSp>
            <p:nvCxnSpPr>
              <p:cNvPr id="179" name="Straight Arrow Connector 178">
                <a:extLst>
                  <a:ext uri="{FF2B5EF4-FFF2-40B4-BE49-F238E27FC236}">
                    <a16:creationId xmlns:a16="http://schemas.microsoft.com/office/drawing/2014/main" id="{8B7A95BC-817B-A344-A069-0EE22162C979}"/>
                  </a:ext>
                </a:extLst>
              </p:cNvPr>
              <p:cNvCxnSpPr>
                <a:cxnSpLocks/>
              </p:cNvCxnSpPr>
              <p:nvPr/>
            </p:nvCxnSpPr>
            <p:spPr bwMode="auto">
              <a:xfrm>
                <a:off x="2146183" y="583004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81" name="TextBox 180">
                <a:extLst>
                  <a:ext uri="{FF2B5EF4-FFF2-40B4-BE49-F238E27FC236}">
                    <a16:creationId xmlns:a16="http://schemas.microsoft.com/office/drawing/2014/main" id="{9A7976A0-C0B2-344C-ABFF-44857255AD99}"/>
                  </a:ext>
                </a:extLst>
              </p:cNvPr>
              <p:cNvSpPr txBox="1"/>
              <p:nvPr/>
            </p:nvSpPr>
            <p:spPr>
              <a:xfrm>
                <a:off x="1757951" y="5522270"/>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cd</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2</a:t>
                </a:r>
              </a:p>
            </p:txBody>
          </p:sp>
          <p:cxnSp>
            <p:nvCxnSpPr>
              <p:cNvPr id="182" name="Straight Arrow Connector 181">
                <a:extLst>
                  <a:ext uri="{FF2B5EF4-FFF2-40B4-BE49-F238E27FC236}">
                    <a16:creationId xmlns:a16="http://schemas.microsoft.com/office/drawing/2014/main" id="{4C852A5C-9EDB-3842-9260-1F094D19A1E4}"/>
                  </a:ext>
                </a:extLst>
              </p:cNvPr>
              <p:cNvCxnSpPr>
                <a:cxnSpLocks/>
              </p:cNvCxnSpPr>
              <p:nvPr/>
            </p:nvCxnSpPr>
            <p:spPr bwMode="auto">
              <a:xfrm>
                <a:off x="3062677" y="583004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83" name="TextBox 182">
                <a:extLst>
                  <a:ext uri="{FF2B5EF4-FFF2-40B4-BE49-F238E27FC236}">
                    <a16:creationId xmlns:a16="http://schemas.microsoft.com/office/drawing/2014/main" id="{5434914E-0E6D-F340-B409-53A70D0DDC54}"/>
                  </a:ext>
                </a:extLst>
              </p:cNvPr>
              <p:cNvSpPr txBox="1"/>
              <p:nvPr/>
            </p:nvSpPr>
            <p:spPr>
              <a:xfrm>
                <a:off x="3759492" y="6174374"/>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e</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184" name="TextBox 183">
                <a:extLst>
                  <a:ext uri="{FF2B5EF4-FFF2-40B4-BE49-F238E27FC236}">
                    <a16:creationId xmlns:a16="http://schemas.microsoft.com/office/drawing/2014/main" id="{E77B3774-1BB2-B945-9430-14F1AC3BD9C2}"/>
                  </a:ext>
                </a:extLst>
              </p:cNvPr>
              <p:cNvSpPr txBox="1"/>
              <p:nvPr/>
            </p:nvSpPr>
            <p:spPr>
              <a:xfrm>
                <a:off x="4730569" y="6174374"/>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f</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cxnSp>
            <p:nvCxnSpPr>
              <p:cNvPr id="185" name="Straight Arrow Connector 184">
                <a:extLst>
                  <a:ext uri="{FF2B5EF4-FFF2-40B4-BE49-F238E27FC236}">
                    <a16:creationId xmlns:a16="http://schemas.microsoft.com/office/drawing/2014/main" id="{A78DB4E9-AEA9-1744-B887-136823522898}"/>
                  </a:ext>
                </a:extLst>
              </p:cNvPr>
              <p:cNvCxnSpPr>
                <a:cxnSpLocks/>
              </p:cNvCxnSpPr>
              <p:nvPr/>
            </p:nvCxnSpPr>
            <p:spPr bwMode="auto">
              <a:xfrm>
                <a:off x="4129425" y="5836148"/>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87" name="TextBox 186">
                <a:extLst>
                  <a:ext uri="{FF2B5EF4-FFF2-40B4-BE49-F238E27FC236}">
                    <a16:creationId xmlns:a16="http://schemas.microsoft.com/office/drawing/2014/main" id="{BDE9F432-FBDF-454B-8BC2-7E63119C8611}"/>
                  </a:ext>
                </a:extLst>
              </p:cNvPr>
              <p:cNvSpPr txBox="1"/>
              <p:nvPr/>
            </p:nvSpPr>
            <p:spPr>
              <a:xfrm>
                <a:off x="3741193" y="5528371"/>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ef</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2</a:t>
                </a:r>
              </a:p>
            </p:txBody>
          </p:sp>
          <p:cxnSp>
            <p:nvCxnSpPr>
              <p:cNvPr id="188" name="Straight Arrow Connector 187">
                <a:extLst>
                  <a:ext uri="{FF2B5EF4-FFF2-40B4-BE49-F238E27FC236}">
                    <a16:creationId xmlns:a16="http://schemas.microsoft.com/office/drawing/2014/main" id="{98183F30-0A4B-E741-9EC1-1CF3D831FCF5}"/>
                  </a:ext>
                </a:extLst>
              </p:cNvPr>
              <p:cNvCxnSpPr>
                <a:cxnSpLocks/>
              </p:cNvCxnSpPr>
              <p:nvPr/>
            </p:nvCxnSpPr>
            <p:spPr bwMode="auto">
              <a:xfrm>
                <a:off x="5045919" y="5836148"/>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189" name="TextBox 188">
              <a:extLst>
                <a:ext uri="{FF2B5EF4-FFF2-40B4-BE49-F238E27FC236}">
                  <a16:creationId xmlns:a16="http://schemas.microsoft.com/office/drawing/2014/main" id="{2F45FFDE-B48D-B149-8D26-A7DF308AB18C}"/>
                </a:ext>
              </a:extLst>
            </p:cNvPr>
            <p:cNvSpPr txBox="1"/>
            <p:nvPr/>
          </p:nvSpPr>
          <p:spPr>
            <a:xfrm>
              <a:off x="2706774" y="5440919"/>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g</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190" name="TextBox 189">
              <a:extLst>
                <a:ext uri="{FF2B5EF4-FFF2-40B4-BE49-F238E27FC236}">
                  <a16:creationId xmlns:a16="http://schemas.microsoft.com/office/drawing/2014/main" id="{492B24A3-018C-6545-BB7D-C6C44B8589CF}"/>
                </a:ext>
              </a:extLst>
            </p:cNvPr>
            <p:cNvSpPr txBox="1"/>
            <p:nvPr/>
          </p:nvSpPr>
          <p:spPr>
            <a:xfrm>
              <a:off x="3677851" y="5440919"/>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h</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cxnSp>
          <p:nvCxnSpPr>
            <p:cNvPr id="191" name="Straight Arrow Connector 190">
              <a:extLst>
                <a:ext uri="{FF2B5EF4-FFF2-40B4-BE49-F238E27FC236}">
                  <a16:creationId xmlns:a16="http://schemas.microsoft.com/office/drawing/2014/main" id="{A8FCFB6B-DAC4-9F47-BC3F-61B6DC672D80}"/>
                </a:ext>
              </a:extLst>
            </p:cNvPr>
            <p:cNvCxnSpPr>
              <a:cxnSpLocks/>
            </p:cNvCxnSpPr>
            <p:nvPr/>
          </p:nvCxnSpPr>
          <p:spPr bwMode="auto">
            <a:xfrm>
              <a:off x="3076707" y="5102693"/>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92" name="Straight Arrow Connector 191">
              <a:extLst>
                <a:ext uri="{FF2B5EF4-FFF2-40B4-BE49-F238E27FC236}">
                  <a16:creationId xmlns:a16="http://schemas.microsoft.com/office/drawing/2014/main" id="{346E30E5-4043-5446-A113-FE07FD56CF28}"/>
                </a:ext>
              </a:extLst>
            </p:cNvPr>
            <p:cNvCxnSpPr>
              <a:cxnSpLocks/>
            </p:cNvCxnSpPr>
            <p:nvPr/>
          </p:nvCxnSpPr>
          <p:spPr bwMode="auto">
            <a:xfrm>
              <a:off x="4356797" y="4940484"/>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93" name="TextBox 192">
              <a:extLst>
                <a:ext uri="{FF2B5EF4-FFF2-40B4-BE49-F238E27FC236}">
                  <a16:creationId xmlns:a16="http://schemas.microsoft.com/office/drawing/2014/main" id="{73849A51-5A89-DA45-8A63-AA29D1636D2A}"/>
                </a:ext>
              </a:extLst>
            </p:cNvPr>
            <p:cNvSpPr txBox="1"/>
            <p:nvPr/>
          </p:nvSpPr>
          <p:spPr>
            <a:xfrm>
              <a:off x="2688475" y="4794916"/>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gh</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2</a:t>
              </a:r>
            </a:p>
          </p:txBody>
        </p:sp>
        <p:cxnSp>
          <p:nvCxnSpPr>
            <p:cNvPr id="194" name="Straight Arrow Connector 193">
              <a:extLst>
                <a:ext uri="{FF2B5EF4-FFF2-40B4-BE49-F238E27FC236}">
                  <a16:creationId xmlns:a16="http://schemas.microsoft.com/office/drawing/2014/main" id="{AD23BF92-3201-1146-BEEC-670988141A35}"/>
                </a:ext>
              </a:extLst>
            </p:cNvPr>
            <p:cNvCxnSpPr>
              <a:cxnSpLocks/>
            </p:cNvCxnSpPr>
            <p:nvPr/>
          </p:nvCxnSpPr>
          <p:spPr bwMode="auto">
            <a:xfrm>
              <a:off x="3993201" y="5102693"/>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96" name="TextBox 195">
              <a:extLst>
                <a:ext uri="{FF2B5EF4-FFF2-40B4-BE49-F238E27FC236}">
                  <a16:creationId xmlns:a16="http://schemas.microsoft.com/office/drawing/2014/main" id="{02B340DE-9219-7449-98FA-BCAD2098E01C}"/>
                </a:ext>
              </a:extLst>
            </p:cNvPr>
            <p:cNvSpPr txBox="1"/>
            <p:nvPr/>
          </p:nvSpPr>
          <p:spPr>
            <a:xfrm>
              <a:off x="4681560" y="4794916"/>
              <a:ext cx="3667050"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cdef</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4</a:t>
              </a:r>
            </a:p>
          </p:txBody>
        </p:sp>
        <p:cxnSp>
          <p:nvCxnSpPr>
            <p:cNvPr id="197" name="Straight Arrow Connector 196">
              <a:extLst>
                <a:ext uri="{FF2B5EF4-FFF2-40B4-BE49-F238E27FC236}">
                  <a16:creationId xmlns:a16="http://schemas.microsoft.com/office/drawing/2014/main" id="{EDB40246-44C7-9943-9DD5-507DCBFCFCA7}"/>
                </a:ext>
              </a:extLst>
            </p:cNvPr>
            <p:cNvCxnSpPr>
              <a:cxnSpLocks/>
            </p:cNvCxnSpPr>
            <p:nvPr/>
          </p:nvCxnSpPr>
          <p:spPr bwMode="auto">
            <a:xfrm>
              <a:off x="5652150" y="5102693"/>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98" name="Straight Arrow Connector 197">
              <a:extLst>
                <a:ext uri="{FF2B5EF4-FFF2-40B4-BE49-F238E27FC236}">
                  <a16:creationId xmlns:a16="http://schemas.microsoft.com/office/drawing/2014/main" id="{5EA1B2B2-9D26-5F4B-89D2-3C097801FD13}"/>
                </a:ext>
              </a:extLst>
            </p:cNvPr>
            <p:cNvCxnSpPr>
              <a:cxnSpLocks/>
            </p:cNvCxnSpPr>
            <p:nvPr/>
          </p:nvCxnSpPr>
          <p:spPr bwMode="auto">
            <a:xfrm>
              <a:off x="7622054" y="5095218"/>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240" name="Rectangle 239">
            <a:extLst>
              <a:ext uri="{FF2B5EF4-FFF2-40B4-BE49-F238E27FC236}">
                <a16:creationId xmlns:a16="http://schemas.microsoft.com/office/drawing/2014/main" id="{0F52B8E6-0161-1D4B-AD62-BDF50C9D6E68}"/>
              </a:ext>
            </a:extLst>
          </p:cNvPr>
          <p:cNvSpPr/>
          <p:nvPr/>
        </p:nvSpPr>
        <p:spPr>
          <a:xfrm>
            <a:off x="227796" y="713931"/>
            <a:ext cx="8012314" cy="369332"/>
          </a:xfrm>
          <a:prstGeom prst="rect">
            <a:avLst/>
          </a:prstGeom>
        </p:spPr>
        <p:txBody>
          <a:bodyPr wrap="square">
            <a:spAutoFit/>
          </a:bodyPr>
          <a:lstStyle/>
          <a:p>
            <a:pPr marL="0" indent="0" algn="l">
              <a:buNone/>
            </a:pPr>
            <a:r>
              <a:rPr lang="en-US" sz="1800" b="0" dirty="0">
                <a:latin typeface="Times New Roman" panose="02020603050405020304" pitchFamily="18" charset="0"/>
                <a:cs typeface="Times New Roman" panose="02020603050405020304" pitchFamily="18" charset="0"/>
              </a:rPr>
              <a:t>Continue from previous slide:</a:t>
            </a:r>
          </a:p>
        </p:txBody>
      </p:sp>
      <p:sp>
        <p:nvSpPr>
          <p:cNvPr id="242" name="Rectangle 241">
            <a:extLst>
              <a:ext uri="{FF2B5EF4-FFF2-40B4-BE49-F238E27FC236}">
                <a16:creationId xmlns:a16="http://schemas.microsoft.com/office/drawing/2014/main" id="{8064ED31-3EE5-CA44-BCA4-3DE75CFF558E}"/>
              </a:ext>
            </a:extLst>
          </p:cNvPr>
          <p:cNvSpPr/>
          <p:nvPr/>
        </p:nvSpPr>
        <p:spPr>
          <a:xfrm>
            <a:off x="254361" y="2149064"/>
            <a:ext cx="8012314" cy="369332"/>
          </a:xfrm>
          <a:prstGeom prst="rect">
            <a:avLst/>
          </a:prstGeom>
        </p:spPr>
        <p:txBody>
          <a:bodyPr wrap="square">
            <a:spAutoFit/>
          </a:bodyPr>
          <a:lstStyle/>
          <a:p>
            <a:pPr marL="0" indent="0" algn="l">
              <a:buNone/>
            </a:pPr>
            <a:r>
              <a:rPr lang="en-US" sz="1800" b="0" dirty="0">
                <a:latin typeface="Times New Roman" panose="02020603050405020304" pitchFamily="18" charset="0"/>
                <a:cs typeface="Times New Roman" panose="02020603050405020304" pitchFamily="18" charset="0"/>
              </a:rPr>
              <a:t>Again:</a:t>
            </a:r>
          </a:p>
        </p:txBody>
      </p:sp>
      <p:sp>
        <p:nvSpPr>
          <p:cNvPr id="244" name="Rounded Rectangle 243">
            <a:extLst>
              <a:ext uri="{FF2B5EF4-FFF2-40B4-BE49-F238E27FC236}">
                <a16:creationId xmlns:a16="http://schemas.microsoft.com/office/drawing/2014/main" id="{AF61F4D4-B87A-9441-A0CB-92681984616A}"/>
              </a:ext>
            </a:extLst>
          </p:cNvPr>
          <p:cNvSpPr/>
          <p:nvPr/>
        </p:nvSpPr>
        <p:spPr bwMode="auto">
          <a:xfrm>
            <a:off x="2464893" y="1119518"/>
            <a:ext cx="3936190" cy="536529"/>
          </a:xfrm>
          <a:prstGeom prst="roundRect">
            <a:avLst/>
          </a:prstGeom>
          <a:noFill/>
          <a:ln w="25400" cap="flat" cmpd="sng" algn="ctr">
            <a:solidFill>
              <a:srgbClr val="114FFB"/>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1" i="0" u="none" strike="noStrike" cap="none" normalizeH="0" baseline="0">
              <a:ln>
                <a:noFill/>
              </a:ln>
              <a:solidFill>
                <a:schemeClr val="tx1"/>
              </a:solidFill>
              <a:effectLst/>
              <a:latin typeface="Arial" pitchFamily="34" charset="0"/>
            </a:endParaRPr>
          </a:p>
        </p:txBody>
      </p:sp>
      <p:grpSp>
        <p:nvGrpSpPr>
          <p:cNvPr id="245" name="Group 244">
            <a:extLst>
              <a:ext uri="{FF2B5EF4-FFF2-40B4-BE49-F238E27FC236}">
                <a16:creationId xmlns:a16="http://schemas.microsoft.com/office/drawing/2014/main" id="{041C8E98-664A-1748-949A-1FF48FCC02E8}"/>
              </a:ext>
            </a:extLst>
          </p:cNvPr>
          <p:cNvGrpSpPr/>
          <p:nvPr/>
        </p:nvGrpSpPr>
        <p:grpSpPr>
          <a:xfrm>
            <a:off x="653788" y="1209132"/>
            <a:ext cx="7578962" cy="971154"/>
            <a:chOff x="685773" y="3219846"/>
            <a:chExt cx="7578962" cy="971154"/>
          </a:xfrm>
        </p:grpSpPr>
        <p:sp>
          <p:nvSpPr>
            <p:cNvPr id="246" name="TextBox 245">
              <a:extLst>
                <a:ext uri="{FF2B5EF4-FFF2-40B4-BE49-F238E27FC236}">
                  <a16:creationId xmlns:a16="http://schemas.microsoft.com/office/drawing/2014/main" id="{F5E727C9-EEE7-274A-A50D-EC25DEE2F929}"/>
                </a:ext>
              </a:extLst>
            </p:cNvPr>
            <p:cNvSpPr txBox="1"/>
            <p:nvPr/>
          </p:nvSpPr>
          <p:spPr>
            <a:xfrm>
              <a:off x="685773" y="3219846"/>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a</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8</a:t>
              </a:r>
            </a:p>
          </p:txBody>
        </p:sp>
        <p:sp>
          <p:nvSpPr>
            <p:cNvPr id="247" name="TextBox 246">
              <a:extLst>
                <a:ext uri="{FF2B5EF4-FFF2-40B4-BE49-F238E27FC236}">
                  <a16:creationId xmlns:a16="http://schemas.microsoft.com/office/drawing/2014/main" id="{C01D4FFD-3486-114C-A645-BB505745527E}"/>
                </a:ext>
              </a:extLst>
            </p:cNvPr>
            <p:cNvSpPr txBox="1"/>
            <p:nvPr/>
          </p:nvSpPr>
          <p:spPr>
            <a:xfrm>
              <a:off x="1688184" y="3227321"/>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b</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3</a:t>
              </a:r>
            </a:p>
          </p:txBody>
        </p:sp>
        <p:cxnSp>
          <p:nvCxnSpPr>
            <p:cNvPr id="248" name="Straight Arrow Connector 247">
              <a:extLst>
                <a:ext uri="{FF2B5EF4-FFF2-40B4-BE49-F238E27FC236}">
                  <a16:creationId xmlns:a16="http://schemas.microsoft.com/office/drawing/2014/main" id="{88F3BA48-31C2-BE45-A031-B1613FAA61B5}"/>
                </a:ext>
              </a:extLst>
            </p:cNvPr>
            <p:cNvCxnSpPr>
              <a:cxnSpLocks/>
            </p:cNvCxnSpPr>
            <p:nvPr/>
          </p:nvCxnSpPr>
          <p:spPr bwMode="auto">
            <a:xfrm>
              <a:off x="1390562" y="3400742"/>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49" name="Straight Arrow Connector 248">
              <a:extLst>
                <a:ext uri="{FF2B5EF4-FFF2-40B4-BE49-F238E27FC236}">
                  <a16:creationId xmlns:a16="http://schemas.microsoft.com/office/drawing/2014/main" id="{AA957B86-02ED-2B41-B5C3-F1CBFCAA1BA1}"/>
                </a:ext>
              </a:extLst>
            </p:cNvPr>
            <p:cNvCxnSpPr>
              <a:cxnSpLocks/>
            </p:cNvCxnSpPr>
            <p:nvPr/>
          </p:nvCxnSpPr>
          <p:spPr bwMode="auto">
            <a:xfrm>
              <a:off x="2350218" y="3402166"/>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50" name="TextBox 249">
              <a:extLst>
                <a:ext uri="{FF2B5EF4-FFF2-40B4-BE49-F238E27FC236}">
                  <a16:creationId xmlns:a16="http://schemas.microsoft.com/office/drawing/2014/main" id="{ACB8BC0A-08FC-5B40-AD8F-308B9643CE35}"/>
                </a:ext>
              </a:extLst>
            </p:cNvPr>
            <p:cNvSpPr txBox="1"/>
            <p:nvPr/>
          </p:nvSpPr>
          <p:spPr>
            <a:xfrm>
              <a:off x="2666139" y="3877122"/>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251" name="TextBox 250">
              <a:extLst>
                <a:ext uri="{FF2B5EF4-FFF2-40B4-BE49-F238E27FC236}">
                  <a16:creationId xmlns:a16="http://schemas.microsoft.com/office/drawing/2014/main" id="{49926172-ED65-D548-8C04-1CFA67C57B6C}"/>
                </a:ext>
              </a:extLst>
            </p:cNvPr>
            <p:cNvSpPr txBox="1"/>
            <p:nvPr/>
          </p:nvSpPr>
          <p:spPr>
            <a:xfrm>
              <a:off x="3637216" y="3877122"/>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d</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cxnSp>
          <p:nvCxnSpPr>
            <p:cNvPr id="252" name="Straight Arrow Connector 251">
              <a:extLst>
                <a:ext uri="{FF2B5EF4-FFF2-40B4-BE49-F238E27FC236}">
                  <a16:creationId xmlns:a16="http://schemas.microsoft.com/office/drawing/2014/main" id="{F53BD641-1120-744C-ABDB-F0D39BCAE0C9}"/>
                </a:ext>
              </a:extLst>
            </p:cNvPr>
            <p:cNvCxnSpPr>
              <a:cxnSpLocks/>
            </p:cNvCxnSpPr>
            <p:nvPr/>
          </p:nvCxnSpPr>
          <p:spPr bwMode="auto">
            <a:xfrm>
              <a:off x="3036072" y="3538896"/>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53" name="Straight Arrow Connector 252">
              <a:extLst>
                <a:ext uri="{FF2B5EF4-FFF2-40B4-BE49-F238E27FC236}">
                  <a16:creationId xmlns:a16="http://schemas.microsoft.com/office/drawing/2014/main" id="{75E4B87F-F8A3-BF42-97B2-6BCF60A9461B}"/>
                </a:ext>
              </a:extLst>
            </p:cNvPr>
            <p:cNvCxnSpPr>
              <a:cxnSpLocks/>
            </p:cNvCxnSpPr>
            <p:nvPr/>
          </p:nvCxnSpPr>
          <p:spPr bwMode="auto">
            <a:xfrm>
              <a:off x="4316162" y="3376687"/>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54" name="TextBox 253">
              <a:extLst>
                <a:ext uri="{FF2B5EF4-FFF2-40B4-BE49-F238E27FC236}">
                  <a16:creationId xmlns:a16="http://schemas.microsoft.com/office/drawing/2014/main" id="{512796C8-5D9A-9345-856C-D2F0B543DC18}"/>
                </a:ext>
              </a:extLst>
            </p:cNvPr>
            <p:cNvSpPr txBox="1"/>
            <p:nvPr/>
          </p:nvSpPr>
          <p:spPr>
            <a:xfrm>
              <a:off x="2647840" y="3231119"/>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cd</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2</a:t>
              </a:r>
            </a:p>
          </p:txBody>
        </p:sp>
        <p:cxnSp>
          <p:nvCxnSpPr>
            <p:cNvPr id="255" name="Straight Arrow Connector 254">
              <a:extLst>
                <a:ext uri="{FF2B5EF4-FFF2-40B4-BE49-F238E27FC236}">
                  <a16:creationId xmlns:a16="http://schemas.microsoft.com/office/drawing/2014/main" id="{19ECE04E-B49C-F84D-86AA-6C4698891627}"/>
                </a:ext>
              </a:extLst>
            </p:cNvPr>
            <p:cNvCxnSpPr>
              <a:cxnSpLocks/>
            </p:cNvCxnSpPr>
            <p:nvPr/>
          </p:nvCxnSpPr>
          <p:spPr bwMode="auto">
            <a:xfrm>
              <a:off x="3952566" y="3538896"/>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56" name="TextBox 255">
              <a:extLst>
                <a:ext uri="{FF2B5EF4-FFF2-40B4-BE49-F238E27FC236}">
                  <a16:creationId xmlns:a16="http://schemas.microsoft.com/office/drawing/2014/main" id="{3A4E1539-EF2A-C044-8653-4E3DEB735D0F}"/>
                </a:ext>
              </a:extLst>
            </p:cNvPr>
            <p:cNvSpPr txBox="1"/>
            <p:nvPr/>
          </p:nvSpPr>
          <p:spPr>
            <a:xfrm>
              <a:off x="4649381" y="3883223"/>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e</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257" name="TextBox 256">
              <a:extLst>
                <a:ext uri="{FF2B5EF4-FFF2-40B4-BE49-F238E27FC236}">
                  <a16:creationId xmlns:a16="http://schemas.microsoft.com/office/drawing/2014/main" id="{59420645-5BAB-694F-8CA2-B17F33E1E93D}"/>
                </a:ext>
              </a:extLst>
            </p:cNvPr>
            <p:cNvSpPr txBox="1"/>
            <p:nvPr/>
          </p:nvSpPr>
          <p:spPr>
            <a:xfrm>
              <a:off x="5620458" y="388322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f</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cxnSp>
          <p:nvCxnSpPr>
            <p:cNvPr id="258" name="Straight Arrow Connector 257">
              <a:extLst>
                <a:ext uri="{FF2B5EF4-FFF2-40B4-BE49-F238E27FC236}">
                  <a16:creationId xmlns:a16="http://schemas.microsoft.com/office/drawing/2014/main" id="{4C682137-1C5E-2C40-9E98-0E72F7B2E926}"/>
                </a:ext>
              </a:extLst>
            </p:cNvPr>
            <p:cNvCxnSpPr>
              <a:cxnSpLocks/>
            </p:cNvCxnSpPr>
            <p:nvPr/>
          </p:nvCxnSpPr>
          <p:spPr bwMode="auto">
            <a:xfrm>
              <a:off x="5019314" y="354499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59" name="Straight Arrow Connector 258">
              <a:extLst>
                <a:ext uri="{FF2B5EF4-FFF2-40B4-BE49-F238E27FC236}">
                  <a16:creationId xmlns:a16="http://schemas.microsoft.com/office/drawing/2014/main" id="{7E5C1869-ACF9-3E4D-99F0-EEC84DA48171}"/>
                </a:ext>
              </a:extLst>
            </p:cNvPr>
            <p:cNvCxnSpPr>
              <a:cxnSpLocks/>
            </p:cNvCxnSpPr>
            <p:nvPr/>
          </p:nvCxnSpPr>
          <p:spPr bwMode="auto">
            <a:xfrm>
              <a:off x="6299404" y="3382788"/>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60" name="TextBox 259">
              <a:extLst>
                <a:ext uri="{FF2B5EF4-FFF2-40B4-BE49-F238E27FC236}">
                  <a16:creationId xmlns:a16="http://schemas.microsoft.com/office/drawing/2014/main" id="{CDA4A288-ABE2-EA45-87F5-74241201E897}"/>
                </a:ext>
              </a:extLst>
            </p:cNvPr>
            <p:cNvSpPr txBox="1"/>
            <p:nvPr/>
          </p:nvSpPr>
          <p:spPr>
            <a:xfrm>
              <a:off x="4631082" y="3237220"/>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ef</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2</a:t>
              </a:r>
            </a:p>
          </p:txBody>
        </p:sp>
        <p:cxnSp>
          <p:nvCxnSpPr>
            <p:cNvPr id="261" name="Straight Arrow Connector 260">
              <a:extLst>
                <a:ext uri="{FF2B5EF4-FFF2-40B4-BE49-F238E27FC236}">
                  <a16:creationId xmlns:a16="http://schemas.microsoft.com/office/drawing/2014/main" id="{ABD4AAC7-C1C8-3D46-A886-D016B9D1D14E}"/>
                </a:ext>
              </a:extLst>
            </p:cNvPr>
            <p:cNvCxnSpPr>
              <a:cxnSpLocks/>
            </p:cNvCxnSpPr>
            <p:nvPr/>
          </p:nvCxnSpPr>
          <p:spPr bwMode="auto">
            <a:xfrm>
              <a:off x="5935808" y="354499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62" name="TextBox 261">
              <a:extLst>
                <a:ext uri="{FF2B5EF4-FFF2-40B4-BE49-F238E27FC236}">
                  <a16:creationId xmlns:a16="http://schemas.microsoft.com/office/drawing/2014/main" id="{146928CF-78D4-4B47-B723-0F92915E108D}"/>
                </a:ext>
              </a:extLst>
            </p:cNvPr>
            <p:cNvSpPr txBox="1"/>
            <p:nvPr/>
          </p:nvSpPr>
          <p:spPr>
            <a:xfrm>
              <a:off x="6623168" y="3883223"/>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g</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263" name="TextBox 262">
              <a:extLst>
                <a:ext uri="{FF2B5EF4-FFF2-40B4-BE49-F238E27FC236}">
                  <a16:creationId xmlns:a16="http://schemas.microsoft.com/office/drawing/2014/main" id="{71B727BB-8466-F24D-9C1B-923CFA1A442A}"/>
                </a:ext>
              </a:extLst>
            </p:cNvPr>
            <p:cNvSpPr txBox="1"/>
            <p:nvPr/>
          </p:nvSpPr>
          <p:spPr>
            <a:xfrm>
              <a:off x="7594245" y="388322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h</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cxnSp>
          <p:nvCxnSpPr>
            <p:cNvPr id="264" name="Straight Arrow Connector 263">
              <a:extLst>
                <a:ext uri="{FF2B5EF4-FFF2-40B4-BE49-F238E27FC236}">
                  <a16:creationId xmlns:a16="http://schemas.microsoft.com/office/drawing/2014/main" id="{7F476CF4-59F0-924A-98F9-779CC1871F5A}"/>
                </a:ext>
              </a:extLst>
            </p:cNvPr>
            <p:cNvCxnSpPr>
              <a:cxnSpLocks/>
            </p:cNvCxnSpPr>
            <p:nvPr/>
          </p:nvCxnSpPr>
          <p:spPr bwMode="auto">
            <a:xfrm>
              <a:off x="6993101" y="354499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66" name="TextBox 265">
              <a:extLst>
                <a:ext uri="{FF2B5EF4-FFF2-40B4-BE49-F238E27FC236}">
                  <a16:creationId xmlns:a16="http://schemas.microsoft.com/office/drawing/2014/main" id="{EF8090B6-850A-844B-A81B-D28FED3892CA}"/>
                </a:ext>
              </a:extLst>
            </p:cNvPr>
            <p:cNvSpPr txBox="1"/>
            <p:nvPr/>
          </p:nvSpPr>
          <p:spPr>
            <a:xfrm>
              <a:off x="6604869" y="3237220"/>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gh</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2</a:t>
              </a:r>
            </a:p>
          </p:txBody>
        </p:sp>
        <p:cxnSp>
          <p:nvCxnSpPr>
            <p:cNvPr id="267" name="Straight Arrow Connector 266">
              <a:extLst>
                <a:ext uri="{FF2B5EF4-FFF2-40B4-BE49-F238E27FC236}">
                  <a16:creationId xmlns:a16="http://schemas.microsoft.com/office/drawing/2014/main" id="{25945679-C755-8D40-8FC3-6FACE0A5C3E7}"/>
                </a:ext>
              </a:extLst>
            </p:cNvPr>
            <p:cNvCxnSpPr>
              <a:cxnSpLocks/>
            </p:cNvCxnSpPr>
            <p:nvPr/>
          </p:nvCxnSpPr>
          <p:spPr bwMode="auto">
            <a:xfrm>
              <a:off x="7909595" y="354499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268" name="Group 267">
            <a:extLst>
              <a:ext uri="{FF2B5EF4-FFF2-40B4-BE49-F238E27FC236}">
                <a16:creationId xmlns:a16="http://schemas.microsoft.com/office/drawing/2014/main" id="{4FF46603-9D90-424C-AA57-BF567A4896F4}"/>
              </a:ext>
            </a:extLst>
          </p:cNvPr>
          <p:cNvGrpSpPr/>
          <p:nvPr/>
        </p:nvGrpSpPr>
        <p:grpSpPr>
          <a:xfrm>
            <a:off x="626526" y="4565711"/>
            <a:ext cx="7616797" cy="1630232"/>
            <a:chOff x="672987" y="3783094"/>
            <a:chExt cx="7616797" cy="1630232"/>
          </a:xfrm>
        </p:grpSpPr>
        <p:sp>
          <p:nvSpPr>
            <p:cNvPr id="269" name="TextBox 268">
              <a:extLst>
                <a:ext uri="{FF2B5EF4-FFF2-40B4-BE49-F238E27FC236}">
                  <a16:creationId xmlns:a16="http://schemas.microsoft.com/office/drawing/2014/main" id="{A7561056-72C6-5C42-8F6D-420D59184AB1}"/>
                </a:ext>
              </a:extLst>
            </p:cNvPr>
            <p:cNvSpPr txBox="1"/>
            <p:nvPr/>
          </p:nvSpPr>
          <p:spPr>
            <a:xfrm>
              <a:off x="672987" y="3783094"/>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a</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8</a:t>
              </a:r>
            </a:p>
          </p:txBody>
        </p:sp>
        <p:cxnSp>
          <p:nvCxnSpPr>
            <p:cNvPr id="270" name="Straight Arrow Connector 269">
              <a:extLst>
                <a:ext uri="{FF2B5EF4-FFF2-40B4-BE49-F238E27FC236}">
                  <a16:creationId xmlns:a16="http://schemas.microsoft.com/office/drawing/2014/main" id="{A78F770B-72AE-1444-8586-53AE62FBB61E}"/>
                </a:ext>
              </a:extLst>
            </p:cNvPr>
            <p:cNvCxnSpPr>
              <a:cxnSpLocks/>
            </p:cNvCxnSpPr>
            <p:nvPr/>
          </p:nvCxnSpPr>
          <p:spPr bwMode="auto">
            <a:xfrm>
              <a:off x="1377776" y="3963990"/>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271" name="Group 270">
              <a:extLst>
                <a:ext uri="{FF2B5EF4-FFF2-40B4-BE49-F238E27FC236}">
                  <a16:creationId xmlns:a16="http://schemas.microsoft.com/office/drawing/2014/main" id="{D7223508-999B-6548-85B7-9157BAB6ABDE}"/>
                </a:ext>
              </a:extLst>
            </p:cNvPr>
            <p:cNvGrpSpPr/>
            <p:nvPr/>
          </p:nvGrpSpPr>
          <p:grpSpPr>
            <a:xfrm>
              <a:off x="1730553" y="4429097"/>
              <a:ext cx="3643108" cy="959881"/>
              <a:chOff x="1757951" y="5522270"/>
              <a:chExt cx="3643108" cy="959881"/>
            </a:xfrm>
          </p:grpSpPr>
          <p:sp>
            <p:nvSpPr>
              <p:cNvPr id="285" name="TextBox 284">
                <a:extLst>
                  <a:ext uri="{FF2B5EF4-FFF2-40B4-BE49-F238E27FC236}">
                    <a16:creationId xmlns:a16="http://schemas.microsoft.com/office/drawing/2014/main" id="{4D3F2C70-DBCA-D848-9A6A-B7581D37A1C3}"/>
                  </a:ext>
                </a:extLst>
              </p:cNvPr>
              <p:cNvSpPr txBox="1"/>
              <p:nvPr/>
            </p:nvSpPr>
            <p:spPr>
              <a:xfrm>
                <a:off x="1776250" y="6168273"/>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286" name="TextBox 285">
                <a:extLst>
                  <a:ext uri="{FF2B5EF4-FFF2-40B4-BE49-F238E27FC236}">
                    <a16:creationId xmlns:a16="http://schemas.microsoft.com/office/drawing/2014/main" id="{DBD11784-2789-B847-898D-8F8852312233}"/>
                  </a:ext>
                </a:extLst>
              </p:cNvPr>
              <p:cNvSpPr txBox="1"/>
              <p:nvPr/>
            </p:nvSpPr>
            <p:spPr>
              <a:xfrm>
                <a:off x="2747327" y="616827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d</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cxnSp>
            <p:nvCxnSpPr>
              <p:cNvPr id="287" name="Straight Arrow Connector 286">
                <a:extLst>
                  <a:ext uri="{FF2B5EF4-FFF2-40B4-BE49-F238E27FC236}">
                    <a16:creationId xmlns:a16="http://schemas.microsoft.com/office/drawing/2014/main" id="{7263E8EF-EE9D-074D-870F-CCE3C3313CA6}"/>
                  </a:ext>
                </a:extLst>
              </p:cNvPr>
              <p:cNvCxnSpPr>
                <a:cxnSpLocks/>
              </p:cNvCxnSpPr>
              <p:nvPr/>
            </p:nvCxnSpPr>
            <p:spPr bwMode="auto">
              <a:xfrm>
                <a:off x="2146183" y="583004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88" name="TextBox 287">
                <a:extLst>
                  <a:ext uri="{FF2B5EF4-FFF2-40B4-BE49-F238E27FC236}">
                    <a16:creationId xmlns:a16="http://schemas.microsoft.com/office/drawing/2014/main" id="{ED8C23BE-11CB-7940-BB3F-401FD633ACBF}"/>
                  </a:ext>
                </a:extLst>
              </p:cNvPr>
              <p:cNvSpPr txBox="1"/>
              <p:nvPr/>
            </p:nvSpPr>
            <p:spPr>
              <a:xfrm>
                <a:off x="1757951" y="5522270"/>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cd</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2</a:t>
                </a:r>
              </a:p>
            </p:txBody>
          </p:sp>
          <p:cxnSp>
            <p:nvCxnSpPr>
              <p:cNvPr id="289" name="Straight Arrow Connector 288">
                <a:extLst>
                  <a:ext uri="{FF2B5EF4-FFF2-40B4-BE49-F238E27FC236}">
                    <a16:creationId xmlns:a16="http://schemas.microsoft.com/office/drawing/2014/main" id="{2DD22F83-078C-C14C-8F54-F35E7629DF4A}"/>
                  </a:ext>
                </a:extLst>
              </p:cNvPr>
              <p:cNvCxnSpPr>
                <a:cxnSpLocks/>
              </p:cNvCxnSpPr>
              <p:nvPr/>
            </p:nvCxnSpPr>
            <p:spPr bwMode="auto">
              <a:xfrm>
                <a:off x="3062677" y="583004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90" name="TextBox 289">
                <a:extLst>
                  <a:ext uri="{FF2B5EF4-FFF2-40B4-BE49-F238E27FC236}">
                    <a16:creationId xmlns:a16="http://schemas.microsoft.com/office/drawing/2014/main" id="{AF7BF894-15B1-B546-A3A3-3030E376A14C}"/>
                  </a:ext>
                </a:extLst>
              </p:cNvPr>
              <p:cNvSpPr txBox="1"/>
              <p:nvPr/>
            </p:nvSpPr>
            <p:spPr>
              <a:xfrm>
                <a:off x="3759492" y="6174374"/>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e</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291" name="TextBox 290">
                <a:extLst>
                  <a:ext uri="{FF2B5EF4-FFF2-40B4-BE49-F238E27FC236}">
                    <a16:creationId xmlns:a16="http://schemas.microsoft.com/office/drawing/2014/main" id="{72CCEE73-E742-CE4D-B675-757A8694D6F3}"/>
                  </a:ext>
                </a:extLst>
              </p:cNvPr>
              <p:cNvSpPr txBox="1"/>
              <p:nvPr/>
            </p:nvSpPr>
            <p:spPr>
              <a:xfrm>
                <a:off x="4730569" y="6174374"/>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f</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cxnSp>
            <p:nvCxnSpPr>
              <p:cNvPr id="292" name="Straight Arrow Connector 291">
                <a:extLst>
                  <a:ext uri="{FF2B5EF4-FFF2-40B4-BE49-F238E27FC236}">
                    <a16:creationId xmlns:a16="http://schemas.microsoft.com/office/drawing/2014/main" id="{5C6EA144-FAFA-EF42-9534-F692EA320170}"/>
                  </a:ext>
                </a:extLst>
              </p:cNvPr>
              <p:cNvCxnSpPr>
                <a:cxnSpLocks/>
              </p:cNvCxnSpPr>
              <p:nvPr/>
            </p:nvCxnSpPr>
            <p:spPr bwMode="auto">
              <a:xfrm>
                <a:off x="4129425" y="5836148"/>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93" name="TextBox 292">
                <a:extLst>
                  <a:ext uri="{FF2B5EF4-FFF2-40B4-BE49-F238E27FC236}">
                    <a16:creationId xmlns:a16="http://schemas.microsoft.com/office/drawing/2014/main" id="{EF866169-7918-5747-B826-AA520DDE684F}"/>
                  </a:ext>
                </a:extLst>
              </p:cNvPr>
              <p:cNvSpPr txBox="1"/>
              <p:nvPr/>
            </p:nvSpPr>
            <p:spPr>
              <a:xfrm>
                <a:off x="3741193" y="5528371"/>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ef</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2</a:t>
                </a:r>
              </a:p>
            </p:txBody>
          </p:sp>
          <p:cxnSp>
            <p:nvCxnSpPr>
              <p:cNvPr id="294" name="Straight Arrow Connector 293">
                <a:extLst>
                  <a:ext uri="{FF2B5EF4-FFF2-40B4-BE49-F238E27FC236}">
                    <a16:creationId xmlns:a16="http://schemas.microsoft.com/office/drawing/2014/main" id="{A032C677-4412-6B48-B614-978CE5A6C52B}"/>
                  </a:ext>
                </a:extLst>
              </p:cNvPr>
              <p:cNvCxnSpPr>
                <a:cxnSpLocks/>
              </p:cNvCxnSpPr>
              <p:nvPr/>
            </p:nvCxnSpPr>
            <p:spPr bwMode="auto">
              <a:xfrm>
                <a:off x="5045919" y="5836148"/>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272" name="TextBox 271">
              <a:extLst>
                <a:ext uri="{FF2B5EF4-FFF2-40B4-BE49-F238E27FC236}">
                  <a16:creationId xmlns:a16="http://schemas.microsoft.com/office/drawing/2014/main" id="{F7D10A5A-6C55-AD47-85D9-648F78E8BB8E}"/>
                </a:ext>
              </a:extLst>
            </p:cNvPr>
            <p:cNvSpPr txBox="1"/>
            <p:nvPr/>
          </p:nvSpPr>
          <p:spPr>
            <a:xfrm>
              <a:off x="7627750" y="4459546"/>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b</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3</a:t>
              </a:r>
            </a:p>
          </p:txBody>
        </p:sp>
        <p:sp>
          <p:nvSpPr>
            <p:cNvPr id="273" name="TextBox 272">
              <a:extLst>
                <a:ext uri="{FF2B5EF4-FFF2-40B4-BE49-F238E27FC236}">
                  <a16:creationId xmlns:a16="http://schemas.microsoft.com/office/drawing/2014/main" id="{0BC6119B-B192-0B4E-B42A-F2663421DD43}"/>
                </a:ext>
              </a:extLst>
            </p:cNvPr>
            <p:cNvSpPr txBox="1"/>
            <p:nvPr/>
          </p:nvSpPr>
          <p:spPr>
            <a:xfrm>
              <a:off x="5673044" y="5105549"/>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g</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274" name="TextBox 273">
              <a:extLst>
                <a:ext uri="{FF2B5EF4-FFF2-40B4-BE49-F238E27FC236}">
                  <a16:creationId xmlns:a16="http://schemas.microsoft.com/office/drawing/2014/main" id="{F4C0BCF3-6B1B-BC41-9EAC-9D16EF3AF929}"/>
                </a:ext>
              </a:extLst>
            </p:cNvPr>
            <p:cNvSpPr txBox="1"/>
            <p:nvPr/>
          </p:nvSpPr>
          <p:spPr>
            <a:xfrm>
              <a:off x="6644121" y="5105549"/>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h</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cxnSp>
          <p:nvCxnSpPr>
            <p:cNvPr id="275" name="Straight Arrow Connector 274">
              <a:extLst>
                <a:ext uri="{FF2B5EF4-FFF2-40B4-BE49-F238E27FC236}">
                  <a16:creationId xmlns:a16="http://schemas.microsoft.com/office/drawing/2014/main" id="{2118B56D-0CC9-D541-B794-55F56ED25A6B}"/>
                </a:ext>
              </a:extLst>
            </p:cNvPr>
            <p:cNvCxnSpPr>
              <a:cxnSpLocks/>
            </p:cNvCxnSpPr>
            <p:nvPr/>
          </p:nvCxnSpPr>
          <p:spPr bwMode="auto">
            <a:xfrm>
              <a:off x="6042977" y="4767323"/>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76" name="TextBox 275">
              <a:extLst>
                <a:ext uri="{FF2B5EF4-FFF2-40B4-BE49-F238E27FC236}">
                  <a16:creationId xmlns:a16="http://schemas.microsoft.com/office/drawing/2014/main" id="{ACB65FE2-6B24-3344-A20D-321F3808C554}"/>
                </a:ext>
              </a:extLst>
            </p:cNvPr>
            <p:cNvSpPr txBox="1"/>
            <p:nvPr/>
          </p:nvSpPr>
          <p:spPr>
            <a:xfrm>
              <a:off x="5654745" y="4459546"/>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gh</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2</a:t>
              </a:r>
            </a:p>
          </p:txBody>
        </p:sp>
        <p:cxnSp>
          <p:nvCxnSpPr>
            <p:cNvPr id="277" name="Straight Arrow Connector 276">
              <a:extLst>
                <a:ext uri="{FF2B5EF4-FFF2-40B4-BE49-F238E27FC236}">
                  <a16:creationId xmlns:a16="http://schemas.microsoft.com/office/drawing/2014/main" id="{D4E308DD-D11E-4E4C-A590-20E85135FCAC}"/>
                </a:ext>
              </a:extLst>
            </p:cNvPr>
            <p:cNvCxnSpPr>
              <a:cxnSpLocks/>
            </p:cNvCxnSpPr>
            <p:nvPr/>
          </p:nvCxnSpPr>
          <p:spPr bwMode="auto">
            <a:xfrm>
              <a:off x="6959471" y="4767323"/>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78" name="TextBox 277">
              <a:extLst>
                <a:ext uri="{FF2B5EF4-FFF2-40B4-BE49-F238E27FC236}">
                  <a16:creationId xmlns:a16="http://schemas.microsoft.com/office/drawing/2014/main" id="{98532D3D-43BE-8342-A8C3-FC0D7DFB2030}"/>
                </a:ext>
              </a:extLst>
            </p:cNvPr>
            <p:cNvSpPr txBox="1"/>
            <p:nvPr/>
          </p:nvSpPr>
          <p:spPr>
            <a:xfrm>
              <a:off x="1679236" y="3783094"/>
              <a:ext cx="3667050"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cdef</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4</a:t>
              </a:r>
            </a:p>
          </p:txBody>
        </p:sp>
        <p:cxnSp>
          <p:nvCxnSpPr>
            <p:cNvPr id="279" name="Straight Arrow Connector 278">
              <a:extLst>
                <a:ext uri="{FF2B5EF4-FFF2-40B4-BE49-F238E27FC236}">
                  <a16:creationId xmlns:a16="http://schemas.microsoft.com/office/drawing/2014/main" id="{B06B79C0-D01D-E24F-8506-643E7E2F473E}"/>
                </a:ext>
              </a:extLst>
            </p:cNvPr>
            <p:cNvCxnSpPr>
              <a:cxnSpLocks/>
            </p:cNvCxnSpPr>
            <p:nvPr/>
          </p:nvCxnSpPr>
          <p:spPr bwMode="auto">
            <a:xfrm>
              <a:off x="2649826" y="4090871"/>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80" name="Straight Arrow Connector 279">
              <a:extLst>
                <a:ext uri="{FF2B5EF4-FFF2-40B4-BE49-F238E27FC236}">
                  <a16:creationId xmlns:a16="http://schemas.microsoft.com/office/drawing/2014/main" id="{77E81483-E197-6541-8C77-5314696CC8B2}"/>
                </a:ext>
              </a:extLst>
            </p:cNvPr>
            <p:cNvCxnSpPr>
              <a:cxnSpLocks/>
            </p:cNvCxnSpPr>
            <p:nvPr/>
          </p:nvCxnSpPr>
          <p:spPr bwMode="auto">
            <a:xfrm>
              <a:off x="4619730" y="4083396"/>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81" name="Straight Arrow Connector 280">
              <a:extLst>
                <a:ext uri="{FF2B5EF4-FFF2-40B4-BE49-F238E27FC236}">
                  <a16:creationId xmlns:a16="http://schemas.microsoft.com/office/drawing/2014/main" id="{5D43608C-DE2A-3D42-9609-86E07EB59FF8}"/>
                </a:ext>
              </a:extLst>
            </p:cNvPr>
            <p:cNvCxnSpPr>
              <a:cxnSpLocks/>
            </p:cNvCxnSpPr>
            <p:nvPr/>
          </p:nvCxnSpPr>
          <p:spPr bwMode="auto">
            <a:xfrm>
              <a:off x="5322983" y="3928662"/>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82" name="TextBox 281">
              <a:extLst>
                <a:ext uri="{FF2B5EF4-FFF2-40B4-BE49-F238E27FC236}">
                  <a16:creationId xmlns:a16="http://schemas.microsoft.com/office/drawing/2014/main" id="{98C6235E-8085-B642-83CC-04B2D76ED4C3}"/>
                </a:ext>
              </a:extLst>
            </p:cNvPr>
            <p:cNvSpPr txBox="1"/>
            <p:nvPr/>
          </p:nvSpPr>
          <p:spPr>
            <a:xfrm>
              <a:off x="5647746" y="3783094"/>
              <a:ext cx="2642011"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ghb</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5</a:t>
              </a:r>
            </a:p>
          </p:txBody>
        </p:sp>
        <p:cxnSp>
          <p:nvCxnSpPr>
            <p:cNvPr id="283" name="Straight Arrow Connector 282">
              <a:extLst>
                <a:ext uri="{FF2B5EF4-FFF2-40B4-BE49-F238E27FC236}">
                  <a16:creationId xmlns:a16="http://schemas.microsoft.com/office/drawing/2014/main" id="{54BECEDF-F923-3D42-A344-C7D7968C9993}"/>
                </a:ext>
              </a:extLst>
            </p:cNvPr>
            <p:cNvCxnSpPr>
              <a:cxnSpLocks/>
            </p:cNvCxnSpPr>
            <p:nvPr/>
          </p:nvCxnSpPr>
          <p:spPr bwMode="auto">
            <a:xfrm>
              <a:off x="6533053" y="4083396"/>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84" name="Straight Arrow Connector 283">
              <a:extLst>
                <a:ext uri="{FF2B5EF4-FFF2-40B4-BE49-F238E27FC236}">
                  <a16:creationId xmlns:a16="http://schemas.microsoft.com/office/drawing/2014/main" id="{404ECE8C-C3E3-9D4D-A41F-2501650FD910}"/>
                </a:ext>
              </a:extLst>
            </p:cNvPr>
            <p:cNvCxnSpPr>
              <a:cxnSpLocks/>
            </p:cNvCxnSpPr>
            <p:nvPr/>
          </p:nvCxnSpPr>
          <p:spPr bwMode="auto">
            <a:xfrm>
              <a:off x="7970587" y="4121320"/>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sp>
        <p:nvSpPr>
          <p:cNvPr id="295" name="Rectangle 294">
            <a:extLst>
              <a:ext uri="{FF2B5EF4-FFF2-40B4-BE49-F238E27FC236}">
                <a16:creationId xmlns:a16="http://schemas.microsoft.com/office/drawing/2014/main" id="{0F3807DF-9217-F445-B1D0-EE81A56F20E1}"/>
              </a:ext>
            </a:extLst>
          </p:cNvPr>
          <p:cNvSpPr/>
          <p:nvPr/>
        </p:nvSpPr>
        <p:spPr>
          <a:xfrm>
            <a:off x="384265" y="4126468"/>
            <a:ext cx="8012314" cy="369332"/>
          </a:xfrm>
          <a:prstGeom prst="rect">
            <a:avLst/>
          </a:prstGeom>
        </p:spPr>
        <p:txBody>
          <a:bodyPr wrap="square">
            <a:spAutoFit/>
          </a:bodyPr>
          <a:lstStyle/>
          <a:p>
            <a:pPr marL="0" indent="0" algn="l">
              <a:buNone/>
            </a:pPr>
            <a:r>
              <a:rPr lang="en-US" sz="1800" b="0" dirty="0">
                <a:latin typeface="Times New Roman" panose="02020603050405020304" pitchFamily="18" charset="0"/>
                <a:cs typeface="Times New Roman" panose="02020603050405020304" pitchFamily="18" charset="0"/>
              </a:rPr>
              <a:t>Again:</a:t>
            </a:r>
          </a:p>
        </p:txBody>
      </p:sp>
      <p:sp>
        <p:nvSpPr>
          <p:cNvPr id="296" name="Rounded Rectangle 295">
            <a:extLst>
              <a:ext uri="{FF2B5EF4-FFF2-40B4-BE49-F238E27FC236}">
                <a16:creationId xmlns:a16="http://schemas.microsoft.com/office/drawing/2014/main" id="{84752E7D-EB54-0142-A168-04C8151D1EFF}"/>
              </a:ext>
            </a:extLst>
          </p:cNvPr>
          <p:cNvSpPr/>
          <p:nvPr/>
        </p:nvSpPr>
        <p:spPr bwMode="auto">
          <a:xfrm>
            <a:off x="1358578" y="2467734"/>
            <a:ext cx="2925600" cy="536529"/>
          </a:xfrm>
          <a:prstGeom prst="roundRect">
            <a:avLst/>
          </a:prstGeom>
          <a:noFill/>
          <a:ln w="25400" cap="flat" cmpd="sng" algn="ctr">
            <a:solidFill>
              <a:srgbClr val="114FFB"/>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1" i="0" u="none" strike="noStrike" cap="none" normalizeH="0" baseline="0">
              <a:ln>
                <a:noFill/>
              </a:ln>
              <a:solidFill>
                <a:schemeClr val="tx1"/>
              </a:solidFill>
              <a:effectLst/>
              <a:latin typeface="Arial" pitchFamily="34" charset="0"/>
            </a:endParaRPr>
          </a:p>
        </p:txBody>
      </p:sp>
      <p:sp>
        <p:nvSpPr>
          <p:cNvPr id="297" name="Rounded Rectangle 296">
            <a:extLst>
              <a:ext uri="{FF2B5EF4-FFF2-40B4-BE49-F238E27FC236}">
                <a16:creationId xmlns:a16="http://schemas.microsoft.com/office/drawing/2014/main" id="{64F1E9AA-28B4-DB4B-88A6-AFBBCEEFDE14}"/>
              </a:ext>
            </a:extLst>
          </p:cNvPr>
          <p:cNvSpPr/>
          <p:nvPr/>
        </p:nvSpPr>
        <p:spPr bwMode="auto">
          <a:xfrm>
            <a:off x="1483767" y="4419600"/>
            <a:ext cx="6912804" cy="576041"/>
          </a:xfrm>
          <a:prstGeom prst="roundRect">
            <a:avLst/>
          </a:prstGeom>
          <a:noFill/>
          <a:ln w="25400" cap="flat" cmpd="sng" algn="ctr">
            <a:solidFill>
              <a:srgbClr val="114FFB"/>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1" i="0" u="none" strike="noStrike" cap="none" normalizeH="0" baseline="0">
              <a:ln>
                <a:noFill/>
              </a:ln>
              <a:solidFill>
                <a:schemeClr val="tx1"/>
              </a:solidFill>
              <a:effectLst/>
              <a:latin typeface="Arial" pitchFamily="34" charset="0"/>
            </a:endParaRPr>
          </a:p>
        </p:txBody>
      </p:sp>
      <p:sp>
        <p:nvSpPr>
          <p:cNvPr id="298" name="Rectangle 297">
            <a:extLst>
              <a:ext uri="{FF2B5EF4-FFF2-40B4-BE49-F238E27FC236}">
                <a16:creationId xmlns:a16="http://schemas.microsoft.com/office/drawing/2014/main" id="{5437471F-046D-984A-BB96-3C910948D50C}"/>
              </a:ext>
            </a:extLst>
          </p:cNvPr>
          <p:cNvSpPr/>
          <p:nvPr/>
        </p:nvSpPr>
        <p:spPr>
          <a:xfrm>
            <a:off x="481134" y="5994334"/>
            <a:ext cx="8012314" cy="369332"/>
          </a:xfrm>
          <a:prstGeom prst="rect">
            <a:avLst/>
          </a:prstGeom>
        </p:spPr>
        <p:txBody>
          <a:bodyPr wrap="square">
            <a:spAutoFit/>
          </a:bodyPr>
          <a:lstStyle/>
          <a:p>
            <a:pPr marL="0" indent="0" algn="l">
              <a:buNone/>
            </a:pPr>
            <a:r>
              <a:rPr lang="en-US" sz="1800" b="0" dirty="0">
                <a:latin typeface="Times New Roman" panose="02020603050405020304" pitchFamily="18" charset="0"/>
                <a:cs typeface="Times New Roman" panose="02020603050405020304" pitchFamily="18" charset="0"/>
              </a:rPr>
              <a:t>Again:</a:t>
            </a:r>
          </a:p>
        </p:txBody>
      </p:sp>
    </p:spTree>
    <p:extLst>
      <p:ext uri="{BB962C8B-B14F-4D97-AF65-F5344CB8AC3E}">
        <p14:creationId xmlns:p14="http://schemas.microsoft.com/office/powerpoint/2010/main" val="3556967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p:bldP spid="244" grpId="0" animBg="1"/>
      <p:bldP spid="295" grpId="0"/>
      <p:bldP spid="296" grpId="0" animBg="1"/>
      <p:bldP spid="297" grpId="0" animBg="1"/>
      <p:bldP spid="29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6F457-D731-5D90-68E8-11C39B1176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5CED4C-6724-3425-FE91-7D0CED089B25}"/>
              </a:ext>
            </a:extLst>
          </p:cNvPr>
          <p:cNvSpPr>
            <a:spLocks noGrp="1"/>
          </p:cNvSpPr>
          <p:nvPr>
            <p:ph type="title"/>
          </p:nvPr>
        </p:nvSpPr>
        <p:spPr/>
        <p:txBody>
          <a:bodyPr/>
          <a:lstStyle/>
          <a:p>
            <a:r>
              <a:rPr lang="en-US" dirty="0"/>
              <a:t>Building a Huffman tree</a:t>
            </a:r>
          </a:p>
        </p:txBody>
      </p:sp>
      <p:sp>
        <p:nvSpPr>
          <p:cNvPr id="144" name="Rectangle 143">
            <a:extLst>
              <a:ext uri="{FF2B5EF4-FFF2-40B4-BE49-F238E27FC236}">
                <a16:creationId xmlns:a16="http://schemas.microsoft.com/office/drawing/2014/main" id="{4E26EB37-EC0B-CE94-5728-FEE5E2ED78D3}"/>
              </a:ext>
            </a:extLst>
          </p:cNvPr>
          <p:cNvSpPr/>
          <p:nvPr/>
        </p:nvSpPr>
        <p:spPr>
          <a:xfrm>
            <a:off x="227796" y="713931"/>
            <a:ext cx="8012314" cy="369332"/>
          </a:xfrm>
          <a:prstGeom prst="rect">
            <a:avLst/>
          </a:prstGeom>
        </p:spPr>
        <p:txBody>
          <a:bodyPr wrap="square">
            <a:spAutoFit/>
          </a:bodyPr>
          <a:lstStyle/>
          <a:p>
            <a:pPr marL="0" indent="0" algn="l">
              <a:buNone/>
            </a:pPr>
            <a:r>
              <a:rPr lang="en-US" sz="1800" b="0" dirty="0">
                <a:latin typeface="Times New Roman" panose="02020603050405020304" pitchFamily="18" charset="0"/>
                <a:cs typeface="Times New Roman" panose="02020603050405020304" pitchFamily="18" charset="0"/>
              </a:rPr>
              <a:t>Continue from previous slide:</a:t>
            </a:r>
          </a:p>
        </p:txBody>
      </p:sp>
      <p:grpSp>
        <p:nvGrpSpPr>
          <p:cNvPr id="232" name="Group 231">
            <a:extLst>
              <a:ext uri="{FF2B5EF4-FFF2-40B4-BE49-F238E27FC236}">
                <a16:creationId xmlns:a16="http://schemas.microsoft.com/office/drawing/2014/main" id="{A5631EF7-FD93-27A8-A315-0233767DE70E}"/>
              </a:ext>
            </a:extLst>
          </p:cNvPr>
          <p:cNvGrpSpPr/>
          <p:nvPr/>
        </p:nvGrpSpPr>
        <p:grpSpPr>
          <a:xfrm>
            <a:off x="672960" y="1207385"/>
            <a:ext cx="7579753" cy="1974086"/>
            <a:chOff x="393041" y="1269307"/>
            <a:chExt cx="7579753" cy="1974086"/>
          </a:xfrm>
        </p:grpSpPr>
        <p:sp>
          <p:nvSpPr>
            <p:cNvPr id="233" name="TextBox 232">
              <a:extLst>
                <a:ext uri="{FF2B5EF4-FFF2-40B4-BE49-F238E27FC236}">
                  <a16:creationId xmlns:a16="http://schemas.microsoft.com/office/drawing/2014/main" id="{7D3FB250-2796-AEC6-89E6-DC1EA91D925F}"/>
                </a:ext>
              </a:extLst>
            </p:cNvPr>
            <p:cNvSpPr txBox="1"/>
            <p:nvPr/>
          </p:nvSpPr>
          <p:spPr>
            <a:xfrm>
              <a:off x="393041" y="1269307"/>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a</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8</a:t>
              </a:r>
            </a:p>
          </p:txBody>
        </p:sp>
        <p:sp>
          <p:nvSpPr>
            <p:cNvPr id="234" name="TextBox 233">
              <a:extLst>
                <a:ext uri="{FF2B5EF4-FFF2-40B4-BE49-F238E27FC236}">
                  <a16:creationId xmlns:a16="http://schemas.microsoft.com/office/drawing/2014/main" id="{ECD1CB10-8227-C031-44D6-F3CE3BDB90BC}"/>
                </a:ext>
              </a:extLst>
            </p:cNvPr>
            <p:cNvSpPr txBox="1"/>
            <p:nvPr/>
          </p:nvSpPr>
          <p:spPr>
            <a:xfrm>
              <a:off x="1431862" y="2929515"/>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235" name="TextBox 234">
              <a:extLst>
                <a:ext uri="{FF2B5EF4-FFF2-40B4-BE49-F238E27FC236}">
                  <a16:creationId xmlns:a16="http://schemas.microsoft.com/office/drawing/2014/main" id="{CF269FDB-F464-7C38-AF48-62F1A7623419}"/>
                </a:ext>
              </a:extLst>
            </p:cNvPr>
            <p:cNvSpPr txBox="1"/>
            <p:nvPr/>
          </p:nvSpPr>
          <p:spPr>
            <a:xfrm>
              <a:off x="2402939" y="2929515"/>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d</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cxnSp>
          <p:nvCxnSpPr>
            <p:cNvPr id="236" name="Straight Arrow Connector 235">
              <a:extLst>
                <a:ext uri="{FF2B5EF4-FFF2-40B4-BE49-F238E27FC236}">
                  <a16:creationId xmlns:a16="http://schemas.microsoft.com/office/drawing/2014/main" id="{AFB87B73-CF21-0416-5715-2BEF854F9E44}"/>
                </a:ext>
              </a:extLst>
            </p:cNvPr>
            <p:cNvCxnSpPr>
              <a:cxnSpLocks/>
            </p:cNvCxnSpPr>
            <p:nvPr/>
          </p:nvCxnSpPr>
          <p:spPr bwMode="auto">
            <a:xfrm>
              <a:off x="1801795" y="2591289"/>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7" name="Straight Arrow Connector 236">
              <a:extLst>
                <a:ext uri="{FF2B5EF4-FFF2-40B4-BE49-F238E27FC236}">
                  <a16:creationId xmlns:a16="http://schemas.microsoft.com/office/drawing/2014/main" id="{793FE70B-6D44-5EBF-5E38-B84ADE50BD48}"/>
                </a:ext>
              </a:extLst>
            </p:cNvPr>
            <p:cNvCxnSpPr>
              <a:cxnSpLocks/>
            </p:cNvCxnSpPr>
            <p:nvPr/>
          </p:nvCxnSpPr>
          <p:spPr bwMode="auto">
            <a:xfrm>
              <a:off x="2718289" y="2591289"/>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8" name="TextBox 237">
              <a:extLst>
                <a:ext uri="{FF2B5EF4-FFF2-40B4-BE49-F238E27FC236}">
                  <a16:creationId xmlns:a16="http://schemas.microsoft.com/office/drawing/2014/main" id="{7416A968-460C-DCE8-7F87-95829334A39D}"/>
                </a:ext>
              </a:extLst>
            </p:cNvPr>
            <p:cNvSpPr txBox="1"/>
            <p:nvPr/>
          </p:nvSpPr>
          <p:spPr>
            <a:xfrm>
              <a:off x="3415104" y="2935616"/>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e</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239" name="TextBox 238">
              <a:extLst>
                <a:ext uri="{FF2B5EF4-FFF2-40B4-BE49-F238E27FC236}">
                  <a16:creationId xmlns:a16="http://schemas.microsoft.com/office/drawing/2014/main" id="{D38DE065-B712-85E6-74E7-9CF2EAAB18D4}"/>
                </a:ext>
              </a:extLst>
            </p:cNvPr>
            <p:cNvSpPr txBox="1"/>
            <p:nvPr/>
          </p:nvSpPr>
          <p:spPr>
            <a:xfrm>
              <a:off x="4386181" y="2935616"/>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f</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cxnSp>
          <p:nvCxnSpPr>
            <p:cNvPr id="240" name="Straight Arrow Connector 239">
              <a:extLst>
                <a:ext uri="{FF2B5EF4-FFF2-40B4-BE49-F238E27FC236}">
                  <a16:creationId xmlns:a16="http://schemas.microsoft.com/office/drawing/2014/main" id="{E03D5118-EE95-21F6-5ECD-CC4E4E28673A}"/>
                </a:ext>
              </a:extLst>
            </p:cNvPr>
            <p:cNvCxnSpPr>
              <a:cxnSpLocks/>
            </p:cNvCxnSpPr>
            <p:nvPr/>
          </p:nvCxnSpPr>
          <p:spPr bwMode="auto">
            <a:xfrm>
              <a:off x="3785037" y="2597390"/>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41" name="Straight Arrow Connector 240">
              <a:extLst>
                <a:ext uri="{FF2B5EF4-FFF2-40B4-BE49-F238E27FC236}">
                  <a16:creationId xmlns:a16="http://schemas.microsoft.com/office/drawing/2014/main" id="{6EAEF392-B970-D246-752E-FC727E3BFBAE}"/>
                </a:ext>
              </a:extLst>
            </p:cNvPr>
            <p:cNvCxnSpPr>
              <a:cxnSpLocks/>
            </p:cNvCxnSpPr>
            <p:nvPr/>
          </p:nvCxnSpPr>
          <p:spPr bwMode="auto">
            <a:xfrm>
              <a:off x="4701531" y="2597390"/>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42" name="TextBox 241">
              <a:extLst>
                <a:ext uri="{FF2B5EF4-FFF2-40B4-BE49-F238E27FC236}">
                  <a16:creationId xmlns:a16="http://schemas.microsoft.com/office/drawing/2014/main" id="{E5E51D71-B1B9-3FC4-C24F-8863D3B46138}"/>
                </a:ext>
              </a:extLst>
            </p:cNvPr>
            <p:cNvSpPr txBox="1"/>
            <p:nvPr/>
          </p:nvSpPr>
          <p:spPr>
            <a:xfrm>
              <a:off x="7310760" y="2398230"/>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b</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3</a:t>
              </a:r>
            </a:p>
          </p:txBody>
        </p:sp>
        <p:sp>
          <p:nvSpPr>
            <p:cNvPr id="243" name="TextBox 242">
              <a:extLst>
                <a:ext uri="{FF2B5EF4-FFF2-40B4-BE49-F238E27FC236}">
                  <a16:creationId xmlns:a16="http://schemas.microsoft.com/office/drawing/2014/main" id="{D8268AD1-AEBC-B7C5-67CE-5E82DFAC8E9B}"/>
                </a:ext>
              </a:extLst>
            </p:cNvPr>
            <p:cNvSpPr txBox="1"/>
            <p:nvPr/>
          </p:nvSpPr>
          <p:spPr>
            <a:xfrm>
              <a:off x="5356054" y="2929515"/>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g</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244" name="TextBox 243">
              <a:extLst>
                <a:ext uri="{FF2B5EF4-FFF2-40B4-BE49-F238E27FC236}">
                  <a16:creationId xmlns:a16="http://schemas.microsoft.com/office/drawing/2014/main" id="{A1822FF8-D8E8-F818-2F2C-F94FC43653AD}"/>
                </a:ext>
              </a:extLst>
            </p:cNvPr>
            <p:cNvSpPr txBox="1"/>
            <p:nvPr/>
          </p:nvSpPr>
          <p:spPr>
            <a:xfrm>
              <a:off x="6327131" y="2929515"/>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h</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cxnSp>
          <p:nvCxnSpPr>
            <p:cNvPr id="245" name="Straight Arrow Connector 244">
              <a:extLst>
                <a:ext uri="{FF2B5EF4-FFF2-40B4-BE49-F238E27FC236}">
                  <a16:creationId xmlns:a16="http://schemas.microsoft.com/office/drawing/2014/main" id="{194BFAA9-9E1E-897C-9AF2-D0403EB691EC}"/>
                </a:ext>
              </a:extLst>
            </p:cNvPr>
            <p:cNvCxnSpPr>
              <a:cxnSpLocks/>
            </p:cNvCxnSpPr>
            <p:nvPr/>
          </p:nvCxnSpPr>
          <p:spPr bwMode="auto">
            <a:xfrm>
              <a:off x="5725987" y="2591289"/>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46" name="Straight Arrow Connector 245">
              <a:extLst>
                <a:ext uri="{FF2B5EF4-FFF2-40B4-BE49-F238E27FC236}">
                  <a16:creationId xmlns:a16="http://schemas.microsoft.com/office/drawing/2014/main" id="{0108C453-7FFB-21BB-3766-CD8EE56546A3}"/>
                </a:ext>
              </a:extLst>
            </p:cNvPr>
            <p:cNvCxnSpPr>
              <a:cxnSpLocks/>
            </p:cNvCxnSpPr>
            <p:nvPr/>
          </p:nvCxnSpPr>
          <p:spPr bwMode="auto">
            <a:xfrm>
              <a:off x="6642481" y="2591289"/>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47" name="Straight Arrow Connector 246">
              <a:extLst>
                <a:ext uri="{FF2B5EF4-FFF2-40B4-BE49-F238E27FC236}">
                  <a16:creationId xmlns:a16="http://schemas.microsoft.com/office/drawing/2014/main" id="{FC2F93DF-8C83-F70B-AD0E-9C727AB7AC8C}"/>
                </a:ext>
              </a:extLst>
            </p:cNvPr>
            <p:cNvCxnSpPr>
              <a:cxnSpLocks/>
            </p:cNvCxnSpPr>
            <p:nvPr/>
          </p:nvCxnSpPr>
          <p:spPr bwMode="auto">
            <a:xfrm>
              <a:off x="2332836" y="2029555"/>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48" name="Straight Arrow Connector 247">
              <a:extLst>
                <a:ext uri="{FF2B5EF4-FFF2-40B4-BE49-F238E27FC236}">
                  <a16:creationId xmlns:a16="http://schemas.microsoft.com/office/drawing/2014/main" id="{F125B65B-1520-6329-132B-B0C3A101E894}"/>
                </a:ext>
              </a:extLst>
            </p:cNvPr>
            <p:cNvCxnSpPr>
              <a:cxnSpLocks/>
            </p:cNvCxnSpPr>
            <p:nvPr/>
          </p:nvCxnSpPr>
          <p:spPr bwMode="auto">
            <a:xfrm>
              <a:off x="4302740" y="2022080"/>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49" name="Straight Arrow Connector 248">
              <a:extLst>
                <a:ext uri="{FF2B5EF4-FFF2-40B4-BE49-F238E27FC236}">
                  <a16:creationId xmlns:a16="http://schemas.microsoft.com/office/drawing/2014/main" id="{3F1EE137-35A9-B907-8E76-65C1342A81DC}"/>
                </a:ext>
              </a:extLst>
            </p:cNvPr>
            <p:cNvCxnSpPr>
              <a:cxnSpLocks/>
            </p:cNvCxnSpPr>
            <p:nvPr/>
          </p:nvCxnSpPr>
          <p:spPr bwMode="auto">
            <a:xfrm>
              <a:off x="6216063" y="2022080"/>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50" name="Straight Arrow Connector 249">
              <a:extLst>
                <a:ext uri="{FF2B5EF4-FFF2-40B4-BE49-F238E27FC236}">
                  <a16:creationId xmlns:a16="http://schemas.microsoft.com/office/drawing/2014/main" id="{899D12B3-FD33-CD96-5B72-665E4E33BCD8}"/>
                </a:ext>
              </a:extLst>
            </p:cNvPr>
            <p:cNvCxnSpPr>
              <a:cxnSpLocks/>
            </p:cNvCxnSpPr>
            <p:nvPr/>
          </p:nvCxnSpPr>
          <p:spPr bwMode="auto">
            <a:xfrm>
              <a:off x="7653597" y="2060004"/>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51" name="Straight Arrow Connector 250">
              <a:extLst>
                <a:ext uri="{FF2B5EF4-FFF2-40B4-BE49-F238E27FC236}">
                  <a16:creationId xmlns:a16="http://schemas.microsoft.com/office/drawing/2014/main" id="{5C82D748-C798-73B5-7412-7B4EC9AD1F1F}"/>
                </a:ext>
              </a:extLst>
            </p:cNvPr>
            <p:cNvCxnSpPr>
              <a:cxnSpLocks/>
            </p:cNvCxnSpPr>
            <p:nvPr/>
          </p:nvCxnSpPr>
          <p:spPr bwMode="auto">
            <a:xfrm>
              <a:off x="3345134" y="1497809"/>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52" name="Straight Arrow Connector 251">
              <a:extLst>
                <a:ext uri="{FF2B5EF4-FFF2-40B4-BE49-F238E27FC236}">
                  <a16:creationId xmlns:a16="http://schemas.microsoft.com/office/drawing/2014/main" id="{6A1B2029-9325-695C-8EAF-19B4BE3BF82F}"/>
                </a:ext>
              </a:extLst>
            </p:cNvPr>
            <p:cNvCxnSpPr>
              <a:cxnSpLocks/>
            </p:cNvCxnSpPr>
            <p:nvPr/>
          </p:nvCxnSpPr>
          <p:spPr bwMode="auto">
            <a:xfrm>
              <a:off x="6581599" y="1497809"/>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53" name="TextBox 252">
              <a:extLst>
                <a:ext uri="{FF2B5EF4-FFF2-40B4-BE49-F238E27FC236}">
                  <a16:creationId xmlns:a16="http://schemas.microsoft.com/office/drawing/2014/main" id="{55D190D1-3F5E-D27B-F206-F7735CF20149}"/>
                </a:ext>
              </a:extLst>
            </p:cNvPr>
            <p:cNvSpPr txBox="1"/>
            <p:nvPr/>
          </p:nvSpPr>
          <p:spPr>
            <a:xfrm>
              <a:off x="5337755" y="2398230"/>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gh</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2</a:t>
              </a:r>
            </a:p>
          </p:txBody>
        </p:sp>
        <p:sp>
          <p:nvSpPr>
            <p:cNvPr id="254" name="TextBox 253">
              <a:extLst>
                <a:ext uri="{FF2B5EF4-FFF2-40B4-BE49-F238E27FC236}">
                  <a16:creationId xmlns:a16="http://schemas.microsoft.com/office/drawing/2014/main" id="{51F5E04E-DB1C-C93E-0699-82EC1F4C1846}"/>
                </a:ext>
              </a:extLst>
            </p:cNvPr>
            <p:cNvSpPr txBox="1"/>
            <p:nvPr/>
          </p:nvSpPr>
          <p:spPr>
            <a:xfrm>
              <a:off x="1413563" y="2367781"/>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cd</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2</a:t>
              </a:r>
            </a:p>
          </p:txBody>
        </p:sp>
        <p:sp>
          <p:nvSpPr>
            <p:cNvPr id="255" name="TextBox 254">
              <a:extLst>
                <a:ext uri="{FF2B5EF4-FFF2-40B4-BE49-F238E27FC236}">
                  <a16:creationId xmlns:a16="http://schemas.microsoft.com/office/drawing/2014/main" id="{A3F88DD1-9293-341E-2B68-AA981AD3E3E4}"/>
                </a:ext>
              </a:extLst>
            </p:cNvPr>
            <p:cNvSpPr txBox="1"/>
            <p:nvPr/>
          </p:nvSpPr>
          <p:spPr>
            <a:xfrm>
              <a:off x="3396805" y="2373882"/>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ef</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2</a:t>
              </a:r>
            </a:p>
          </p:txBody>
        </p:sp>
        <p:sp>
          <p:nvSpPr>
            <p:cNvPr id="256" name="TextBox 255">
              <a:extLst>
                <a:ext uri="{FF2B5EF4-FFF2-40B4-BE49-F238E27FC236}">
                  <a16:creationId xmlns:a16="http://schemas.microsoft.com/office/drawing/2014/main" id="{C31B95AC-C93A-EB34-28E4-A951C21B5A06}"/>
                </a:ext>
              </a:extLst>
            </p:cNvPr>
            <p:cNvSpPr txBox="1"/>
            <p:nvPr/>
          </p:nvSpPr>
          <p:spPr>
            <a:xfrm>
              <a:off x="1362246" y="1836035"/>
              <a:ext cx="3667050"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cdef</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4</a:t>
              </a:r>
            </a:p>
          </p:txBody>
        </p:sp>
        <p:sp>
          <p:nvSpPr>
            <p:cNvPr id="257" name="TextBox 256">
              <a:extLst>
                <a:ext uri="{FF2B5EF4-FFF2-40B4-BE49-F238E27FC236}">
                  <a16:creationId xmlns:a16="http://schemas.microsoft.com/office/drawing/2014/main" id="{F2C7C3AE-1C95-0FAE-6EE7-BFEAF16290DF}"/>
                </a:ext>
              </a:extLst>
            </p:cNvPr>
            <p:cNvSpPr txBox="1"/>
            <p:nvPr/>
          </p:nvSpPr>
          <p:spPr>
            <a:xfrm>
              <a:off x="5330756" y="1836035"/>
              <a:ext cx="2642011"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ghb</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5</a:t>
              </a:r>
            </a:p>
          </p:txBody>
        </p:sp>
        <p:sp>
          <p:nvSpPr>
            <p:cNvPr id="258" name="TextBox 257">
              <a:extLst>
                <a:ext uri="{FF2B5EF4-FFF2-40B4-BE49-F238E27FC236}">
                  <a16:creationId xmlns:a16="http://schemas.microsoft.com/office/drawing/2014/main" id="{9EC6E3DE-6EA4-702E-781B-C4895DE0F6CF}"/>
                </a:ext>
              </a:extLst>
            </p:cNvPr>
            <p:cNvSpPr txBox="1"/>
            <p:nvPr/>
          </p:nvSpPr>
          <p:spPr>
            <a:xfrm>
              <a:off x="1399289" y="1269308"/>
              <a:ext cx="6548171"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cdefghb</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9</a:t>
              </a:r>
            </a:p>
          </p:txBody>
        </p:sp>
      </p:grpSp>
      <p:sp>
        <p:nvSpPr>
          <p:cNvPr id="289" name="Rectangle 288">
            <a:extLst>
              <a:ext uri="{FF2B5EF4-FFF2-40B4-BE49-F238E27FC236}">
                <a16:creationId xmlns:a16="http://schemas.microsoft.com/office/drawing/2014/main" id="{369AE837-2B9E-487D-3F4B-45D2EFB14675}"/>
              </a:ext>
            </a:extLst>
          </p:cNvPr>
          <p:cNvSpPr/>
          <p:nvPr/>
        </p:nvSpPr>
        <p:spPr>
          <a:xfrm>
            <a:off x="227796" y="3398246"/>
            <a:ext cx="8012314" cy="369332"/>
          </a:xfrm>
          <a:prstGeom prst="rect">
            <a:avLst/>
          </a:prstGeom>
        </p:spPr>
        <p:txBody>
          <a:bodyPr wrap="square">
            <a:spAutoFit/>
          </a:bodyPr>
          <a:lstStyle/>
          <a:p>
            <a:pPr marL="0" indent="0" algn="l">
              <a:buNone/>
            </a:pPr>
            <a:r>
              <a:rPr lang="en-US" sz="1800" b="0" dirty="0">
                <a:latin typeface="Times New Roman" panose="02020603050405020304" pitchFamily="18" charset="0"/>
                <a:cs typeface="Times New Roman" panose="02020603050405020304" pitchFamily="18" charset="0"/>
              </a:rPr>
              <a:t>Again:</a:t>
            </a:r>
          </a:p>
        </p:txBody>
      </p:sp>
      <p:grpSp>
        <p:nvGrpSpPr>
          <p:cNvPr id="18" name="Group 17">
            <a:extLst>
              <a:ext uri="{FF2B5EF4-FFF2-40B4-BE49-F238E27FC236}">
                <a16:creationId xmlns:a16="http://schemas.microsoft.com/office/drawing/2014/main" id="{82B64B79-93A5-3F3D-7480-2592CBC73721}"/>
              </a:ext>
            </a:extLst>
          </p:cNvPr>
          <p:cNvGrpSpPr/>
          <p:nvPr/>
        </p:nvGrpSpPr>
        <p:grpSpPr>
          <a:xfrm>
            <a:off x="680235" y="3810000"/>
            <a:ext cx="7579753" cy="2557671"/>
            <a:chOff x="680235" y="3810000"/>
            <a:chExt cx="7579753" cy="2557671"/>
          </a:xfrm>
        </p:grpSpPr>
        <p:sp>
          <p:nvSpPr>
            <p:cNvPr id="146" name="TextBox 145">
              <a:extLst>
                <a:ext uri="{FF2B5EF4-FFF2-40B4-BE49-F238E27FC236}">
                  <a16:creationId xmlns:a16="http://schemas.microsoft.com/office/drawing/2014/main" id="{40857884-DA95-AA4E-AC0F-94AD3A205DD3}"/>
                </a:ext>
              </a:extLst>
            </p:cNvPr>
            <p:cNvSpPr txBox="1"/>
            <p:nvPr/>
          </p:nvSpPr>
          <p:spPr>
            <a:xfrm>
              <a:off x="680235" y="4393585"/>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a</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8</a:t>
              </a:r>
            </a:p>
          </p:txBody>
        </p:sp>
        <p:sp>
          <p:nvSpPr>
            <p:cNvPr id="192" name="TextBox 191">
              <a:extLst>
                <a:ext uri="{FF2B5EF4-FFF2-40B4-BE49-F238E27FC236}">
                  <a16:creationId xmlns:a16="http://schemas.microsoft.com/office/drawing/2014/main" id="{6B7EAFF5-7B85-12E0-BB33-AAC313E96557}"/>
                </a:ext>
              </a:extLst>
            </p:cNvPr>
            <p:cNvSpPr txBox="1"/>
            <p:nvPr/>
          </p:nvSpPr>
          <p:spPr>
            <a:xfrm>
              <a:off x="1719056" y="6053793"/>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193" name="TextBox 192">
              <a:extLst>
                <a:ext uri="{FF2B5EF4-FFF2-40B4-BE49-F238E27FC236}">
                  <a16:creationId xmlns:a16="http://schemas.microsoft.com/office/drawing/2014/main" id="{739BFACB-3D8D-5CED-B682-BCC29AD5C82C}"/>
                </a:ext>
              </a:extLst>
            </p:cNvPr>
            <p:cNvSpPr txBox="1"/>
            <p:nvPr/>
          </p:nvSpPr>
          <p:spPr>
            <a:xfrm>
              <a:off x="2690133" y="605379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d</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197" name="TextBox 196">
              <a:extLst>
                <a:ext uri="{FF2B5EF4-FFF2-40B4-BE49-F238E27FC236}">
                  <a16:creationId xmlns:a16="http://schemas.microsoft.com/office/drawing/2014/main" id="{8297F2F7-005D-34BE-3524-38051EB969C6}"/>
                </a:ext>
              </a:extLst>
            </p:cNvPr>
            <p:cNvSpPr txBox="1"/>
            <p:nvPr/>
          </p:nvSpPr>
          <p:spPr>
            <a:xfrm>
              <a:off x="3702298" y="6059894"/>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e</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198" name="TextBox 197">
              <a:extLst>
                <a:ext uri="{FF2B5EF4-FFF2-40B4-BE49-F238E27FC236}">
                  <a16:creationId xmlns:a16="http://schemas.microsoft.com/office/drawing/2014/main" id="{797E35E6-6CE2-2A60-EF4D-6914C710F704}"/>
                </a:ext>
              </a:extLst>
            </p:cNvPr>
            <p:cNvSpPr txBox="1"/>
            <p:nvPr/>
          </p:nvSpPr>
          <p:spPr>
            <a:xfrm>
              <a:off x="4673375" y="6059894"/>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f</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149" name="TextBox 148">
              <a:extLst>
                <a:ext uri="{FF2B5EF4-FFF2-40B4-BE49-F238E27FC236}">
                  <a16:creationId xmlns:a16="http://schemas.microsoft.com/office/drawing/2014/main" id="{600CFF60-9BC2-EE89-C2BA-4980EA0AD634}"/>
                </a:ext>
              </a:extLst>
            </p:cNvPr>
            <p:cNvSpPr txBox="1"/>
            <p:nvPr/>
          </p:nvSpPr>
          <p:spPr>
            <a:xfrm>
              <a:off x="7597954" y="5522508"/>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b</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3</a:t>
              </a:r>
            </a:p>
          </p:txBody>
        </p:sp>
        <p:sp>
          <p:nvSpPr>
            <p:cNvPr id="150" name="TextBox 149">
              <a:extLst>
                <a:ext uri="{FF2B5EF4-FFF2-40B4-BE49-F238E27FC236}">
                  <a16:creationId xmlns:a16="http://schemas.microsoft.com/office/drawing/2014/main" id="{84311EAE-1BF5-8652-2FD7-5F45A33F7AD5}"/>
                </a:ext>
              </a:extLst>
            </p:cNvPr>
            <p:cNvSpPr txBox="1"/>
            <p:nvPr/>
          </p:nvSpPr>
          <p:spPr>
            <a:xfrm>
              <a:off x="5643248" y="6053793"/>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g</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151" name="TextBox 150">
              <a:extLst>
                <a:ext uri="{FF2B5EF4-FFF2-40B4-BE49-F238E27FC236}">
                  <a16:creationId xmlns:a16="http://schemas.microsoft.com/office/drawing/2014/main" id="{B5B0846E-D459-B919-9422-88DA3DAF87B6}"/>
                </a:ext>
              </a:extLst>
            </p:cNvPr>
            <p:cNvSpPr txBox="1"/>
            <p:nvPr/>
          </p:nvSpPr>
          <p:spPr>
            <a:xfrm>
              <a:off x="6614325" y="605379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h</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cxnSp>
          <p:nvCxnSpPr>
            <p:cNvPr id="3" name="Straight Arrow Connector 2">
              <a:extLst>
                <a:ext uri="{FF2B5EF4-FFF2-40B4-BE49-F238E27FC236}">
                  <a16:creationId xmlns:a16="http://schemas.microsoft.com/office/drawing/2014/main" id="{ED6C32ED-805D-C616-4DE7-39435AB47E98}"/>
                </a:ext>
              </a:extLst>
            </p:cNvPr>
            <p:cNvCxnSpPr>
              <a:cxnSpLocks/>
            </p:cNvCxnSpPr>
            <p:nvPr/>
          </p:nvCxnSpPr>
          <p:spPr bwMode="auto">
            <a:xfrm>
              <a:off x="2088989" y="571556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 name="Straight Arrow Connector 3">
              <a:extLst>
                <a:ext uri="{FF2B5EF4-FFF2-40B4-BE49-F238E27FC236}">
                  <a16:creationId xmlns:a16="http://schemas.microsoft.com/office/drawing/2014/main" id="{B1DA2CDE-71F1-8771-D746-2D64DF5073F8}"/>
                </a:ext>
              </a:extLst>
            </p:cNvPr>
            <p:cNvCxnSpPr>
              <a:cxnSpLocks/>
            </p:cNvCxnSpPr>
            <p:nvPr/>
          </p:nvCxnSpPr>
          <p:spPr bwMode="auto">
            <a:xfrm>
              <a:off x="3005483" y="571556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 name="Straight Arrow Connector 5">
              <a:extLst>
                <a:ext uri="{FF2B5EF4-FFF2-40B4-BE49-F238E27FC236}">
                  <a16:creationId xmlns:a16="http://schemas.microsoft.com/office/drawing/2014/main" id="{54C0E737-9942-1CD3-C684-0AECE815F517}"/>
                </a:ext>
              </a:extLst>
            </p:cNvPr>
            <p:cNvCxnSpPr>
              <a:cxnSpLocks/>
            </p:cNvCxnSpPr>
            <p:nvPr/>
          </p:nvCxnSpPr>
          <p:spPr bwMode="auto">
            <a:xfrm>
              <a:off x="4072231" y="5721668"/>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 name="Straight Arrow Connector 6">
              <a:extLst>
                <a:ext uri="{FF2B5EF4-FFF2-40B4-BE49-F238E27FC236}">
                  <a16:creationId xmlns:a16="http://schemas.microsoft.com/office/drawing/2014/main" id="{F0F52F37-23D2-43BB-C989-C3609772A689}"/>
                </a:ext>
              </a:extLst>
            </p:cNvPr>
            <p:cNvCxnSpPr>
              <a:cxnSpLocks/>
            </p:cNvCxnSpPr>
            <p:nvPr/>
          </p:nvCxnSpPr>
          <p:spPr bwMode="auto">
            <a:xfrm>
              <a:off x="6013181" y="571556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 name="Straight Arrow Connector 7">
              <a:extLst>
                <a:ext uri="{FF2B5EF4-FFF2-40B4-BE49-F238E27FC236}">
                  <a16:creationId xmlns:a16="http://schemas.microsoft.com/office/drawing/2014/main" id="{84326E21-180B-ECF9-73C8-25D171577B0A}"/>
                </a:ext>
              </a:extLst>
            </p:cNvPr>
            <p:cNvCxnSpPr>
              <a:cxnSpLocks/>
            </p:cNvCxnSpPr>
            <p:nvPr/>
          </p:nvCxnSpPr>
          <p:spPr bwMode="auto">
            <a:xfrm>
              <a:off x="6929675" y="571556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 name="Straight Arrow Connector 8">
              <a:extLst>
                <a:ext uri="{FF2B5EF4-FFF2-40B4-BE49-F238E27FC236}">
                  <a16:creationId xmlns:a16="http://schemas.microsoft.com/office/drawing/2014/main" id="{34F4DD6B-022A-6FA3-4CC8-C8967E4B778E}"/>
                </a:ext>
              </a:extLst>
            </p:cNvPr>
            <p:cNvCxnSpPr>
              <a:cxnSpLocks/>
            </p:cNvCxnSpPr>
            <p:nvPr/>
          </p:nvCxnSpPr>
          <p:spPr bwMode="auto">
            <a:xfrm>
              <a:off x="2514600" y="5153833"/>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C1BD0A52-07E6-7693-B41B-1F03C432366A}"/>
                </a:ext>
              </a:extLst>
            </p:cNvPr>
            <p:cNvCxnSpPr>
              <a:cxnSpLocks/>
            </p:cNvCxnSpPr>
            <p:nvPr/>
          </p:nvCxnSpPr>
          <p:spPr bwMode="auto">
            <a:xfrm>
              <a:off x="4495800" y="5146358"/>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90B8A36B-BB11-4CE1-D0D0-DD159E1F12E6}"/>
                </a:ext>
              </a:extLst>
            </p:cNvPr>
            <p:cNvCxnSpPr>
              <a:cxnSpLocks/>
            </p:cNvCxnSpPr>
            <p:nvPr/>
          </p:nvCxnSpPr>
          <p:spPr bwMode="auto">
            <a:xfrm>
              <a:off x="6400800" y="5146358"/>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2" name="Straight Arrow Connector 11">
              <a:extLst>
                <a:ext uri="{FF2B5EF4-FFF2-40B4-BE49-F238E27FC236}">
                  <a16:creationId xmlns:a16="http://schemas.microsoft.com/office/drawing/2014/main" id="{FD11615D-259B-C81A-F377-64D93F366CED}"/>
                </a:ext>
              </a:extLst>
            </p:cNvPr>
            <p:cNvCxnSpPr>
              <a:cxnSpLocks/>
            </p:cNvCxnSpPr>
            <p:nvPr/>
          </p:nvCxnSpPr>
          <p:spPr bwMode="auto">
            <a:xfrm>
              <a:off x="7940791" y="5184282"/>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3" name="Straight Arrow Connector 12">
              <a:extLst>
                <a:ext uri="{FF2B5EF4-FFF2-40B4-BE49-F238E27FC236}">
                  <a16:creationId xmlns:a16="http://schemas.microsoft.com/office/drawing/2014/main" id="{34D604E3-D2A7-1254-B1E1-0DAA9144398F}"/>
                </a:ext>
              </a:extLst>
            </p:cNvPr>
            <p:cNvCxnSpPr>
              <a:cxnSpLocks/>
            </p:cNvCxnSpPr>
            <p:nvPr/>
          </p:nvCxnSpPr>
          <p:spPr bwMode="auto">
            <a:xfrm>
              <a:off x="3429000" y="462208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C22CF098-D113-F8C7-49CF-3485251A7E90}"/>
                </a:ext>
              </a:extLst>
            </p:cNvPr>
            <p:cNvCxnSpPr>
              <a:cxnSpLocks/>
            </p:cNvCxnSpPr>
            <p:nvPr/>
          </p:nvCxnSpPr>
          <p:spPr bwMode="auto">
            <a:xfrm>
              <a:off x="6934200" y="462208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 name="Straight Arrow Connector 14">
              <a:extLst>
                <a:ext uri="{FF2B5EF4-FFF2-40B4-BE49-F238E27FC236}">
                  <a16:creationId xmlns:a16="http://schemas.microsoft.com/office/drawing/2014/main" id="{542B18DC-ABEE-5358-8DDD-C2E84421233E}"/>
                </a:ext>
              </a:extLst>
            </p:cNvPr>
            <p:cNvCxnSpPr>
              <a:cxnSpLocks/>
            </p:cNvCxnSpPr>
            <p:nvPr/>
          </p:nvCxnSpPr>
          <p:spPr bwMode="auto">
            <a:xfrm>
              <a:off x="1066800" y="4055359"/>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6" name="Straight Arrow Connector 15">
              <a:extLst>
                <a:ext uri="{FF2B5EF4-FFF2-40B4-BE49-F238E27FC236}">
                  <a16:creationId xmlns:a16="http://schemas.microsoft.com/office/drawing/2014/main" id="{82E16C72-B6F9-DB79-237A-5F468961C967}"/>
                </a:ext>
              </a:extLst>
            </p:cNvPr>
            <p:cNvCxnSpPr>
              <a:cxnSpLocks/>
            </p:cNvCxnSpPr>
            <p:nvPr/>
          </p:nvCxnSpPr>
          <p:spPr bwMode="auto">
            <a:xfrm>
              <a:off x="4953000" y="4055359"/>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53" name="TextBox 152">
              <a:extLst>
                <a:ext uri="{FF2B5EF4-FFF2-40B4-BE49-F238E27FC236}">
                  <a16:creationId xmlns:a16="http://schemas.microsoft.com/office/drawing/2014/main" id="{69954B2B-6415-1E3B-D155-7E93BB1DE8D3}"/>
                </a:ext>
              </a:extLst>
            </p:cNvPr>
            <p:cNvSpPr txBox="1"/>
            <p:nvPr/>
          </p:nvSpPr>
          <p:spPr>
            <a:xfrm>
              <a:off x="5624949" y="5522508"/>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gh</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2</a:t>
              </a:r>
            </a:p>
          </p:txBody>
        </p:sp>
        <p:sp>
          <p:nvSpPr>
            <p:cNvPr id="195" name="TextBox 194">
              <a:extLst>
                <a:ext uri="{FF2B5EF4-FFF2-40B4-BE49-F238E27FC236}">
                  <a16:creationId xmlns:a16="http://schemas.microsoft.com/office/drawing/2014/main" id="{9EB4D063-2C6D-2DE7-8DA6-70990DA784C3}"/>
                </a:ext>
              </a:extLst>
            </p:cNvPr>
            <p:cNvSpPr txBox="1"/>
            <p:nvPr/>
          </p:nvSpPr>
          <p:spPr>
            <a:xfrm>
              <a:off x="1700757" y="5492059"/>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cd</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2</a:t>
              </a:r>
            </a:p>
          </p:txBody>
        </p:sp>
        <p:sp>
          <p:nvSpPr>
            <p:cNvPr id="200" name="TextBox 199">
              <a:extLst>
                <a:ext uri="{FF2B5EF4-FFF2-40B4-BE49-F238E27FC236}">
                  <a16:creationId xmlns:a16="http://schemas.microsoft.com/office/drawing/2014/main" id="{81AB4132-351D-2A9A-E7C2-1E644AA8C436}"/>
                </a:ext>
              </a:extLst>
            </p:cNvPr>
            <p:cNvSpPr txBox="1"/>
            <p:nvPr/>
          </p:nvSpPr>
          <p:spPr>
            <a:xfrm>
              <a:off x="3683999" y="5498160"/>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ef</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2</a:t>
              </a:r>
            </a:p>
          </p:txBody>
        </p:sp>
        <p:sp>
          <p:nvSpPr>
            <p:cNvPr id="155" name="TextBox 154">
              <a:extLst>
                <a:ext uri="{FF2B5EF4-FFF2-40B4-BE49-F238E27FC236}">
                  <a16:creationId xmlns:a16="http://schemas.microsoft.com/office/drawing/2014/main" id="{4AEDF06E-123E-C790-DAB5-DA9FF4358C55}"/>
                </a:ext>
              </a:extLst>
            </p:cNvPr>
            <p:cNvSpPr txBox="1"/>
            <p:nvPr/>
          </p:nvSpPr>
          <p:spPr>
            <a:xfrm>
              <a:off x="1649440" y="4960313"/>
              <a:ext cx="3667050"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cdef</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4</a:t>
              </a:r>
            </a:p>
          </p:txBody>
        </p:sp>
        <p:sp>
          <p:nvSpPr>
            <p:cNvPr id="159" name="TextBox 158">
              <a:extLst>
                <a:ext uri="{FF2B5EF4-FFF2-40B4-BE49-F238E27FC236}">
                  <a16:creationId xmlns:a16="http://schemas.microsoft.com/office/drawing/2014/main" id="{10705CF1-5159-C68C-C131-0F6EF601770C}"/>
                </a:ext>
              </a:extLst>
            </p:cNvPr>
            <p:cNvSpPr txBox="1"/>
            <p:nvPr/>
          </p:nvSpPr>
          <p:spPr>
            <a:xfrm>
              <a:off x="5617950" y="4960313"/>
              <a:ext cx="2642011"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ghb</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5</a:t>
              </a:r>
            </a:p>
          </p:txBody>
        </p:sp>
        <p:sp>
          <p:nvSpPr>
            <p:cNvPr id="147" name="TextBox 146">
              <a:extLst>
                <a:ext uri="{FF2B5EF4-FFF2-40B4-BE49-F238E27FC236}">
                  <a16:creationId xmlns:a16="http://schemas.microsoft.com/office/drawing/2014/main" id="{321FD9B9-EA1A-E9C2-CCF4-C398337F9F75}"/>
                </a:ext>
              </a:extLst>
            </p:cNvPr>
            <p:cNvSpPr txBox="1"/>
            <p:nvPr/>
          </p:nvSpPr>
          <p:spPr>
            <a:xfrm>
              <a:off x="1686483" y="4393586"/>
              <a:ext cx="6548171"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cdefghb</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9</a:t>
              </a:r>
            </a:p>
          </p:txBody>
        </p:sp>
        <p:sp>
          <p:nvSpPr>
            <p:cNvPr id="203" name="TextBox 202">
              <a:extLst>
                <a:ext uri="{FF2B5EF4-FFF2-40B4-BE49-F238E27FC236}">
                  <a16:creationId xmlns:a16="http://schemas.microsoft.com/office/drawing/2014/main" id="{A92A5DAC-D77A-0BCE-F737-A3257523E116}"/>
                </a:ext>
              </a:extLst>
            </p:cNvPr>
            <p:cNvSpPr txBox="1"/>
            <p:nvPr/>
          </p:nvSpPr>
          <p:spPr>
            <a:xfrm>
              <a:off x="680236" y="3810000"/>
              <a:ext cx="7561418"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acdefghb</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17</a:t>
              </a:r>
            </a:p>
          </p:txBody>
        </p:sp>
      </p:grpSp>
    </p:spTree>
    <p:extLst>
      <p:ext uri="{BB962C8B-B14F-4D97-AF65-F5344CB8AC3E}">
        <p14:creationId xmlns:p14="http://schemas.microsoft.com/office/powerpoint/2010/main" val="361147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3CCF0-A937-76CD-40BB-3AB3225B2F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35A9CD-AEA1-C8EC-EDF0-AF97F29AAB32}"/>
              </a:ext>
            </a:extLst>
          </p:cNvPr>
          <p:cNvSpPr>
            <a:spLocks noGrp="1"/>
          </p:cNvSpPr>
          <p:nvPr>
            <p:ph type="title"/>
          </p:nvPr>
        </p:nvSpPr>
        <p:spPr/>
        <p:txBody>
          <a:bodyPr/>
          <a:lstStyle/>
          <a:p>
            <a:r>
              <a:rPr lang="en-US" dirty="0"/>
              <a:t>Building a Huffman tree</a:t>
            </a:r>
          </a:p>
        </p:txBody>
      </p:sp>
      <p:pic>
        <p:nvPicPr>
          <p:cNvPr id="3" name="Picture 2">
            <a:extLst>
              <a:ext uri="{FF2B5EF4-FFF2-40B4-BE49-F238E27FC236}">
                <a16:creationId xmlns:a16="http://schemas.microsoft.com/office/drawing/2014/main" id="{EAA48CBF-AA8A-8BA0-439A-435491380CAD}"/>
              </a:ext>
            </a:extLst>
          </p:cNvPr>
          <p:cNvPicPr>
            <a:picLocks noChangeAspect="1"/>
          </p:cNvPicPr>
          <p:nvPr/>
        </p:nvPicPr>
        <p:blipFill>
          <a:blip r:embed="rId2"/>
          <a:stretch>
            <a:fillRect/>
          </a:stretch>
        </p:blipFill>
        <p:spPr>
          <a:xfrm>
            <a:off x="2859834" y="765965"/>
            <a:ext cx="3945310" cy="2781677"/>
          </a:xfrm>
          <a:prstGeom prst="rect">
            <a:avLst/>
          </a:prstGeom>
        </p:spPr>
      </p:pic>
      <p:sp>
        <p:nvSpPr>
          <p:cNvPr id="4" name="Rectangle 3">
            <a:extLst>
              <a:ext uri="{FF2B5EF4-FFF2-40B4-BE49-F238E27FC236}">
                <a16:creationId xmlns:a16="http://schemas.microsoft.com/office/drawing/2014/main" id="{1299B072-65BD-37C1-285A-E110544084F7}"/>
              </a:ext>
            </a:extLst>
          </p:cNvPr>
          <p:cNvSpPr/>
          <p:nvPr/>
        </p:nvSpPr>
        <p:spPr>
          <a:xfrm>
            <a:off x="2038211" y="1787471"/>
            <a:ext cx="982939" cy="646331"/>
          </a:xfrm>
          <a:prstGeom prst="rect">
            <a:avLst/>
          </a:prstGeom>
        </p:spPr>
        <p:txBody>
          <a:bodyPr wrap="square">
            <a:spAutoFit/>
          </a:bodyPr>
          <a:lstStyle/>
          <a:p>
            <a:pPr marL="0" indent="0" algn="l">
              <a:buNone/>
            </a:pPr>
            <a:r>
              <a:rPr lang="en-US" sz="1800" b="0" dirty="0">
                <a:latin typeface="Times New Roman" panose="02020603050405020304" pitchFamily="18" charset="0"/>
                <a:cs typeface="Times New Roman" panose="02020603050405020304" pitchFamily="18" charset="0"/>
              </a:rPr>
              <a:t>Binary</a:t>
            </a:r>
            <a:br>
              <a:rPr lang="en-US" sz="1800" b="0" dirty="0">
                <a:latin typeface="Times New Roman" panose="02020603050405020304" pitchFamily="18" charset="0"/>
                <a:cs typeface="Times New Roman" panose="02020603050405020304" pitchFamily="18" charset="0"/>
              </a:rPr>
            </a:br>
            <a:r>
              <a:rPr lang="en-US" sz="1800" b="0" dirty="0">
                <a:latin typeface="Times New Roman" panose="02020603050405020304" pitchFamily="18" charset="0"/>
                <a:cs typeface="Times New Roman" panose="02020603050405020304" pitchFamily="18" charset="0"/>
              </a:rPr>
              <a:t>Tree:</a:t>
            </a:r>
          </a:p>
        </p:txBody>
      </p:sp>
      <p:grpSp>
        <p:nvGrpSpPr>
          <p:cNvPr id="6" name="Group 5">
            <a:extLst>
              <a:ext uri="{FF2B5EF4-FFF2-40B4-BE49-F238E27FC236}">
                <a16:creationId xmlns:a16="http://schemas.microsoft.com/office/drawing/2014/main" id="{9157C6A2-3DAB-343B-A69F-BECEA7EF8B5A}"/>
              </a:ext>
            </a:extLst>
          </p:cNvPr>
          <p:cNvGrpSpPr/>
          <p:nvPr/>
        </p:nvGrpSpPr>
        <p:grpSpPr>
          <a:xfrm>
            <a:off x="680235" y="3810000"/>
            <a:ext cx="7579753" cy="2557671"/>
            <a:chOff x="680235" y="3810000"/>
            <a:chExt cx="7579753" cy="2557671"/>
          </a:xfrm>
        </p:grpSpPr>
        <p:sp>
          <p:nvSpPr>
            <p:cNvPr id="7" name="TextBox 6">
              <a:extLst>
                <a:ext uri="{FF2B5EF4-FFF2-40B4-BE49-F238E27FC236}">
                  <a16:creationId xmlns:a16="http://schemas.microsoft.com/office/drawing/2014/main" id="{16E67707-0ED3-3498-AA00-DCED53445F45}"/>
                </a:ext>
              </a:extLst>
            </p:cNvPr>
            <p:cNvSpPr txBox="1"/>
            <p:nvPr/>
          </p:nvSpPr>
          <p:spPr>
            <a:xfrm>
              <a:off x="680235" y="4393585"/>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a</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8</a:t>
              </a:r>
            </a:p>
          </p:txBody>
        </p:sp>
        <p:sp>
          <p:nvSpPr>
            <p:cNvPr id="8" name="TextBox 7">
              <a:extLst>
                <a:ext uri="{FF2B5EF4-FFF2-40B4-BE49-F238E27FC236}">
                  <a16:creationId xmlns:a16="http://schemas.microsoft.com/office/drawing/2014/main" id="{AC22DADF-87F2-3CEE-3588-45131D60306D}"/>
                </a:ext>
              </a:extLst>
            </p:cNvPr>
            <p:cNvSpPr txBox="1"/>
            <p:nvPr/>
          </p:nvSpPr>
          <p:spPr>
            <a:xfrm>
              <a:off x="1719056" y="6053793"/>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9" name="TextBox 8">
              <a:extLst>
                <a:ext uri="{FF2B5EF4-FFF2-40B4-BE49-F238E27FC236}">
                  <a16:creationId xmlns:a16="http://schemas.microsoft.com/office/drawing/2014/main" id="{990A3101-EE4B-E359-2C9A-CD2D07983C2C}"/>
                </a:ext>
              </a:extLst>
            </p:cNvPr>
            <p:cNvSpPr txBox="1"/>
            <p:nvPr/>
          </p:nvSpPr>
          <p:spPr>
            <a:xfrm>
              <a:off x="2690133" y="605379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d</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10" name="TextBox 9">
              <a:extLst>
                <a:ext uri="{FF2B5EF4-FFF2-40B4-BE49-F238E27FC236}">
                  <a16:creationId xmlns:a16="http://schemas.microsoft.com/office/drawing/2014/main" id="{B8C40958-6D02-DAEB-4017-B2BA6C09B4AB}"/>
                </a:ext>
              </a:extLst>
            </p:cNvPr>
            <p:cNvSpPr txBox="1"/>
            <p:nvPr/>
          </p:nvSpPr>
          <p:spPr>
            <a:xfrm>
              <a:off x="3702298" y="6059894"/>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e</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11" name="TextBox 10">
              <a:extLst>
                <a:ext uri="{FF2B5EF4-FFF2-40B4-BE49-F238E27FC236}">
                  <a16:creationId xmlns:a16="http://schemas.microsoft.com/office/drawing/2014/main" id="{98E29317-0A7F-5D43-7A9A-AEFA57871E38}"/>
                </a:ext>
              </a:extLst>
            </p:cNvPr>
            <p:cNvSpPr txBox="1"/>
            <p:nvPr/>
          </p:nvSpPr>
          <p:spPr>
            <a:xfrm>
              <a:off x="4673375" y="6059894"/>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f</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12" name="TextBox 11">
              <a:extLst>
                <a:ext uri="{FF2B5EF4-FFF2-40B4-BE49-F238E27FC236}">
                  <a16:creationId xmlns:a16="http://schemas.microsoft.com/office/drawing/2014/main" id="{1381313B-293A-615F-42B5-2A05E9B0D3B2}"/>
                </a:ext>
              </a:extLst>
            </p:cNvPr>
            <p:cNvSpPr txBox="1"/>
            <p:nvPr/>
          </p:nvSpPr>
          <p:spPr>
            <a:xfrm>
              <a:off x="7597954" y="5522508"/>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b</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3</a:t>
              </a:r>
            </a:p>
          </p:txBody>
        </p:sp>
        <p:sp>
          <p:nvSpPr>
            <p:cNvPr id="13" name="TextBox 12">
              <a:extLst>
                <a:ext uri="{FF2B5EF4-FFF2-40B4-BE49-F238E27FC236}">
                  <a16:creationId xmlns:a16="http://schemas.microsoft.com/office/drawing/2014/main" id="{CF293028-8C51-A5BC-F392-93CEB73DE29D}"/>
                </a:ext>
              </a:extLst>
            </p:cNvPr>
            <p:cNvSpPr txBox="1"/>
            <p:nvPr/>
          </p:nvSpPr>
          <p:spPr>
            <a:xfrm>
              <a:off x="5643248" y="6053793"/>
              <a:ext cx="704789"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g</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sp>
          <p:nvSpPr>
            <p:cNvPr id="14" name="TextBox 13">
              <a:extLst>
                <a:ext uri="{FF2B5EF4-FFF2-40B4-BE49-F238E27FC236}">
                  <a16:creationId xmlns:a16="http://schemas.microsoft.com/office/drawing/2014/main" id="{DB914A79-B635-DCD9-A6BF-FF8498D6B9DD}"/>
                </a:ext>
              </a:extLst>
            </p:cNvPr>
            <p:cNvSpPr txBox="1"/>
            <p:nvPr/>
          </p:nvSpPr>
          <p:spPr>
            <a:xfrm>
              <a:off x="6614325" y="6053793"/>
              <a:ext cx="662034"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h</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a:t>
              </a:r>
            </a:p>
          </p:txBody>
        </p:sp>
        <p:cxnSp>
          <p:nvCxnSpPr>
            <p:cNvPr id="15" name="Straight Arrow Connector 14">
              <a:extLst>
                <a:ext uri="{FF2B5EF4-FFF2-40B4-BE49-F238E27FC236}">
                  <a16:creationId xmlns:a16="http://schemas.microsoft.com/office/drawing/2014/main" id="{A259B9ED-CBD5-13E8-4F39-584891BCE800}"/>
                </a:ext>
              </a:extLst>
            </p:cNvPr>
            <p:cNvCxnSpPr>
              <a:cxnSpLocks/>
            </p:cNvCxnSpPr>
            <p:nvPr/>
          </p:nvCxnSpPr>
          <p:spPr bwMode="auto">
            <a:xfrm>
              <a:off x="2088989" y="571556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6" name="Straight Arrow Connector 15">
              <a:extLst>
                <a:ext uri="{FF2B5EF4-FFF2-40B4-BE49-F238E27FC236}">
                  <a16:creationId xmlns:a16="http://schemas.microsoft.com/office/drawing/2014/main" id="{11F7DF36-E465-EFB6-A39E-3CF8A5DB0DF1}"/>
                </a:ext>
              </a:extLst>
            </p:cNvPr>
            <p:cNvCxnSpPr>
              <a:cxnSpLocks/>
            </p:cNvCxnSpPr>
            <p:nvPr/>
          </p:nvCxnSpPr>
          <p:spPr bwMode="auto">
            <a:xfrm>
              <a:off x="3005483" y="571556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FF405873-D8BF-1D95-EA47-BD002A4B133C}"/>
                </a:ext>
              </a:extLst>
            </p:cNvPr>
            <p:cNvCxnSpPr>
              <a:cxnSpLocks/>
            </p:cNvCxnSpPr>
            <p:nvPr/>
          </p:nvCxnSpPr>
          <p:spPr bwMode="auto">
            <a:xfrm>
              <a:off x="4072231" y="5721668"/>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67E91BFA-890F-56B5-9BBB-9741ED2B1508}"/>
                </a:ext>
              </a:extLst>
            </p:cNvPr>
            <p:cNvCxnSpPr>
              <a:cxnSpLocks/>
            </p:cNvCxnSpPr>
            <p:nvPr/>
          </p:nvCxnSpPr>
          <p:spPr bwMode="auto">
            <a:xfrm>
              <a:off x="6013181" y="571556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594645BA-2F7A-38F7-1AE3-3DB5EBF8373D}"/>
                </a:ext>
              </a:extLst>
            </p:cNvPr>
            <p:cNvCxnSpPr>
              <a:cxnSpLocks/>
            </p:cNvCxnSpPr>
            <p:nvPr/>
          </p:nvCxnSpPr>
          <p:spPr bwMode="auto">
            <a:xfrm>
              <a:off x="6929675" y="571556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 name="Straight Arrow Connector 19">
              <a:extLst>
                <a:ext uri="{FF2B5EF4-FFF2-40B4-BE49-F238E27FC236}">
                  <a16:creationId xmlns:a16="http://schemas.microsoft.com/office/drawing/2014/main" id="{0392AB81-8ED8-1661-3C73-A1012C28468A}"/>
                </a:ext>
              </a:extLst>
            </p:cNvPr>
            <p:cNvCxnSpPr>
              <a:cxnSpLocks/>
            </p:cNvCxnSpPr>
            <p:nvPr/>
          </p:nvCxnSpPr>
          <p:spPr bwMode="auto">
            <a:xfrm>
              <a:off x="2514600" y="5153833"/>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9FCBDE32-6C65-BCFB-446B-3D1961C5EA37}"/>
                </a:ext>
              </a:extLst>
            </p:cNvPr>
            <p:cNvCxnSpPr>
              <a:cxnSpLocks/>
            </p:cNvCxnSpPr>
            <p:nvPr/>
          </p:nvCxnSpPr>
          <p:spPr bwMode="auto">
            <a:xfrm>
              <a:off x="4495800" y="5146358"/>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 name="Straight Arrow Connector 21">
              <a:extLst>
                <a:ext uri="{FF2B5EF4-FFF2-40B4-BE49-F238E27FC236}">
                  <a16:creationId xmlns:a16="http://schemas.microsoft.com/office/drawing/2014/main" id="{796287BC-94B5-6D7E-D148-9BA71FCA8F97}"/>
                </a:ext>
              </a:extLst>
            </p:cNvPr>
            <p:cNvCxnSpPr>
              <a:cxnSpLocks/>
            </p:cNvCxnSpPr>
            <p:nvPr/>
          </p:nvCxnSpPr>
          <p:spPr bwMode="auto">
            <a:xfrm>
              <a:off x="6400800" y="5146358"/>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 name="Straight Arrow Connector 22">
              <a:extLst>
                <a:ext uri="{FF2B5EF4-FFF2-40B4-BE49-F238E27FC236}">
                  <a16:creationId xmlns:a16="http://schemas.microsoft.com/office/drawing/2014/main" id="{CE13B0A6-DA3F-DF15-75E7-D055C4C21C60}"/>
                </a:ext>
              </a:extLst>
            </p:cNvPr>
            <p:cNvCxnSpPr>
              <a:cxnSpLocks/>
            </p:cNvCxnSpPr>
            <p:nvPr/>
          </p:nvCxnSpPr>
          <p:spPr bwMode="auto">
            <a:xfrm>
              <a:off x="7940791" y="5184282"/>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4" name="Straight Arrow Connector 23">
              <a:extLst>
                <a:ext uri="{FF2B5EF4-FFF2-40B4-BE49-F238E27FC236}">
                  <a16:creationId xmlns:a16="http://schemas.microsoft.com/office/drawing/2014/main" id="{F8FC79E2-3C46-03C9-D98D-E8E675151F3F}"/>
                </a:ext>
              </a:extLst>
            </p:cNvPr>
            <p:cNvCxnSpPr>
              <a:cxnSpLocks/>
            </p:cNvCxnSpPr>
            <p:nvPr/>
          </p:nvCxnSpPr>
          <p:spPr bwMode="auto">
            <a:xfrm>
              <a:off x="3429000" y="462208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5" name="Straight Arrow Connector 24">
              <a:extLst>
                <a:ext uri="{FF2B5EF4-FFF2-40B4-BE49-F238E27FC236}">
                  <a16:creationId xmlns:a16="http://schemas.microsoft.com/office/drawing/2014/main" id="{BD9A326E-1F11-B788-312B-EC6CE6D11EAB}"/>
                </a:ext>
              </a:extLst>
            </p:cNvPr>
            <p:cNvCxnSpPr>
              <a:cxnSpLocks/>
            </p:cNvCxnSpPr>
            <p:nvPr/>
          </p:nvCxnSpPr>
          <p:spPr bwMode="auto">
            <a:xfrm>
              <a:off x="6934200" y="4622087"/>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 name="Straight Arrow Connector 25">
              <a:extLst>
                <a:ext uri="{FF2B5EF4-FFF2-40B4-BE49-F238E27FC236}">
                  <a16:creationId xmlns:a16="http://schemas.microsoft.com/office/drawing/2014/main" id="{72EA4720-2A28-01F9-F581-16C2DAE96D2D}"/>
                </a:ext>
              </a:extLst>
            </p:cNvPr>
            <p:cNvCxnSpPr>
              <a:cxnSpLocks/>
            </p:cNvCxnSpPr>
            <p:nvPr/>
          </p:nvCxnSpPr>
          <p:spPr bwMode="auto">
            <a:xfrm>
              <a:off x="1066800" y="4055359"/>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7" name="Straight Arrow Connector 26">
              <a:extLst>
                <a:ext uri="{FF2B5EF4-FFF2-40B4-BE49-F238E27FC236}">
                  <a16:creationId xmlns:a16="http://schemas.microsoft.com/office/drawing/2014/main" id="{4429E6F2-882B-648D-93CA-22BF7B9C5F05}"/>
                </a:ext>
              </a:extLst>
            </p:cNvPr>
            <p:cNvCxnSpPr>
              <a:cxnSpLocks/>
            </p:cNvCxnSpPr>
            <p:nvPr/>
          </p:nvCxnSpPr>
          <p:spPr bwMode="auto">
            <a:xfrm>
              <a:off x="4953000" y="4055359"/>
              <a:ext cx="0" cy="338226"/>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8" name="TextBox 27">
              <a:extLst>
                <a:ext uri="{FF2B5EF4-FFF2-40B4-BE49-F238E27FC236}">
                  <a16:creationId xmlns:a16="http://schemas.microsoft.com/office/drawing/2014/main" id="{14AD9DC2-0F7C-00FC-8132-6D137F503E19}"/>
                </a:ext>
              </a:extLst>
            </p:cNvPr>
            <p:cNvSpPr txBox="1"/>
            <p:nvPr/>
          </p:nvSpPr>
          <p:spPr>
            <a:xfrm>
              <a:off x="5624949" y="5522508"/>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gh</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2</a:t>
              </a:r>
            </a:p>
          </p:txBody>
        </p:sp>
        <p:sp>
          <p:nvSpPr>
            <p:cNvPr id="29" name="TextBox 28">
              <a:extLst>
                <a:ext uri="{FF2B5EF4-FFF2-40B4-BE49-F238E27FC236}">
                  <a16:creationId xmlns:a16="http://schemas.microsoft.com/office/drawing/2014/main" id="{CB477E55-4551-CF72-7C1F-95DDD787C8D9}"/>
                </a:ext>
              </a:extLst>
            </p:cNvPr>
            <p:cNvSpPr txBox="1"/>
            <p:nvPr/>
          </p:nvSpPr>
          <p:spPr>
            <a:xfrm>
              <a:off x="1700757" y="5492059"/>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cd</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2</a:t>
              </a:r>
            </a:p>
          </p:txBody>
        </p:sp>
        <p:sp>
          <p:nvSpPr>
            <p:cNvPr id="30" name="TextBox 29">
              <a:extLst>
                <a:ext uri="{FF2B5EF4-FFF2-40B4-BE49-F238E27FC236}">
                  <a16:creationId xmlns:a16="http://schemas.microsoft.com/office/drawing/2014/main" id="{170BBE82-D7B1-9844-D42F-DCE76E95AE43}"/>
                </a:ext>
              </a:extLst>
            </p:cNvPr>
            <p:cNvSpPr txBox="1"/>
            <p:nvPr/>
          </p:nvSpPr>
          <p:spPr>
            <a:xfrm>
              <a:off x="3683999" y="5498160"/>
              <a:ext cx="1659866"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ef</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2</a:t>
              </a:r>
            </a:p>
          </p:txBody>
        </p:sp>
        <p:sp>
          <p:nvSpPr>
            <p:cNvPr id="31" name="TextBox 30">
              <a:extLst>
                <a:ext uri="{FF2B5EF4-FFF2-40B4-BE49-F238E27FC236}">
                  <a16:creationId xmlns:a16="http://schemas.microsoft.com/office/drawing/2014/main" id="{F96A2A84-870A-83AD-00E2-09B35FC83B22}"/>
                </a:ext>
              </a:extLst>
            </p:cNvPr>
            <p:cNvSpPr txBox="1"/>
            <p:nvPr/>
          </p:nvSpPr>
          <p:spPr>
            <a:xfrm>
              <a:off x="1649440" y="4960313"/>
              <a:ext cx="3667050"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cdef</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4</a:t>
              </a:r>
            </a:p>
          </p:txBody>
        </p:sp>
        <p:sp>
          <p:nvSpPr>
            <p:cNvPr id="32" name="TextBox 31">
              <a:extLst>
                <a:ext uri="{FF2B5EF4-FFF2-40B4-BE49-F238E27FC236}">
                  <a16:creationId xmlns:a16="http://schemas.microsoft.com/office/drawing/2014/main" id="{170C27E2-A976-6E2F-24AB-44D09BC4463A}"/>
                </a:ext>
              </a:extLst>
            </p:cNvPr>
            <p:cNvSpPr txBox="1"/>
            <p:nvPr/>
          </p:nvSpPr>
          <p:spPr>
            <a:xfrm>
              <a:off x="5617950" y="4960313"/>
              <a:ext cx="2642011"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ghb</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5</a:t>
              </a:r>
            </a:p>
          </p:txBody>
        </p:sp>
        <p:sp>
          <p:nvSpPr>
            <p:cNvPr id="33" name="TextBox 32">
              <a:extLst>
                <a:ext uri="{FF2B5EF4-FFF2-40B4-BE49-F238E27FC236}">
                  <a16:creationId xmlns:a16="http://schemas.microsoft.com/office/drawing/2014/main" id="{258842D9-B3ED-1311-6A47-E21961DFB3E5}"/>
                </a:ext>
              </a:extLst>
            </p:cNvPr>
            <p:cNvSpPr txBox="1"/>
            <p:nvPr/>
          </p:nvSpPr>
          <p:spPr>
            <a:xfrm>
              <a:off x="1686483" y="4393586"/>
              <a:ext cx="6548171"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cdefghb</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9</a:t>
              </a:r>
            </a:p>
          </p:txBody>
        </p:sp>
        <p:sp>
          <p:nvSpPr>
            <p:cNvPr id="34" name="TextBox 33">
              <a:extLst>
                <a:ext uri="{FF2B5EF4-FFF2-40B4-BE49-F238E27FC236}">
                  <a16:creationId xmlns:a16="http://schemas.microsoft.com/office/drawing/2014/main" id="{E75F52CB-836F-A2A5-C6A5-F0217B24F46B}"/>
                </a:ext>
              </a:extLst>
            </p:cNvPr>
            <p:cNvSpPr txBox="1"/>
            <p:nvPr/>
          </p:nvSpPr>
          <p:spPr>
            <a:xfrm>
              <a:off x="680236" y="3810000"/>
              <a:ext cx="7561418" cy="307777"/>
            </a:xfrm>
            <a:prstGeom prst="rect">
              <a:avLst/>
            </a:prstGeom>
            <a:solidFill>
              <a:schemeClr val="bg1">
                <a:lumMod val="85000"/>
              </a:schemeClr>
            </a:solidFill>
            <a:ln>
              <a:solidFill>
                <a:schemeClr val="tx1"/>
              </a:solidFill>
            </a:ln>
          </p:spPr>
          <p:txBody>
            <a:bodyPr wrap="square" rtlCol="0">
              <a:spAutoFit/>
            </a:bodyPr>
            <a:lstStyle/>
            <a:p>
              <a:r>
                <a:rPr lang="en-US" sz="1400" b="0" dirty="0">
                  <a:latin typeface="Consolas" panose="020B0609020204030204" pitchFamily="49" charset="0"/>
                  <a:cs typeface="Consolas" panose="020B0609020204030204" pitchFamily="49" charset="0"/>
                </a:rPr>
                <a:t>acdefghb</a:t>
              </a:r>
              <a:r>
                <a:rPr lang="en-US" sz="1400" b="0" dirty="0">
                  <a:latin typeface="Times New Roman" panose="02020603050405020304" pitchFamily="18" charset="0"/>
                  <a:cs typeface="Times New Roman" panose="02020603050405020304" pitchFamily="18" charset="0"/>
                </a:rPr>
                <a:t> </a:t>
              </a:r>
              <a:r>
                <a:rPr lang="en-IL" sz="1400" b="0">
                  <a:latin typeface="Times New Roman" panose="02020603050405020304" pitchFamily="18" charset="0"/>
                  <a:cs typeface="Times New Roman" panose="02020603050405020304" pitchFamily="18" charset="0"/>
                </a:rPr>
                <a:t>, </a:t>
              </a:r>
              <a:r>
                <a:rPr lang="en-IL" sz="1400" b="0">
                  <a:latin typeface="Consolas" panose="020B0609020204030204" pitchFamily="49" charset="0"/>
                  <a:cs typeface="Consolas" panose="020B0609020204030204" pitchFamily="49" charset="0"/>
                </a:rPr>
                <a:t>17</a:t>
              </a:r>
            </a:p>
          </p:txBody>
        </p:sp>
      </p:grpSp>
    </p:spTree>
    <p:extLst>
      <p:ext uri="{BB962C8B-B14F-4D97-AF65-F5344CB8AC3E}">
        <p14:creationId xmlns:p14="http://schemas.microsoft.com/office/powerpoint/2010/main" val="1120922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Huffman codes</a:t>
            </a:r>
          </a:p>
        </p:txBody>
      </p:sp>
      <p:sp>
        <p:nvSpPr>
          <p:cNvPr id="168" name="Oval 167">
            <a:extLst>
              <a:ext uri="{FF2B5EF4-FFF2-40B4-BE49-F238E27FC236}">
                <a16:creationId xmlns:a16="http://schemas.microsoft.com/office/drawing/2014/main" id="{2D9D7174-A3A7-E24C-886C-A55A355A8919}"/>
              </a:ext>
            </a:extLst>
          </p:cNvPr>
          <p:cNvSpPr/>
          <p:nvPr/>
        </p:nvSpPr>
        <p:spPr bwMode="auto">
          <a:xfrm>
            <a:off x="1828800"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1" name="Oval 170">
            <a:extLst>
              <a:ext uri="{FF2B5EF4-FFF2-40B4-BE49-F238E27FC236}">
                <a16:creationId xmlns:a16="http://schemas.microsoft.com/office/drawing/2014/main" id="{F9431492-BEBD-344B-86FF-5C52093044F9}"/>
              </a:ext>
            </a:extLst>
          </p:cNvPr>
          <p:cNvSpPr/>
          <p:nvPr/>
        </p:nvSpPr>
        <p:spPr bwMode="auto">
          <a:xfrm>
            <a:off x="2662767" y="447855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4" name="Oval 173">
            <a:extLst>
              <a:ext uri="{FF2B5EF4-FFF2-40B4-BE49-F238E27FC236}">
                <a16:creationId xmlns:a16="http://schemas.microsoft.com/office/drawing/2014/main" id="{D51713E3-E11D-BC48-94ED-C4114BCC0C26}"/>
              </a:ext>
            </a:extLst>
          </p:cNvPr>
          <p:cNvSpPr/>
          <p:nvPr/>
        </p:nvSpPr>
        <p:spPr bwMode="auto">
          <a:xfrm>
            <a:off x="3580088"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7" name="Oval 176">
            <a:extLst>
              <a:ext uri="{FF2B5EF4-FFF2-40B4-BE49-F238E27FC236}">
                <a16:creationId xmlns:a16="http://schemas.microsoft.com/office/drawing/2014/main" id="{49EAC30E-782F-E947-ACEE-0B186498882C}"/>
              </a:ext>
            </a:extLst>
          </p:cNvPr>
          <p:cNvSpPr/>
          <p:nvPr/>
        </p:nvSpPr>
        <p:spPr bwMode="auto">
          <a:xfrm>
            <a:off x="4456659" y="450398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80" name="Oval 179">
            <a:extLst>
              <a:ext uri="{FF2B5EF4-FFF2-40B4-BE49-F238E27FC236}">
                <a16:creationId xmlns:a16="http://schemas.microsoft.com/office/drawing/2014/main" id="{C4592195-403D-6D4F-A552-8E9951EC4702}"/>
              </a:ext>
            </a:extLst>
          </p:cNvPr>
          <p:cNvSpPr/>
          <p:nvPr/>
        </p:nvSpPr>
        <p:spPr bwMode="auto">
          <a:xfrm>
            <a:off x="534244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3" name="Oval 192">
            <a:extLst>
              <a:ext uri="{FF2B5EF4-FFF2-40B4-BE49-F238E27FC236}">
                <a16:creationId xmlns:a16="http://schemas.microsoft.com/office/drawing/2014/main" id="{4D2A0AB5-9B7A-144F-BE57-658452063461}"/>
              </a:ext>
            </a:extLst>
          </p:cNvPr>
          <p:cNvSpPr/>
          <p:nvPr/>
        </p:nvSpPr>
        <p:spPr bwMode="auto">
          <a:xfrm>
            <a:off x="622823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195" name="Group 194">
            <a:extLst>
              <a:ext uri="{FF2B5EF4-FFF2-40B4-BE49-F238E27FC236}">
                <a16:creationId xmlns:a16="http://schemas.microsoft.com/office/drawing/2014/main" id="{FF5BAE6F-F6D8-A34E-9312-CD3BE2206DAC}"/>
              </a:ext>
            </a:extLst>
          </p:cNvPr>
          <p:cNvGrpSpPr/>
          <p:nvPr/>
        </p:nvGrpSpPr>
        <p:grpSpPr>
          <a:xfrm>
            <a:off x="2418842" y="1733632"/>
            <a:ext cx="635181" cy="457200"/>
            <a:chOff x="1916178" y="5715000"/>
            <a:chExt cx="635181" cy="457200"/>
          </a:xfrm>
          <a:solidFill>
            <a:schemeClr val="bg1">
              <a:lumMod val="95000"/>
            </a:schemeClr>
          </a:solidFill>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grp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1941406" y="5756495"/>
              <a:ext cx="585417" cy="338554"/>
            </a:xfrm>
            <a:prstGeom prst="rect">
              <a:avLst/>
            </a:prstGeom>
            <a:noFill/>
          </p:spPr>
          <p:txBody>
            <a:bodyPr wrap="none" rtlCol="0">
              <a:spAutoFit/>
            </a:bodyPr>
            <a:lstStyle/>
            <a:p>
              <a:r>
                <a:rPr lang="en-US" sz="1600" b="0" dirty="0"/>
                <a:t>a , 8</a:t>
              </a:r>
              <a:endParaRPr lang="en-IL" sz="1600" b="0">
                <a:latin typeface="Times New Roman" panose="02020603050405020304" pitchFamily="18" charset="0"/>
                <a:cs typeface="Times New Roman" panose="02020603050405020304" pitchFamily="18" charset="0"/>
              </a:endParaRPr>
            </a:p>
          </p:txBody>
        </p:sp>
      </p:grpSp>
      <p:sp>
        <p:nvSpPr>
          <p:cNvPr id="199" name="Oval 198">
            <a:extLst>
              <a:ext uri="{FF2B5EF4-FFF2-40B4-BE49-F238E27FC236}">
                <a16:creationId xmlns:a16="http://schemas.microsoft.com/office/drawing/2014/main" id="{28CF101D-D899-F04B-AD3F-338330FBCD12}"/>
              </a:ext>
            </a:extLst>
          </p:cNvPr>
          <p:cNvSpPr/>
          <p:nvPr/>
        </p:nvSpPr>
        <p:spPr bwMode="auto">
          <a:xfrm>
            <a:off x="7001223" y="362031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671118" y="4028059"/>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6330853" y="4028059"/>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6" name="Oval 205">
            <a:extLst>
              <a:ext uri="{FF2B5EF4-FFF2-40B4-BE49-F238E27FC236}">
                <a16:creationId xmlns:a16="http://schemas.microsoft.com/office/drawing/2014/main" id="{A2EA8FAE-6EC1-2D47-AC0F-56F8A7C295AA}"/>
              </a:ext>
            </a:extLst>
          </p:cNvPr>
          <p:cNvSpPr/>
          <p:nvPr/>
        </p:nvSpPr>
        <p:spPr bwMode="auto">
          <a:xfrm>
            <a:off x="5818605" y="3602565"/>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146390" y="3991977"/>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2774082" y="3991977"/>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2" name="Oval 211">
            <a:extLst>
              <a:ext uri="{FF2B5EF4-FFF2-40B4-BE49-F238E27FC236}">
                <a16:creationId xmlns:a16="http://schemas.microsoft.com/office/drawing/2014/main" id="{74C97F85-9FDE-8D4F-B06B-9F92F66E98CB}"/>
              </a:ext>
            </a:extLst>
          </p:cNvPr>
          <p:cNvSpPr/>
          <p:nvPr/>
        </p:nvSpPr>
        <p:spPr bwMode="auto">
          <a:xfrm>
            <a:off x="2261834" y="3566483"/>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3866610" y="3978290"/>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4575497" y="3978290"/>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8" name="Oval 217">
            <a:extLst>
              <a:ext uri="{FF2B5EF4-FFF2-40B4-BE49-F238E27FC236}">
                <a16:creationId xmlns:a16="http://schemas.microsoft.com/office/drawing/2014/main" id="{38447991-954F-384E-BB71-E378A793B7C4}"/>
              </a:ext>
            </a:extLst>
          </p:cNvPr>
          <p:cNvSpPr/>
          <p:nvPr/>
        </p:nvSpPr>
        <p:spPr bwMode="auto">
          <a:xfrm>
            <a:off x="4063249" y="355279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222403" y="3120714"/>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6882138" y="3120714"/>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4" name="Oval 223">
            <a:extLst>
              <a:ext uri="{FF2B5EF4-FFF2-40B4-BE49-F238E27FC236}">
                <a16:creationId xmlns:a16="http://schemas.microsoft.com/office/drawing/2014/main" id="{93959835-E916-564F-9C7A-809A0F6AB1DB}"/>
              </a:ext>
            </a:extLst>
          </p:cNvPr>
          <p:cNvSpPr/>
          <p:nvPr/>
        </p:nvSpPr>
        <p:spPr bwMode="auto">
          <a:xfrm>
            <a:off x="6369890" y="269522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2782824" y="3095238"/>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3624939" y="3095238"/>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0" name="Oval 229">
            <a:extLst>
              <a:ext uri="{FF2B5EF4-FFF2-40B4-BE49-F238E27FC236}">
                <a16:creationId xmlns:a16="http://schemas.microsoft.com/office/drawing/2014/main" id="{CCA72487-044F-9C4F-8FF3-C514ADD8DAE4}"/>
              </a:ext>
            </a:extLst>
          </p:cNvPr>
          <p:cNvSpPr/>
          <p:nvPr/>
        </p:nvSpPr>
        <p:spPr bwMode="auto">
          <a:xfrm>
            <a:off x="3112691" y="2669744"/>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3638490" y="218803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264332" y="218803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6" name="Oval 235">
            <a:extLst>
              <a:ext uri="{FF2B5EF4-FFF2-40B4-BE49-F238E27FC236}">
                <a16:creationId xmlns:a16="http://schemas.microsoft.com/office/drawing/2014/main" id="{73BA03C7-05A1-8840-8DC3-8CFCE79E4930}"/>
              </a:ext>
            </a:extLst>
          </p:cNvPr>
          <p:cNvSpPr/>
          <p:nvPr/>
        </p:nvSpPr>
        <p:spPr bwMode="auto">
          <a:xfrm>
            <a:off x="4752084" y="176253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8" name="Straight Arrow Connector 237">
            <a:extLst>
              <a:ext uri="{FF2B5EF4-FFF2-40B4-BE49-F238E27FC236}">
                <a16:creationId xmlns:a16="http://schemas.microsoft.com/office/drawing/2014/main" id="{AB20945C-EBD9-7145-903E-EC39EC06AD43}"/>
              </a:ext>
            </a:extLst>
          </p:cNvPr>
          <p:cNvCxnSpPr>
            <a:cxnSpLocks/>
            <a:stCxn id="242" idx="3"/>
          </p:cNvCxnSpPr>
          <p:nvPr/>
        </p:nvCxnSpPr>
        <p:spPr bwMode="auto">
          <a:xfrm flipH="1">
            <a:off x="2892998" y="1295803"/>
            <a:ext cx="738488" cy="43828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9" name="Straight Arrow Connector 238">
            <a:extLst>
              <a:ext uri="{FF2B5EF4-FFF2-40B4-BE49-F238E27FC236}">
                <a16:creationId xmlns:a16="http://schemas.microsoft.com/office/drawing/2014/main" id="{D18CFF28-9C2D-094C-9550-35E356BAE01B}"/>
              </a:ext>
            </a:extLst>
          </p:cNvPr>
          <p:cNvCxnSpPr>
            <a:cxnSpLocks/>
          </p:cNvCxnSpPr>
          <p:nvPr/>
        </p:nvCxnSpPr>
        <p:spPr bwMode="auto">
          <a:xfrm>
            <a:off x="4063249" y="1300943"/>
            <a:ext cx="744932" cy="4961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42" name="Oval 241">
            <a:extLst>
              <a:ext uri="{FF2B5EF4-FFF2-40B4-BE49-F238E27FC236}">
                <a16:creationId xmlns:a16="http://schemas.microsoft.com/office/drawing/2014/main" id="{A366EC4F-03B7-F848-8179-24164F880493}"/>
              </a:ext>
            </a:extLst>
          </p:cNvPr>
          <p:cNvSpPr/>
          <p:nvPr/>
        </p:nvSpPr>
        <p:spPr bwMode="auto">
          <a:xfrm>
            <a:off x="3538466" y="905558"/>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56" name="TextBox 55">
            <a:extLst>
              <a:ext uri="{FF2B5EF4-FFF2-40B4-BE49-F238E27FC236}">
                <a16:creationId xmlns:a16="http://schemas.microsoft.com/office/drawing/2014/main" id="{A9ADEDFF-A8A7-6D49-B446-8AFF552AF131}"/>
              </a:ext>
            </a:extLst>
          </p:cNvPr>
          <p:cNvSpPr txBox="1"/>
          <p:nvPr/>
        </p:nvSpPr>
        <p:spPr>
          <a:xfrm>
            <a:off x="7089314" y="3671442"/>
            <a:ext cx="516488" cy="338554"/>
          </a:xfrm>
          <a:prstGeom prst="rect">
            <a:avLst/>
          </a:prstGeom>
          <a:noFill/>
        </p:spPr>
        <p:txBody>
          <a:bodyPr wrap="none" rtlCol="0">
            <a:spAutoFit/>
          </a:bodyPr>
          <a:lstStyle/>
          <a:p>
            <a:r>
              <a:rPr lang="en-US" sz="1600" b="0" dirty="0"/>
              <a:t>b</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3</a:t>
            </a:r>
            <a:endParaRPr lang="en-IL" sz="1600" b="0"/>
          </a:p>
        </p:txBody>
      </p:sp>
      <p:sp>
        <p:nvSpPr>
          <p:cNvPr id="57" name="TextBox 56">
            <a:extLst>
              <a:ext uri="{FF2B5EF4-FFF2-40B4-BE49-F238E27FC236}">
                <a16:creationId xmlns:a16="http://schemas.microsoft.com/office/drawing/2014/main" id="{E594E59F-BF57-A447-816F-D02D7C9676A0}"/>
              </a:ext>
            </a:extLst>
          </p:cNvPr>
          <p:cNvSpPr txBox="1"/>
          <p:nvPr/>
        </p:nvSpPr>
        <p:spPr>
          <a:xfrm>
            <a:off x="1932811" y="4560303"/>
            <a:ext cx="505268" cy="338554"/>
          </a:xfrm>
          <a:prstGeom prst="rect">
            <a:avLst/>
          </a:prstGeom>
          <a:noFill/>
        </p:spPr>
        <p:txBody>
          <a:bodyPr wrap="none" rtlCol="0">
            <a:spAutoFit/>
          </a:bodyPr>
          <a:lstStyle/>
          <a:p>
            <a:r>
              <a:rPr lang="en-US" sz="1600" b="0" dirty="0"/>
              <a:t>c</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58" name="TextBox 57">
            <a:extLst>
              <a:ext uri="{FF2B5EF4-FFF2-40B4-BE49-F238E27FC236}">
                <a16:creationId xmlns:a16="http://schemas.microsoft.com/office/drawing/2014/main" id="{6F717345-9DEE-DE48-8292-BC7ADED6D8FF}"/>
              </a:ext>
            </a:extLst>
          </p:cNvPr>
          <p:cNvSpPr txBox="1"/>
          <p:nvPr/>
        </p:nvSpPr>
        <p:spPr>
          <a:xfrm>
            <a:off x="2758254" y="4540902"/>
            <a:ext cx="516488" cy="338554"/>
          </a:xfrm>
          <a:prstGeom prst="rect">
            <a:avLst/>
          </a:prstGeom>
          <a:noFill/>
        </p:spPr>
        <p:txBody>
          <a:bodyPr wrap="none" rtlCol="0">
            <a:spAutoFit/>
          </a:bodyPr>
          <a:lstStyle/>
          <a:p>
            <a:r>
              <a:rPr lang="en-US" sz="1600" b="0" dirty="0"/>
              <a:t>d</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59" name="TextBox 58">
            <a:extLst>
              <a:ext uri="{FF2B5EF4-FFF2-40B4-BE49-F238E27FC236}">
                <a16:creationId xmlns:a16="http://schemas.microsoft.com/office/drawing/2014/main" id="{8C6D4295-29D3-7342-9645-FFE4945D86AE}"/>
              </a:ext>
            </a:extLst>
          </p:cNvPr>
          <p:cNvSpPr txBox="1"/>
          <p:nvPr/>
        </p:nvSpPr>
        <p:spPr>
          <a:xfrm>
            <a:off x="3657159" y="4540484"/>
            <a:ext cx="516488" cy="338554"/>
          </a:xfrm>
          <a:prstGeom prst="rect">
            <a:avLst/>
          </a:prstGeom>
          <a:noFill/>
        </p:spPr>
        <p:txBody>
          <a:bodyPr wrap="none" rtlCol="0">
            <a:spAutoFit/>
          </a:bodyPr>
          <a:lstStyle/>
          <a:p>
            <a:r>
              <a:rPr lang="en-US" sz="1600" b="0" dirty="0"/>
              <a:t>e</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60" name="TextBox 59">
            <a:extLst>
              <a:ext uri="{FF2B5EF4-FFF2-40B4-BE49-F238E27FC236}">
                <a16:creationId xmlns:a16="http://schemas.microsoft.com/office/drawing/2014/main" id="{17479A25-EAD6-9941-BF43-9AC4827E8FF0}"/>
              </a:ext>
            </a:extLst>
          </p:cNvPr>
          <p:cNvSpPr txBox="1"/>
          <p:nvPr/>
        </p:nvSpPr>
        <p:spPr>
          <a:xfrm>
            <a:off x="4562856" y="4542480"/>
            <a:ext cx="460382" cy="338554"/>
          </a:xfrm>
          <a:prstGeom prst="rect">
            <a:avLst/>
          </a:prstGeom>
          <a:noFill/>
        </p:spPr>
        <p:txBody>
          <a:bodyPr wrap="none" rtlCol="0">
            <a:spAutoFit/>
          </a:bodyPr>
          <a:lstStyle/>
          <a:p>
            <a:r>
              <a:rPr lang="en-US" sz="1600" b="0" dirty="0"/>
              <a:t>f</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61" name="TextBox 60">
            <a:extLst>
              <a:ext uri="{FF2B5EF4-FFF2-40B4-BE49-F238E27FC236}">
                <a16:creationId xmlns:a16="http://schemas.microsoft.com/office/drawing/2014/main" id="{4141C829-9759-2247-90F2-26E29690EE3D}"/>
              </a:ext>
            </a:extLst>
          </p:cNvPr>
          <p:cNvSpPr txBox="1"/>
          <p:nvPr/>
        </p:nvSpPr>
        <p:spPr>
          <a:xfrm>
            <a:off x="5428789" y="4555123"/>
            <a:ext cx="516488" cy="338554"/>
          </a:xfrm>
          <a:prstGeom prst="rect">
            <a:avLst/>
          </a:prstGeom>
          <a:noFill/>
        </p:spPr>
        <p:txBody>
          <a:bodyPr wrap="none" rtlCol="0">
            <a:spAutoFit/>
          </a:bodyPr>
          <a:lstStyle/>
          <a:p>
            <a:r>
              <a:rPr lang="en-US" sz="1600" b="0" dirty="0"/>
              <a:t>g</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62" name="TextBox 61">
            <a:extLst>
              <a:ext uri="{FF2B5EF4-FFF2-40B4-BE49-F238E27FC236}">
                <a16:creationId xmlns:a16="http://schemas.microsoft.com/office/drawing/2014/main" id="{F3420D9C-4A4E-784E-8F82-C2AC2B6D9459}"/>
              </a:ext>
            </a:extLst>
          </p:cNvPr>
          <p:cNvSpPr txBox="1"/>
          <p:nvPr/>
        </p:nvSpPr>
        <p:spPr>
          <a:xfrm>
            <a:off x="6325492" y="4550848"/>
            <a:ext cx="516488" cy="338554"/>
          </a:xfrm>
          <a:prstGeom prst="rect">
            <a:avLst/>
          </a:prstGeom>
          <a:noFill/>
        </p:spPr>
        <p:txBody>
          <a:bodyPr wrap="none" rtlCol="0">
            <a:spAutoFit/>
          </a:bodyPr>
          <a:lstStyle/>
          <a:p>
            <a:r>
              <a:rPr lang="en-US" sz="1600" b="0" dirty="0"/>
              <a:t>h</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Tree>
    <p:extLst>
      <p:ext uri="{BB962C8B-B14F-4D97-AF65-F5344CB8AC3E}">
        <p14:creationId xmlns:p14="http://schemas.microsoft.com/office/powerpoint/2010/main" val="2766113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Huffman codes</a:t>
            </a:r>
          </a:p>
        </p:txBody>
      </p:sp>
      <p:grpSp>
        <p:nvGrpSpPr>
          <p:cNvPr id="3" name="Group 2">
            <a:extLst>
              <a:ext uri="{FF2B5EF4-FFF2-40B4-BE49-F238E27FC236}">
                <a16:creationId xmlns:a16="http://schemas.microsoft.com/office/drawing/2014/main" id="{F595B28A-1F2F-1149-839F-0847CD1F4E51}"/>
              </a:ext>
            </a:extLst>
          </p:cNvPr>
          <p:cNvGrpSpPr/>
          <p:nvPr/>
        </p:nvGrpSpPr>
        <p:grpSpPr>
          <a:xfrm>
            <a:off x="1828800" y="905558"/>
            <a:ext cx="5807604" cy="4055631"/>
            <a:chOff x="1828800" y="905558"/>
            <a:chExt cx="5807604" cy="4055631"/>
          </a:xfrm>
        </p:grpSpPr>
        <p:sp>
          <p:nvSpPr>
            <p:cNvPr id="168" name="Oval 167">
              <a:extLst>
                <a:ext uri="{FF2B5EF4-FFF2-40B4-BE49-F238E27FC236}">
                  <a16:creationId xmlns:a16="http://schemas.microsoft.com/office/drawing/2014/main" id="{2D9D7174-A3A7-E24C-886C-A55A355A8919}"/>
                </a:ext>
              </a:extLst>
            </p:cNvPr>
            <p:cNvSpPr/>
            <p:nvPr/>
          </p:nvSpPr>
          <p:spPr bwMode="auto">
            <a:xfrm>
              <a:off x="1828800"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1" name="Oval 170">
              <a:extLst>
                <a:ext uri="{FF2B5EF4-FFF2-40B4-BE49-F238E27FC236}">
                  <a16:creationId xmlns:a16="http://schemas.microsoft.com/office/drawing/2014/main" id="{F9431492-BEBD-344B-86FF-5C52093044F9}"/>
                </a:ext>
              </a:extLst>
            </p:cNvPr>
            <p:cNvSpPr/>
            <p:nvPr/>
          </p:nvSpPr>
          <p:spPr bwMode="auto">
            <a:xfrm>
              <a:off x="2662767" y="447855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4" name="Oval 173">
              <a:extLst>
                <a:ext uri="{FF2B5EF4-FFF2-40B4-BE49-F238E27FC236}">
                  <a16:creationId xmlns:a16="http://schemas.microsoft.com/office/drawing/2014/main" id="{D51713E3-E11D-BC48-94ED-C4114BCC0C26}"/>
                </a:ext>
              </a:extLst>
            </p:cNvPr>
            <p:cNvSpPr/>
            <p:nvPr/>
          </p:nvSpPr>
          <p:spPr bwMode="auto">
            <a:xfrm>
              <a:off x="3580088"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7" name="Oval 176">
              <a:extLst>
                <a:ext uri="{FF2B5EF4-FFF2-40B4-BE49-F238E27FC236}">
                  <a16:creationId xmlns:a16="http://schemas.microsoft.com/office/drawing/2014/main" id="{49EAC30E-782F-E947-ACEE-0B186498882C}"/>
                </a:ext>
              </a:extLst>
            </p:cNvPr>
            <p:cNvSpPr/>
            <p:nvPr/>
          </p:nvSpPr>
          <p:spPr bwMode="auto">
            <a:xfrm>
              <a:off x="4456659" y="450398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80" name="Oval 179">
              <a:extLst>
                <a:ext uri="{FF2B5EF4-FFF2-40B4-BE49-F238E27FC236}">
                  <a16:creationId xmlns:a16="http://schemas.microsoft.com/office/drawing/2014/main" id="{C4592195-403D-6D4F-A552-8E9951EC4702}"/>
                </a:ext>
              </a:extLst>
            </p:cNvPr>
            <p:cNvSpPr/>
            <p:nvPr/>
          </p:nvSpPr>
          <p:spPr bwMode="auto">
            <a:xfrm>
              <a:off x="534244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3" name="Oval 192">
              <a:extLst>
                <a:ext uri="{FF2B5EF4-FFF2-40B4-BE49-F238E27FC236}">
                  <a16:creationId xmlns:a16="http://schemas.microsoft.com/office/drawing/2014/main" id="{4D2A0AB5-9B7A-144F-BE57-658452063461}"/>
                </a:ext>
              </a:extLst>
            </p:cNvPr>
            <p:cNvSpPr/>
            <p:nvPr/>
          </p:nvSpPr>
          <p:spPr bwMode="auto">
            <a:xfrm>
              <a:off x="622823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195" name="Group 194">
              <a:extLst>
                <a:ext uri="{FF2B5EF4-FFF2-40B4-BE49-F238E27FC236}">
                  <a16:creationId xmlns:a16="http://schemas.microsoft.com/office/drawing/2014/main" id="{FF5BAE6F-F6D8-A34E-9312-CD3BE2206DAC}"/>
                </a:ext>
              </a:extLst>
            </p:cNvPr>
            <p:cNvGrpSpPr/>
            <p:nvPr/>
          </p:nvGrpSpPr>
          <p:grpSpPr>
            <a:xfrm>
              <a:off x="2418842" y="1733632"/>
              <a:ext cx="635181" cy="457200"/>
              <a:chOff x="1916178" y="5715000"/>
              <a:chExt cx="635181" cy="457200"/>
            </a:xfrm>
            <a:solidFill>
              <a:schemeClr val="bg1">
                <a:lumMod val="95000"/>
              </a:schemeClr>
            </a:solidFill>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grp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1941406" y="5756495"/>
                <a:ext cx="585417" cy="338554"/>
              </a:xfrm>
              <a:prstGeom prst="rect">
                <a:avLst/>
              </a:prstGeom>
              <a:noFill/>
            </p:spPr>
            <p:txBody>
              <a:bodyPr wrap="none" rtlCol="0">
                <a:spAutoFit/>
              </a:bodyPr>
              <a:lstStyle/>
              <a:p>
                <a:r>
                  <a:rPr lang="en-US" sz="1600" b="0" dirty="0"/>
                  <a:t>a , 8</a:t>
                </a:r>
                <a:endParaRPr lang="en-IL" sz="1600" b="0">
                  <a:latin typeface="Times New Roman" panose="02020603050405020304" pitchFamily="18" charset="0"/>
                  <a:cs typeface="Times New Roman" panose="02020603050405020304" pitchFamily="18" charset="0"/>
                </a:endParaRPr>
              </a:p>
            </p:txBody>
          </p:sp>
        </p:grpSp>
        <p:sp>
          <p:nvSpPr>
            <p:cNvPr id="199" name="Oval 198">
              <a:extLst>
                <a:ext uri="{FF2B5EF4-FFF2-40B4-BE49-F238E27FC236}">
                  <a16:creationId xmlns:a16="http://schemas.microsoft.com/office/drawing/2014/main" id="{28CF101D-D899-F04B-AD3F-338330FBCD12}"/>
                </a:ext>
              </a:extLst>
            </p:cNvPr>
            <p:cNvSpPr/>
            <p:nvPr/>
          </p:nvSpPr>
          <p:spPr bwMode="auto">
            <a:xfrm>
              <a:off x="7001223" y="362031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671118" y="4028059"/>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6330853" y="4028059"/>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6" name="Oval 205">
              <a:extLst>
                <a:ext uri="{FF2B5EF4-FFF2-40B4-BE49-F238E27FC236}">
                  <a16:creationId xmlns:a16="http://schemas.microsoft.com/office/drawing/2014/main" id="{A2EA8FAE-6EC1-2D47-AC0F-56F8A7C295AA}"/>
                </a:ext>
              </a:extLst>
            </p:cNvPr>
            <p:cNvSpPr/>
            <p:nvPr/>
          </p:nvSpPr>
          <p:spPr bwMode="auto">
            <a:xfrm>
              <a:off x="5818605" y="3602565"/>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146390" y="3991977"/>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2774082" y="3991977"/>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2" name="Oval 211">
              <a:extLst>
                <a:ext uri="{FF2B5EF4-FFF2-40B4-BE49-F238E27FC236}">
                  <a16:creationId xmlns:a16="http://schemas.microsoft.com/office/drawing/2014/main" id="{74C97F85-9FDE-8D4F-B06B-9F92F66E98CB}"/>
                </a:ext>
              </a:extLst>
            </p:cNvPr>
            <p:cNvSpPr/>
            <p:nvPr/>
          </p:nvSpPr>
          <p:spPr bwMode="auto">
            <a:xfrm>
              <a:off x="2261834" y="3566483"/>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3866610" y="3978290"/>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4575497" y="3978290"/>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8" name="Oval 217">
              <a:extLst>
                <a:ext uri="{FF2B5EF4-FFF2-40B4-BE49-F238E27FC236}">
                  <a16:creationId xmlns:a16="http://schemas.microsoft.com/office/drawing/2014/main" id="{38447991-954F-384E-BB71-E378A793B7C4}"/>
                </a:ext>
              </a:extLst>
            </p:cNvPr>
            <p:cNvSpPr/>
            <p:nvPr/>
          </p:nvSpPr>
          <p:spPr bwMode="auto">
            <a:xfrm>
              <a:off x="4063249" y="355279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222403" y="3120714"/>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6882138" y="3120714"/>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4" name="Oval 223">
              <a:extLst>
                <a:ext uri="{FF2B5EF4-FFF2-40B4-BE49-F238E27FC236}">
                  <a16:creationId xmlns:a16="http://schemas.microsoft.com/office/drawing/2014/main" id="{93959835-E916-564F-9C7A-809A0F6AB1DB}"/>
                </a:ext>
              </a:extLst>
            </p:cNvPr>
            <p:cNvSpPr/>
            <p:nvPr/>
          </p:nvSpPr>
          <p:spPr bwMode="auto">
            <a:xfrm>
              <a:off x="6369890" y="269522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2782824" y="3095238"/>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3624939" y="3095238"/>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0" name="Oval 229">
              <a:extLst>
                <a:ext uri="{FF2B5EF4-FFF2-40B4-BE49-F238E27FC236}">
                  <a16:creationId xmlns:a16="http://schemas.microsoft.com/office/drawing/2014/main" id="{CCA72487-044F-9C4F-8FF3-C514ADD8DAE4}"/>
                </a:ext>
              </a:extLst>
            </p:cNvPr>
            <p:cNvSpPr/>
            <p:nvPr/>
          </p:nvSpPr>
          <p:spPr bwMode="auto">
            <a:xfrm>
              <a:off x="3112691" y="2669744"/>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3638490" y="218803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264332" y="218803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6" name="Oval 235">
              <a:extLst>
                <a:ext uri="{FF2B5EF4-FFF2-40B4-BE49-F238E27FC236}">
                  <a16:creationId xmlns:a16="http://schemas.microsoft.com/office/drawing/2014/main" id="{73BA03C7-05A1-8840-8DC3-8CFCE79E4930}"/>
                </a:ext>
              </a:extLst>
            </p:cNvPr>
            <p:cNvSpPr/>
            <p:nvPr/>
          </p:nvSpPr>
          <p:spPr bwMode="auto">
            <a:xfrm>
              <a:off x="4752084" y="176253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8" name="Straight Arrow Connector 237">
              <a:extLst>
                <a:ext uri="{FF2B5EF4-FFF2-40B4-BE49-F238E27FC236}">
                  <a16:creationId xmlns:a16="http://schemas.microsoft.com/office/drawing/2014/main" id="{AB20945C-EBD9-7145-903E-EC39EC06AD43}"/>
                </a:ext>
              </a:extLst>
            </p:cNvPr>
            <p:cNvCxnSpPr>
              <a:cxnSpLocks/>
              <a:stCxn id="242" idx="3"/>
            </p:cNvCxnSpPr>
            <p:nvPr/>
          </p:nvCxnSpPr>
          <p:spPr bwMode="auto">
            <a:xfrm flipH="1">
              <a:off x="2892998" y="1295803"/>
              <a:ext cx="738488" cy="43828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9" name="Straight Arrow Connector 238">
              <a:extLst>
                <a:ext uri="{FF2B5EF4-FFF2-40B4-BE49-F238E27FC236}">
                  <a16:creationId xmlns:a16="http://schemas.microsoft.com/office/drawing/2014/main" id="{D18CFF28-9C2D-094C-9550-35E356BAE01B}"/>
                </a:ext>
              </a:extLst>
            </p:cNvPr>
            <p:cNvCxnSpPr>
              <a:cxnSpLocks/>
            </p:cNvCxnSpPr>
            <p:nvPr/>
          </p:nvCxnSpPr>
          <p:spPr bwMode="auto">
            <a:xfrm>
              <a:off x="4063249" y="1300943"/>
              <a:ext cx="744932" cy="4961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42" name="Oval 241">
              <a:extLst>
                <a:ext uri="{FF2B5EF4-FFF2-40B4-BE49-F238E27FC236}">
                  <a16:creationId xmlns:a16="http://schemas.microsoft.com/office/drawing/2014/main" id="{A366EC4F-03B7-F848-8179-24164F880493}"/>
                </a:ext>
              </a:extLst>
            </p:cNvPr>
            <p:cNvSpPr/>
            <p:nvPr/>
          </p:nvSpPr>
          <p:spPr bwMode="auto">
            <a:xfrm>
              <a:off x="3538466" y="905558"/>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56" name="TextBox 55">
              <a:extLst>
                <a:ext uri="{FF2B5EF4-FFF2-40B4-BE49-F238E27FC236}">
                  <a16:creationId xmlns:a16="http://schemas.microsoft.com/office/drawing/2014/main" id="{A9ADEDFF-A8A7-6D49-B446-8AFF552AF131}"/>
                </a:ext>
              </a:extLst>
            </p:cNvPr>
            <p:cNvSpPr txBox="1"/>
            <p:nvPr/>
          </p:nvSpPr>
          <p:spPr>
            <a:xfrm>
              <a:off x="7089314" y="3671442"/>
              <a:ext cx="516488" cy="338554"/>
            </a:xfrm>
            <a:prstGeom prst="rect">
              <a:avLst/>
            </a:prstGeom>
            <a:noFill/>
          </p:spPr>
          <p:txBody>
            <a:bodyPr wrap="none" rtlCol="0">
              <a:spAutoFit/>
            </a:bodyPr>
            <a:lstStyle/>
            <a:p>
              <a:r>
                <a:rPr lang="en-US" sz="1600" b="0" dirty="0"/>
                <a:t>b</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3</a:t>
              </a:r>
              <a:endParaRPr lang="en-IL" sz="1600" b="0"/>
            </a:p>
          </p:txBody>
        </p:sp>
        <p:sp>
          <p:nvSpPr>
            <p:cNvPr id="57" name="TextBox 56">
              <a:extLst>
                <a:ext uri="{FF2B5EF4-FFF2-40B4-BE49-F238E27FC236}">
                  <a16:creationId xmlns:a16="http://schemas.microsoft.com/office/drawing/2014/main" id="{E594E59F-BF57-A447-816F-D02D7C9676A0}"/>
                </a:ext>
              </a:extLst>
            </p:cNvPr>
            <p:cNvSpPr txBox="1"/>
            <p:nvPr/>
          </p:nvSpPr>
          <p:spPr>
            <a:xfrm>
              <a:off x="1932811" y="4560303"/>
              <a:ext cx="505268" cy="338554"/>
            </a:xfrm>
            <a:prstGeom prst="rect">
              <a:avLst/>
            </a:prstGeom>
            <a:noFill/>
          </p:spPr>
          <p:txBody>
            <a:bodyPr wrap="none" rtlCol="0">
              <a:spAutoFit/>
            </a:bodyPr>
            <a:lstStyle/>
            <a:p>
              <a:r>
                <a:rPr lang="en-US" sz="1600" b="0" dirty="0"/>
                <a:t>c</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58" name="TextBox 57">
              <a:extLst>
                <a:ext uri="{FF2B5EF4-FFF2-40B4-BE49-F238E27FC236}">
                  <a16:creationId xmlns:a16="http://schemas.microsoft.com/office/drawing/2014/main" id="{6F717345-9DEE-DE48-8292-BC7ADED6D8FF}"/>
                </a:ext>
              </a:extLst>
            </p:cNvPr>
            <p:cNvSpPr txBox="1"/>
            <p:nvPr/>
          </p:nvSpPr>
          <p:spPr>
            <a:xfrm>
              <a:off x="2758254" y="4540902"/>
              <a:ext cx="516488" cy="338554"/>
            </a:xfrm>
            <a:prstGeom prst="rect">
              <a:avLst/>
            </a:prstGeom>
            <a:noFill/>
          </p:spPr>
          <p:txBody>
            <a:bodyPr wrap="none" rtlCol="0">
              <a:spAutoFit/>
            </a:bodyPr>
            <a:lstStyle/>
            <a:p>
              <a:r>
                <a:rPr lang="en-US" sz="1600" b="0" dirty="0"/>
                <a:t>d</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59" name="TextBox 58">
              <a:extLst>
                <a:ext uri="{FF2B5EF4-FFF2-40B4-BE49-F238E27FC236}">
                  <a16:creationId xmlns:a16="http://schemas.microsoft.com/office/drawing/2014/main" id="{8C6D4295-29D3-7342-9645-FFE4945D86AE}"/>
                </a:ext>
              </a:extLst>
            </p:cNvPr>
            <p:cNvSpPr txBox="1"/>
            <p:nvPr/>
          </p:nvSpPr>
          <p:spPr>
            <a:xfrm>
              <a:off x="3657159" y="4540484"/>
              <a:ext cx="516488" cy="338554"/>
            </a:xfrm>
            <a:prstGeom prst="rect">
              <a:avLst/>
            </a:prstGeom>
            <a:noFill/>
          </p:spPr>
          <p:txBody>
            <a:bodyPr wrap="none" rtlCol="0">
              <a:spAutoFit/>
            </a:bodyPr>
            <a:lstStyle/>
            <a:p>
              <a:r>
                <a:rPr lang="en-US" sz="1600" b="0" dirty="0"/>
                <a:t>e</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60" name="TextBox 59">
              <a:extLst>
                <a:ext uri="{FF2B5EF4-FFF2-40B4-BE49-F238E27FC236}">
                  <a16:creationId xmlns:a16="http://schemas.microsoft.com/office/drawing/2014/main" id="{17479A25-EAD6-9941-BF43-9AC4827E8FF0}"/>
                </a:ext>
              </a:extLst>
            </p:cNvPr>
            <p:cNvSpPr txBox="1"/>
            <p:nvPr/>
          </p:nvSpPr>
          <p:spPr>
            <a:xfrm>
              <a:off x="4562856" y="4542480"/>
              <a:ext cx="460382" cy="338554"/>
            </a:xfrm>
            <a:prstGeom prst="rect">
              <a:avLst/>
            </a:prstGeom>
            <a:noFill/>
          </p:spPr>
          <p:txBody>
            <a:bodyPr wrap="none" rtlCol="0">
              <a:spAutoFit/>
            </a:bodyPr>
            <a:lstStyle/>
            <a:p>
              <a:r>
                <a:rPr lang="en-US" sz="1600" b="0" dirty="0"/>
                <a:t>f</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61" name="TextBox 60">
              <a:extLst>
                <a:ext uri="{FF2B5EF4-FFF2-40B4-BE49-F238E27FC236}">
                  <a16:creationId xmlns:a16="http://schemas.microsoft.com/office/drawing/2014/main" id="{4141C829-9759-2247-90F2-26E29690EE3D}"/>
                </a:ext>
              </a:extLst>
            </p:cNvPr>
            <p:cNvSpPr txBox="1"/>
            <p:nvPr/>
          </p:nvSpPr>
          <p:spPr>
            <a:xfrm>
              <a:off x="5428789" y="4555123"/>
              <a:ext cx="516488" cy="338554"/>
            </a:xfrm>
            <a:prstGeom prst="rect">
              <a:avLst/>
            </a:prstGeom>
            <a:noFill/>
          </p:spPr>
          <p:txBody>
            <a:bodyPr wrap="none" rtlCol="0">
              <a:spAutoFit/>
            </a:bodyPr>
            <a:lstStyle/>
            <a:p>
              <a:r>
                <a:rPr lang="en-US" sz="1600" b="0" dirty="0"/>
                <a:t>g</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62" name="TextBox 61">
              <a:extLst>
                <a:ext uri="{FF2B5EF4-FFF2-40B4-BE49-F238E27FC236}">
                  <a16:creationId xmlns:a16="http://schemas.microsoft.com/office/drawing/2014/main" id="{F3420D9C-4A4E-784E-8F82-C2AC2B6D9459}"/>
                </a:ext>
              </a:extLst>
            </p:cNvPr>
            <p:cNvSpPr txBox="1"/>
            <p:nvPr/>
          </p:nvSpPr>
          <p:spPr>
            <a:xfrm>
              <a:off x="6325492" y="4550848"/>
              <a:ext cx="516488" cy="338554"/>
            </a:xfrm>
            <a:prstGeom prst="rect">
              <a:avLst/>
            </a:prstGeom>
            <a:noFill/>
          </p:spPr>
          <p:txBody>
            <a:bodyPr wrap="none" rtlCol="0">
              <a:spAutoFit/>
            </a:bodyPr>
            <a:lstStyle/>
            <a:p>
              <a:r>
                <a:rPr lang="en-US" sz="1600" b="0" dirty="0"/>
                <a:t>h</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41" name="TextBox 40">
              <a:extLst>
                <a:ext uri="{FF2B5EF4-FFF2-40B4-BE49-F238E27FC236}">
                  <a16:creationId xmlns:a16="http://schemas.microsoft.com/office/drawing/2014/main" id="{52F7BB85-7A82-E542-8731-DCE64427EE21}"/>
                </a:ext>
              </a:extLst>
            </p:cNvPr>
            <p:cNvSpPr txBox="1"/>
            <p:nvPr/>
          </p:nvSpPr>
          <p:spPr>
            <a:xfrm>
              <a:off x="3009487" y="1205614"/>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42" name="TextBox 41">
              <a:extLst>
                <a:ext uri="{FF2B5EF4-FFF2-40B4-BE49-F238E27FC236}">
                  <a16:creationId xmlns:a16="http://schemas.microsoft.com/office/drawing/2014/main" id="{1B8016E0-9574-2A4F-A97B-B1EE884581D5}"/>
                </a:ext>
              </a:extLst>
            </p:cNvPr>
            <p:cNvSpPr txBox="1"/>
            <p:nvPr/>
          </p:nvSpPr>
          <p:spPr>
            <a:xfrm>
              <a:off x="4092578" y="2097521"/>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43" name="TextBox 42">
              <a:extLst>
                <a:ext uri="{FF2B5EF4-FFF2-40B4-BE49-F238E27FC236}">
                  <a16:creationId xmlns:a16="http://schemas.microsoft.com/office/drawing/2014/main" id="{12424FFF-894D-9346-A8A5-BA82752A950E}"/>
                </a:ext>
              </a:extLst>
            </p:cNvPr>
            <p:cNvSpPr txBox="1"/>
            <p:nvPr/>
          </p:nvSpPr>
          <p:spPr>
            <a:xfrm>
              <a:off x="2775189" y="3012104"/>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44" name="TextBox 43">
              <a:extLst>
                <a:ext uri="{FF2B5EF4-FFF2-40B4-BE49-F238E27FC236}">
                  <a16:creationId xmlns:a16="http://schemas.microsoft.com/office/drawing/2014/main" id="{635E436F-F3F0-5145-B9E2-B6D9CC50561D}"/>
                </a:ext>
              </a:extLst>
            </p:cNvPr>
            <p:cNvSpPr txBox="1"/>
            <p:nvPr/>
          </p:nvSpPr>
          <p:spPr>
            <a:xfrm>
              <a:off x="2042140" y="3958393"/>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45" name="TextBox 44">
              <a:extLst>
                <a:ext uri="{FF2B5EF4-FFF2-40B4-BE49-F238E27FC236}">
                  <a16:creationId xmlns:a16="http://schemas.microsoft.com/office/drawing/2014/main" id="{F55743AC-CFF6-494D-9C56-9324404CEE8F}"/>
                </a:ext>
              </a:extLst>
            </p:cNvPr>
            <p:cNvSpPr txBox="1"/>
            <p:nvPr/>
          </p:nvSpPr>
          <p:spPr>
            <a:xfrm>
              <a:off x="6119572" y="3044902"/>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46" name="TextBox 45">
              <a:extLst>
                <a:ext uri="{FF2B5EF4-FFF2-40B4-BE49-F238E27FC236}">
                  <a16:creationId xmlns:a16="http://schemas.microsoft.com/office/drawing/2014/main" id="{FBD51055-CC06-D443-8A99-A0C6E25E0A28}"/>
                </a:ext>
              </a:extLst>
            </p:cNvPr>
            <p:cNvSpPr txBox="1"/>
            <p:nvPr/>
          </p:nvSpPr>
          <p:spPr>
            <a:xfrm>
              <a:off x="3736892" y="3958393"/>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47" name="TextBox 46">
              <a:extLst>
                <a:ext uri="{FF2B5EF4-FFF2-40B4-BE49-F238E27FC236}">
                  <a16:creationId xmlns:a16="http://schemas.microsoft.com/office/drawing/2014/main" id="{F35131BF-6578-1A47-8605-037D88BD6566}"/>
                </a:ext>
              </a:extLst>
            </p:cNvPr>
            <p:cNvSpPr txBox="1"/>
            <p:nvPr/>
          </p:nvSpPr>
          <p:spPr>
            <a:xfrm>
              <a:off x="5548185" y="3958393"/>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48" name="TextBox 47">
              <a:extLst>
                <a:ext uri="{FF2B5EF4-FFF2-40B4-BE49-F238E27FC236}">
                  <a16:creationId xmlns:a16="http://schemas.microsoft.com/office/drawing/2014/main" id="{A68A61A6-973A-2643-8D37-31D3082AD9B1}"/>
                </a:ext>
              </a:extLst>
            </p:cNvPr>
            <p:cNvSpPr txBox="1"/>
            <p:nvPr/>
          </p:nvSpPr>
          <p:spPr>
            <a:xfrm>
              <a:off x="4317238" y="1224865"/>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2FA25F7E-B51C-B345-95D2-4DA859BF4A95}"/>
                </a:ext>
              </a:extLst>
            </p:cNvPr>
            <p:cNvSpPr txBox="1"/>
            <p:nvPr/>
          </p:nvSpPr>
          <p:spPr>
            <a:xfrm>
              <a:off x="5754870" y="2090673"/>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449FB440-B876-FF44-821D-CCED7ACDDA50}"/>
                </a:ext>
              </a:extLst>
            </p:cNvPr>
            <p:cNvSpPr txBox="1"/>
            <p:nvPr/>
          </p:nvSpPr>
          <p:spPr>
            <a:xfrm>
              <a:off x="7023622" y="3037380"/>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51" name="TextBox 50">
              <a:extLst>
                <a:ext uri="{FF2B5EF4-FFF2-40B4-BE49-F238E27FC236}">
                  <a16:creationId xmlns:a16="http://schemas.microsoft.com/office/drawing/2014/main" id="{55CA206B-B87F-B241-869B-6B51BCF91D2D}"/>
                </a:ext>
              </a:extLst>
            </p:cNvPr>
            <p:cNvSpPr txBox="1"/>
            <p:nvPr/>
          </p:nvSpPr>
          <p:spPr>
            <a:xfrm>
              <a:off x="3815088" y="2996116"/>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52" name="TextBox 51">
              <a:extLst>
                <a:ext uri="{FF2B5EF4-FFF2-40B4-BE49-F238E27FC236}">
                  <a16:creationId xmlns:a16="http://schemas.microsoft.com/office/drawing/2014/main" id="{1F171211-AB47-0644-A026-A5F83E4D0019}"/>
                </a:ext>
              </a:extLst>
            </p:cNvPr>
            <p:cNvSpPr txBox="1"/>
            <p:nvPr/>
          </p:nvSpPr>
          <p:spPr>
            <a:xfrm>
              <a:off x="4671530" y="3958392"/>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75AEF7E6-49D6-AA4C-972B-22001B009E5E}"/>
                </a:ext>
              </a:extLst>
            </p:cNvPr>
            <p:cNvSpPr txBox="1"/>
            <p:nvPr/>
          </p:nvSpPr>
          <p:spPr>
            <a:xfrm>
              <a:off x="6393105" y="3969100"/>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grpSp>
    </p:spTree>
    <p:extLst>
      <p:ext uri="{BB962C8B-B14F-4D97-AF65-F5344CB8AC3E}">
        <p14:creationId xmlns:p14="http://schemas.microsoft.com/office/powerpoint/2010/main" val="1410320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Huffman codes</a:t>
            </a:r>
          </a:p>
        </p:txBody>
      </p:sp>
      <p:sp>
        <p:nvSpPr>
          <p:cNvPr id="69" name="TextBox 68">
            <a:extLst>
              <a:ext uri="{FF2B5EF4-FFF2-40B4-BE49-F238E27FC236}">
                <a16:creationId xmlns:a16="http://schemas.microsoft.com/office/drawing/2014/main" id="{DF6050D2-A93B-9D4A-A014-F71E553990E1}"/>
              </a:ext>
            </a:extLst>
          </p:cNvPr>
          <p:cNvSpPr txBox="1"/>
          <p:nvPr/>
        </p:nvSpPr>
        <p:spPr>
          <a:xfrm>
            <a:off x="2200441" y="5388633"/>
            <a:ext cx="4419577" cy="462755"/>
          </a:xfrm>
          <a:prstGeom prst="rect">
            <a:avLst/>
          </a:prstGeom>
          <a:noFill/>
          <a:ln>
            <a:noFill/>
          </a:ln>
        </p:spPr>
        <p:txBody>
          <a:bodyPr wrap="square" lIns="0" tIns="46800" rIns="0" rtlCol="0">
            <a:spAutoFit/>
          </a:bodyPr>
          <a:lstStyle/>
          <a:p>
            <a:r>
              <a:rPr lang="en-US" b="0" dirty="0">
                <a:latin typeface="Consolas" panose="020B0609020204030204" pitchFamily="49" charset="0"/>
                <a:cs typeface="Consolas" panose="020B0609020204030204" pitchFamily="49" charset="0"/>
              </a:rPr>
              <a:t>cod</a:t>
            </a:r>
            <a:r>
              <a:rPr lang="en-US" b="0" spc="200" dirty="0">
                <a:latin typeface="Consolas" panose="020B0609020204030204" pitchFamily="49" charset="0"/>
                <a:cs typeface="Consolas" panose="020B0609020204030204" pitchFamily="49" charset="0"/>
              </a:rPr>
              <a:t>e</a:t>
            </a:r>
            <a:r>
              <a:rPr lang="en-US" sz="2000" b="0" dirty="0">
                <a:latin typeface="Times New Roman" panose="02020603050405020304" pitchFamily="18" charset="0"/>
                <a:cs typeface="Times New Roman" panose="02020603050405020304" pitchFamily="18" charset="0"/>
              </a:rPr>
              <a:t>(</a:t>
            </a:r>
            <a:r>
              <a:rPr lang="en-US" sz="1800" b="0" dirty="0">
                <a:latin typeface="Consolas" panose="020B0609020204030204" pitchFamily="49" charset="0"/>
                <a:cs typeface="Consolas" panose="020B0609020204030204" pitchFamily="49" charset="0"/>
              </a:rPr>
              <a:t>'</a:t>
            </a:r>
            <a:r>
              <a:rPr lang="en-US" b="0" dirty="0">
                <a:latin typeface="Consolas" panose="020B0609020204030204" pitchFamily="49" charset="0"/>
                <a:cs typeface="Consolas" panose="020B0609020204030204" pitchFamily="49" charset="0"/>
              </a:rPr>
              <a:t>a</a:t>
            </a:r>
            <a:r>
              <a:rPr lang="en-US" sz="1800" b="0" dirty="0">
                <a:latin typeface="Consolas" panose="020B0609020204030204" pitchFamily="49" charset="0"/>
                <a:cs typeface="Consolas" panose="020B0609020204030204" pitchFamily="49" charset="0"/>
              </a:rPr>
              <a:t>'</a:t>
            </a:r>
            <a:r>
              <a:rPr lang="en-IL" sz="2000" b="0">
                <a:latin typeface="Times New Roman" panose="02020603050405020304" pitchFamily="18" charset="0"/>
                <a:cs typeface="Times New Roman" panose="02020603050405020304" pitchFamily="18" charset="0"/>
              </a:rPr>
              <a:t>) </a:t>
            </a:r>
            <a:r>
              <a:rPr lang="en-IL" b="0">
                <a:latin typeface="Consolas" panose="020B0609020204030204" pitchFamily="49" charset="0"/>
                <a:cs typeface="Consolas" panose="020B0609020204030204" pitchFamily="49" charset="0"/>
              </a:rPr>
              <a:t>=</a:t>
            </a:r>
            <a:r>
              <a:rPr lang="en-IL" sz="2000" b="0">
                <a:latin typeface="Times New Roman" panose="02020603050405020304" pitchFamily="18" charset="0"/>
                <a:cs typeface="Times New Roman" panose="02020603050405020304" pitchFamily="18" charset="0"/>
              </a:rPr>
              <a:t> </a:t>
            </a:r>
            <a:r>
              <a:rPr lang="en-IL" b="0">
                <a:solidFill>
                  <a:srgbClr val="114FFB"/>
                </a:solidFill>
                <a:latin typeface="Consolas" panose="020B0609020204030204" pitchFamily="49" charset="0"/>
                <a:cs typeface="Consolas" panose="020B0609020204030204" pitchFamily="49" charset="0"/>
              </a:rPr>
              <a:t>0</a:t>
            </a:r>
            <a:r>
              <a:rPr lang="en-IL" sz="2000" b="0" u="sng">
                <a:solidFill>
                  <a:srgbClr val="114FFB"/>
                </a:solidFill>
                <a:latin typeface="Times New Roman" panose="02020603050405020304" pitchFamily="18" charset="0"/>
                <a:cs typeface="Times New Roman" panose="02020603050405020304" pitchFamily="18" charset="0"/>
              </a:rPr>
              <a:t> </a:t>
            </a:r>
            <a:endParaRPr lang="en-IL" sz="2000" b="0">
              <a:solidFill>
                <a:srgbClr val="114FFB"/>
              </a:solidFill>
              <a:latin typeface="Consolas" panose="020B0609020204030204" pitchFamily="49" charset="0"/>
              <a:cs typeface="Consolas" panose="020B0609020204030204" pitchFamily="49" charset="0"/>
            </a:endParaRPr>
          </a:p>
        </p:txBody>
      </p:sp>
      <p:sp>
        <p:nvSpPr>
          <p:cNvPr id="71" name="Oval 70">
            <a:extLst>
              <a:ext uri="{FF2B5EF4-FFF2-40B4-BE49-F238E27FC236}">
                <a16:creationId xmlns:a16="http://schemas.microsoft.com/office/drawing/2014/main" id="{D32C3608-EF2E-DA49-A712-47F2F71B448C}"/>
              </a:ext>
            </a:extLst>
          </p:cNvPr>
          <p:cNvSpPr/>
          <p:nvPr/>
        </p:nvSpPr>
        <p:spPr bwMode="auto">
          <a:xfrm>
            <a:off x="1828800"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2" name="Oval 71">
            <a:extLst>
              <a:ext uri="{FF2B5EF4-FFF2-40B4-BE49-F238E27FC236}">
                <a16:creationId xmlns:a16="http://schemas.microsoft.com/office/drawing/2014/main" id="{3168CD18-04CF-CB49-BDF0-FE76135D720B}"/>
              </a:ext>
            </a:extLst>
          </p:cNvPr>
          <p:cNvSpPr/>
          <p:nvPr/>
        </p:nvSpPr>
        <p:spPr bwMode="auto">
          <a:xfrm>
            <a:off x="2662767" y="447855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3" name="Oval 72">
            <a:extLst>
              <a:ext uri="{FF2B5EF4-FFF2-40B4-BE49-F238E27FC236}">
                <a16:creationId xmlns:a16="http://schemas.microsoft.com/office/drawing/2014/main" id="{9B1C8002-F322-964C-B4AF-11E538FD3B75}"/>
              </a:ext>
            </a:extLst>
          </p:cNvPr>
          <p:cNvSpPr/>
          <p:nvPr/>
        </p:nvSpPr>
        <p:spPr bwMode="auto">
          <a:xfrm>
            <a:off x="3580088"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4" name="Oval 73">
            <a:extLst>
              <a:ext uri="{FF2B5EF4-FFF2-40B4-BE49-F238E27FC236}">
                <a16:creationId xmlns:a16="http://schemas.microsoft.com/office/drawing/2014/main" id="{758A1A38-638E-DB44-9AB6-83FBFC9C1C24}"/>
              </a:ext>
            </a:extLst>
          </p:cNvPr>
          <p:cNvSpPr/>
          <p:nvPr/>
        </p:nvSpPr>
        <p:spPr bwMode="auto">
          <a:xfrm>
            <a:off x="4456659" y="450398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5" name="Oval 74">
            <a:extLst>
              <a:ext uri="{FF2B5EF4-FFF2-40B4-BE49-F238E27FC236}">
                <a16:creationId xmlns:a16="http://schemas.microsoft.com/office/drawing/2014/main" id="{0F230554-63CA-2849-93D3-8E807A613C53}"/>
              </a:ext>
            </a:extLst>
          </p:cNvPr>
          <p:cNvSpPr/>
          <p:nvPr/>
        </p:nvSpPr>
        <p:spPr bwMode="auto">
          <a:xfrm>
            <a:off x="534244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6" name="Oval 75">
            <a:extLst>
              <a:ext uri="{FF2B5EF4-FFF2-40B4-BE49-F238E27FC236}">
                <a16:creationId xmlns:a16="http://schemas.microsoft.com/office/drawing/2014/main" id="{3F82691A-CDDF-B644-B77E-5604F40BF6A7}"/>
              </a:ext>
            </a:extLst>
          </p:cNvPr>
          <p:cNvSpPr/>
          <p:nvPr/>
        </p:nvSpPr>
        <p:spPr bwMode="auto">
          <a:xfrm>
            <a:off x="622823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8" name="Oval 77">
            <a:extLst>
              <a:ext uri="{FF2B5EF4-FFF2-40B4-BE49-F238E27FC236}">
                <a16:creationId xmlns:a16="http://schemas.microsoft.com/office/drawing/2014/main" id="{8738FC41-9E04-5D42-B578-3725E4B167D1}"/>
              </a:ext>
            </a:extLst>
          </p:cNvPr>
          <p:cNvSpPr/>
          <p:nvPr/>
        </p:nvSpPr>
        <p:spPr bwMode="auto">
          <a:xfrm>
            <a:off x="7001223" y="362031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79" name="Straight Arrow Connector 78">
            <a:extLst>
              <a:ext uri="{FF2B5EF4-FFF2-40B4-BE49-F238E27FC236}">
                <a16:creationId xmlns:a16="http://schemas.microsoft.com/office/drawing/2014/main" id="{228F523B-6A4D-7B4A-B5A8-4A87B733445A}"/>
              </a:ext>
            </a:extLst>
          </p:cNvPr>
          <p:cNvCxnSpPr>
            <a:cxnSpLocks/>
          </p:cNvCxnSpPr>
          <p:nvPr/>
        </p:nvCxnSpPr>
        <p:spPr bwMode="auto">
          <a:xfrm flipH="1">
            <a:off x="5671118" y="4028059"/>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0" name="Straight Arrow Connector 79">
            <a:extLst>
              <a:ext uri="{FF2B5EF4-FFF2-40B4-BE49-F238E27FC236}">
                <a16:creationId xmlns:a16="http://schemas.microsoft.com/office/drawing/2014/main" id="{0A06FC97-82B2-614A-874B-3150C5C844A4}"/>
              </a:ext>
            </a:extLst>
          </p:cNvPr>
          <p:cNvCxnSpPr>
            <a:cxnSpLocks/>
          </p:cNvCxnSpPr>
          <p:nvPr/>
        </p:nvCxnSpPr>
        <p:spPr bwMode="auto">
          <a:xfrm>
            <a:off x="6330853" y="4028059"/>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1" name="Oval 80">
            <a:extLst>
              <a:ext uri="{FF2B5EF4-FFF2-40B4-BE49-F238E27FC236}">
                <a16:creationId xmlns:a16="http://schemas.microsoft.com/office/drawing/2014/main" id="{86E5FDAF-0D6C-904B-82D0-75F79E400BE0}"/>
              </a:ext>
            </a:extLst>
          </p:cNvPr>
          <p:cNvSpPr/>
          <p:nvPr/>
        </p:nvSpPr>
        <p:spPr bwMode="auto">
          <a:xfrm>
            <a:off x="5818605" y="3602565"/>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82" name="Straight Arrow Connector 81">
            <a:extLst>
              <a:ext uri="{FF2B5EF4-FFF2-40B4-BE49-F238E27FC236}">
                <a16:creationId xmlns:a16="http://schemas.microsoft.com/office/drawing/2014/main" id="{461D76F2-8F08-B044-B420-43EBFBEC9CAC}"/>
              </a:ext>
            </a:extLst>
          </p:cNvPr>
          <p:cNvCxnSpPr>
            <a:cxnSpLocks/>
          </p:cNvCxnSpPr>
          <p:nvPr/>
        </p:nvCxnSpPr>
        <p:spPr bwMode="auto">
          <a:xfrm flipH="1">
            <a:off x="2146390" y="3991977"/>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3" name="Straight Arrow Connector 82">
            <a:extLst>
              <a:ext uri="{FF2B5EF4-FFF2-40B4-BE49-F238E27FC236}">
                <a16:creationId xmlns:a16="http://schemas.microsoft.com/office/drawing/2014/main" id="{59E34D36-71AD-EA47-B33C-803749C62FA4}"/>
              </a:ext>
            </a:extLst>
          </p:cNvPr>
          <p:cNvCxnSpPr>
            <a:cxnSpLocks/>
          </p:cNvCxnSpPr>
          <p:nvPr/>
        </p:nvCxnSpPr>
        <p:spPr bwMode="auto">
          <a:xfrm>
            <a:off x="2774082" y="3991977"/>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4" name="Oval 83">
            <a:extLst>
              <a:ext uri="{FF2B5EF4-FFF2-40B4-BE49-F238E27FC236}">
                <a16:creationId xmlns:a16="http://schemas.microsoft.com/office/drawing/2014/main" id="{983B0E65-5494-8344-B2E3-D74223DB1BE6}"/>
              </a:ext>
            </a:extLst>
          </p:cNvPr>
          <p:cNvSpPr/>
          <p:nvPr/>
        </p:nvSpPr>
        <p:spPr bwMode="auto">
          <a:xfrm>
            <a:off x="2261834" y="3566483"/>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85" name="Straight Arrow Connector 84">
            <a:extLst>
              <a:ext uri="{FF2B5EF4-FFF2-40B4-BE49-F238E27FC236}">
                <a16:creationId xmlns:a16="http://schemas.microsoft.com/office/drawing/2014/main" id="{9E7BDCD6-701B-4549-8DCA-8EE9E1437438}"/>
              </a:ext>
            </a:extLst>
          </p:cNvPr>
          <p:cNvCxnSpPr>
            <a:cxnSpLocks/>
          </p:cNvCxnSpPr>
          <p:nvPr/>
        </p:nvCxnSpPr>
        <p:spPr bwMode="auto">
          <a:xfrm flipH="1">
            <a:off x="3866610" y="3978290"/>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6" name="Straight Arrow Connector 85">
            <a:extLst>
              <a:ext uri="{FF2B5EF4-FFF2-40B4-BE49-F238E27FC236}">
                <a16:creationId xmlns:a16="http://schemas.microsoft.com/office/drawing/2014/main" id="{CF3C3BD3-F448-BC41-A33C-F29520A05E88}"/>
              </a:ext>
            </a:extLst>
          </p:cNvPr>
          <p:cNvCxnSpPr>
            <a:cxnSpLocks/>
          </p:cNvCxnSpPr>
          <p:nvPr/>
        </p:nvCxnSpPr>
        <p:spPr bwMode="auto">
          <a:xfrm>
            <a:off x="4575497" y="3978290"/>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7" name="Oval 86">
            <a:extLst>
              <a:ext uri="{FF2B5EF4-FFF2-40B4-BE49-F238E27FC236}">
                <a16:creationId xmlns:a16="http://schemas.microsoft.com/office/drawing/2014/main" id="{31A53719-AFBA-6B4C-8959-1AA1F816D00F}"/>
              </a:ext>
            </a:extLst>
          </p:cNvPr>
          <p:cNvSpPr/>
          <p:nvPr/>
        </p:nvSpPr>
        <p:spPr bwMode="auto">
          <a:xfrm>
            <a:off x="4063249" y="355279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88" name="Straight Arrow Connector 87">
            <a:extLst>
              <a:ext uri="{FF2B5EF4-FFF2-40B4-BE49-F238E27FC236}">
                <a16:creationId xmlns:a16="http://schemas.microsoft.com/office/drawing/2014/main" id="{ED0BAE3F-5E9C-2C4B-ABBF-5583F2A4A17E}"/>
              </a:ext>
            </a:extLst>
          </p:cNvPr>
          <p:cNvCxnSpPr>
            <a:cxnSpLocks/>
          </p:cNvCxnSpPr>
          <p:nvPr/>
        </p:nvCxnSpPr>
        <p:spPr bwMode="auto">
          <a:xfrm flipH="1">
            <a:off x="6222403" y="3120714"/>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9" name="Straight Arrow Connector 88">
            <a:extLst>
              <a:ext uri="{FF2B5EF4-FFF2-40B4-BE49-F238E27FC236}">
                <a16:creationId xmlns:a16="http://schemas.microsoft.com/office/drawing/2014/main" id="{A4507057-AF77-F44D-AB75-C94E40E9C0E8}"/>
              </a:ext>
            </a:extLst>
          </p:cNvPr>
          <p:cNvCxnSpPr>
            <a:cxnSpLocks/>
          </p:cNvCxnSpPr>
          <p:nvPr/>
        </p:nvCxnSpPr>
        <p:spPr bwMode="auto">
          <a:xfrm>
            <a:off x="6882138" y="3120714"/>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0" name="Oval 89">
            <a:extLst>
              <a:ext uri="{FF2B5EF4-FFF2-40B4-BE49-F238E27FC236}">
                <a16:creationId xmlns:a16="http://schemas.microsoft.com/office/drawing/2014/main" id="{13A8E3B5-C8C6-BD41-9C75-6B9E67AD4647}"/>
              </a:ext>
            </a:extLst>
          </p:cNvPr>
          <p:cNvSpPr/>
          <p:nvPr/>
        </p:nvSpPr>
        <p:spPr bwMode="auto">
          <a:xfrm>
            <a:off x="6369890" y="269522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91" name="Straight Arrow Connector 90">
            <a:extLst>
              <a:ext uri="{FF2B5EF4-FFF2-40B4-BE49-F238E27FC236}">
                <a16:creationId xmlns:a16="http://schemas.microsoft.com/office/drawing/2014/main" id="{9D3983FF-BFE2-A047-A452-55C1EEC03FC5}"/>
              </a:ext>
            </a:extLst>
          </p:cNvPr>
          <p:cNvCxnSpPr>
            <a:cxnSpLocks/>
          </p:cNvCxnSpPr>
          <p:nvPr/>
        </p:nvCxnSpPr>
        <p:spPr bwMode="auto">
          <a:xfrm flipH="1">
            <a:off x="2782824" y="3095238"/>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2" name="Straight Arrow Connector 91">
            <a:extLst>
              <a:ext uri="{FF2B5EF4-FFF2-40B4-BE49-F238E27FC236}">
                <a16:creationId xmlns:a16="http://schemas.microsoft.com/office/drawing/2014/main" id="{E32C91D2-6B22-844A-BABA-B96AB130E0AF}"/>
              </a:ext>
            </a:extLst>
          </p:cNvPr>
          <p:cNvCxnSpPr>
            <a:cxnSpLocks/>
          </p:cNvCxnSpPr>
          <p:nvPr/>
        </p:nvCxnSpPr>
        <p:spPr bwMode="auto">
          <a:xfrm>
            <a:off x="3624939" y="3095238"/>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3" name="Oval 92">
            <a:extLst>
              <a:ext uri="{FF2B5EF4-FFF2-40B4-BE49-F238E27FC236}">
                <a16:creationId xmlns:a16="http://schemas.microsoft.com/office/drawing/2014/main" id="{27A71918-2056-864D-AD53-460FAF8AD24D}"/>
              </a:ext>
            </a:extLst>
          </p:cNvPr>
          <p:cNvSpPr/>
          <p:nvPr/>
        </p:nvSpPr>
        <p:spPr bwMode="auto">
          <a:xfrm>
            <a:off x="3112691" y="2669744"/>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94" name="Straight Arrow Connector 93">
            <a:extLst>
              <a:ext uri="{FF2B5EF4-FFF2-40B4-BE49-F238E27FC236}">
                <a16:creationId xmlns:a16="http://schemas.microsoft.com/office/drawing/2014/main" id="{5E232550-592F-744E-A226-BD4A3C8E6454}"/>
              </a:ext>
            </a:extLst>
          </p:cNvPr>
          <p:cNvCxnSpPr>
            <a:cxnSpLocks/>
          </p:cNvCxnSpPr>
          <p:nvPr/>
        </p:nvCxnSpPr>
        <p:spPr bwMode="auto">
          <a:xfrm flipH="1">
            <a:off x="3638490" y="218803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5" name="Straight Arrow Connector 94">
            <a:extLst>
              <a:ext uri="{FF2B5EF4-FFF2-40B4-BE49-F238E27FC236}">
                <a16:creationId xmlns:a16="http://schemas.microsoft.com/office/drawing/2014/main" id="{77B5F608-C739-9C4D-8F52-C30E3EB5BD61}"/>
              </a:ext>
            </a:extLst>
          </p:cNvPr>
          <p:cNvCxnSpPr>
            <a:cxnSpLocks/>
          </p:cNvCxnSpPr>
          <p:nvPr/>
        </p:nvCxnSpPr>
        <p:spPr bwMode="auto">
          <a:xfrm>
            <a:off x="5264332" y="218803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6" name="Oval 95">
            <a:extLst>
              <a:ext uri="{FF2B5EF4-FFF2-40B4-BE49-F238E27FC236}">
                <a16:creationId xmlns:a16="http://schemas.microsoft.com/office/drawing/2014/main" id="{8B9D6F02-376A-B344-A535-A52FE1B99743}"/>
              </a:ext>
            </a:extLst>
          </p:cNvPr>
          <p:cNvSpPr/>
          <p:nvPr/>
        </p:nvSpPr>
        <p:spPr bwMode="auto">
          <a:xfrm>
            <a:off x="4752084" y="176253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97" name="Straight Arrow Connector 96">
            <a:extLst>
              <a:ext uri="{FF2B5EF4-FFF2-40B4-BE49-F238E27FC236}">
                <a16:creationId xmlns:a16="http://schemas.microsoft.com/office/drawing/2014/main" id="{948DC973-79FD-D048-B6D9-F5ED20330E7A}"/>
              </a:ext>
            </a:extLst>
          </p:cNvPr>
          <p:cNvCxnSpPr>
            <a:cxnSpLocks/>
            <a:stCxn id="99" idx="3"/>
          </p:cNvCxnSpPr>
          <p:nvPr/>
        </p:nvCxnSpPr>
        <p:spPr bwMode="auto">
          <a:xfrm flipH="1">
            <a:off x="2892998" y="1295803"/>
            <a:ext cx="738488" cy="438282"/>
          </a:xfrm>
          <a:prstGeom prst="straightConnector1">
            <a:avLst/>
          </a:prstGeom>
          <a:noFill/>
          <a:ln w="38100" cap="flat" cmpd="sng" algn="ctr">
            <a:solidFill>
              <a:srgbClr val="114FFB"/>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8" name="Straight Arrow Connector 97">
            <a:extLst>
              <a:ext uri="{FF2B5EF4-FFF2-40B4-BE49-F238E27FC236}">
                <a16:creationId xmlns:a16="http://schemas.microsoft.com/office/drawing/2014/main" id="{10C56E86-2FA2-884D-8C7C-6736618BF7A4}"/>
              </a:ext>
            </a:extLst>
          </p:cNvPr>
          <p:cNvCxnSpPr>
            <a:cxnSpLocks/>
          </p:cNvCxnSpPr>
          <p:nvPr/>
        </p:nvCxnSpPr>
        <p:spPr bwMode="auto">
          <a:xfrm>
            <a:off x="4063249" y="1300943"/>
            <a:ext cx="744932" cy="4961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9" name="Oval 98">
            <a:extLst>
              <a:ext uri="{FF2B5EF4-FFF2-40B4-BE49-F238E27FC236}">
                <a16:creationId xmlns:a16="http://schemas.microsoft.com/office/drawing/2014/main" id="{7F716543-4257-544D-AD85-901E9EF02971}"/>
              </a:ext>
            </a:extLst>
          </p:cNvPr>
          <p:cNvSpPr/>
          <p:nvPr/>
        </p:nvSpPr>
        <p:spPr bwMode="auto">
          <a:xfrm>
            <a:off x="3538466" y="905558"/>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00" name="TextBox 99">
            <a:extLst>
              <a:ext uri="{FF2B5EF4-FFF2-40B4-BE49-F238E27FC236}">
                <a16:creationId xmlns:a16="http://schemas.microsoft.com/office/drawing/2014/main" id="{CD1B179F-5BD0-5446-A8EB-1055A9E49B19}"/>
              </a:ext>
            </a:extLst>
          </p:cNvPr>
          <p:cNvSpPr txBox="1"/>
          <p:nvPr/>
        </p:nvSpPr>
        <p:spPr>
          <a:xfrm>
            <a:off x="7089314" y="3671442"/>
            <a:ext cx="516488" cy="338554"/>
          </a:xfrm>
          <a:prstGeom prst="rect">
            <a:avLst/>
          </a:prstGeom>
          <a:noFill/>
        </p:spPr>
        <p:txBody>
          <a:bodyPr wrap="none" rtlCol="0">
            <a:spAutoFit/>
          </a:bodyPr>
          <a:lstStyle/>
          <a:p>
            <a:r>
              <a:rPr lang="en-US" sz="1600" b="0" dirty="0"/>
              <a:t>b</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3</a:t>
            </a:r>
            <a:endParaRPr lang="en-IL" sz="1600" b="0"/>
          </a:p>
        </p:txBody>
      </p:sp>
      <p:sp>
        <p:nvSpPr>
          <p:cNvPr id="101" name="TextBox 100">
            <a:extLst>
              <a:ext uri="{FF2B5EF4-FFF2-40B4-BE49-F238E27FC236}">
                <a16:creationId xmlns:a16="http://schemas.microsoft.com/office/drawing/2014/main" id="{35344702-AC44-B146-ACD9-C83C48D47E0D}"/>
              </a:ext>
            </a:extLst>
          </p:cNvPr>
          <p:cNvSpPr txBox="1"/>
          <p:nvPr/>
        </p:nvSpPr>
        <p:spPr>
          <a:xfrm>
            <a:off x="1932811" y="4560303"/>
            <a:ext cx="505268" cy="338554"/>
          </a:xfrm>
          <a:prstGeom prst="rect">
            <a:avLst/>
          </a:prstGeom>
          <a:noFill/>
        </p:spPr>
        <p:txBody>
          <a:bodyPr wrap="none" rtlCol="0">
            <a:spAutoFit/>
          </a:bodyPr>
          <a:lstStyle/>
          <a:p>
            <a:r>
              <a:rPr lang="en-US" sz="1600" b="0" dirty="0"/>
              <a:t>c</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102" name="TextBox 101">
            <a:extLst>
              <a:ext uri="{FF2B5EF4-FFF2-40B4-BE49-F238E27FC236}">
                <a16:creationId xmlns:a16="http://schemas.microsoft.com/office/drawing/2014/main" id="{6927D9B4-84F1-7B4D-BF8A-A0E037247509}"/>
              </a:ext>
            </a:extLst>
          </p:cNvPr>
          <p:cNvSpPr txBox="1"/>
          <p:nvPr/>
        </p:nvSpPr>
        <p:spPr>
          <a:xfrm>
            <a:off x="2758254" y="4540902"/>
            <a:ext cx="516488" cy="338554"/>
          </a:xfrm>
          <a:prstGeom prst="rect">
            <a:avLst/>
          </a:prstGeom>
          <a:noFill/>
        </p:spPr>
        <p:txBody>
          <a:bodyPr wrap="none" rtlCol="0">
            <a:spAutoFit/>
          </a:bodyPr>
          <a:lstStyle/>
          <a:p>
            <a:r>
              <a:rPr lang="en-US" sz="1600" b="0" dirty="0"/>
              <a:t>d</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103" name="TextBox 102">
            <a:extLst>
              <a:ext uri="{FF2B5EF4-FFF2-40B4-BE49-F238E27FC236}">
                <a16:creationId xmlns:a16="http://schemas.microsoft.com/office/drawing/2014/main" id="{63EAEC57-8302-1E45-AB67-E8FE2ECCEEB2}"/>
              </a:ext>
            </a:extLst>
          </p:cNvPr>
          <p:cNvSpPr txBox="1"/>
          <p:nvPr/>
        </p:nvSpPr>
        <p:spPr>
          <a:xfrm>
            <a:off x="3657159" y="4540484"/>
            <a:ext cx="516488" cy="338554"/>
          </a:xfrm>
          <a:prstGeom prst="rect">
            <a:avLst/>
          </a:prstGeom>
          <a:noFill/>
        </p:spPr>
        <p:txBody>
          <a:bodyPr wrap="none" rtlCol="0">
            <a:spAutoFit/>
          </a:bodyPr>
          <a:lstStyle/>
          <a:p>
            <a:r>
              <a:rPr lang="en-US" sz="1600" b="0" dirty="0"/>
              <a:t>e</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104" name="TextBox 103">
            <a:extLst>
              <a:ext uri="{FF2B5EF4-FFF2-40B4-BE49-F238E27FC236}">
                <a16:creationId xmlns:a16="http://schemas.microsoft.com/office/drawing/2014/main" id="{F22473A0-6347-D445-B46F-D68E2F8E7E78}"/>
              </a:ext>
            </a:extLst>
          </p:cNvPr>
          <p:cNvSpPr txBox="1"/>
          <p:nvPr/>
        </p:nvSpPr>
        <p:spPr>
          <a:xfrm>
            <a:off x="4562856" y="4542480"/>
            <a:ext cx="460382" cy="338554"/>
          </a:xfrm>
          <a:prstGeom prst="rect">
            <a:avLst/>
          </a:prstGeom>
          <a:noFill/>
        </p:spPr>
        <p:txBody>
          <a:bodyPr wrap="none" rtlCol="0">
            <a:spAutoFit/>
          </a:bodyPr>
          <a:lstStyle/>
          <a:p>
            <a:r>
              <a:rPr lang="en-US" sz="1600" b="0" dirty="0"/>
              <a:t>f</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105" name="TextBox 104">
            <a:extLst>
              <a:ext uri="{FF2B5EF4-FFF2-40B4-BE49-F238E27FC236}">
                <a16:creationId xmlns:a16="http://schemas.microsoft.com/office/drawing/2014/main" id="{EE07BFA4-761E-BA45-84CF-049FD79341FB}"/>
              </a:ext>
            </a:extLst>
          </p:cNvPr>
          <p:cNvSpPr txBox="1"/>
          <p:nvPr/>
        </p:nvSpPr>
        <p:spPr>
          <a:xfrm>
            <a:off x="5428789" y="4555123"/>
            <a:ext cx="516488" cy="338554"/>
          </a:xfrm>
          <a:prstGeom prst="rect">
            <a:avLst/>
          </a:prstGeom>
          <a:noFill/>
        </p:spPr>
        <p:txBody>
          <a:bodyPr wrap="none" rtlCol="0">
            <a:spAutoFit/>
          </a:bodyPr>
          <a:lstStyle/>
          <a:p>
            <a:r>
              <a:rPr lang="en-US" sz="1600" b="0" dirty="0"/>
              <a:t>g</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106" name="TextBox 105">
            <a:extLst>
              <a:ext uri="{FF2B5EF4-FFF2-40B4-BE49-F238E27FC236}">
                <a16:creationId xmlns:a16="http://schemas.microsoft.com/office/drawing/2014/main" id="{B230C745-812D-114B-B2F3-ADF2F9E5D110}"/>
              </a:ext>
            </a:extLst>
          </p:cNvPr>
          <p:cNvSpPr txBox="1"/>
          <p:nvPr/>
        </p:nvSpPr>
        <p:spPr>
          <a:xfrm>
            <a:off x="6325492" y="4550848"/>
            <a:ext cx="516488" cy="338554"/>
          </a:xfrm>
          <a:prstGeom prst="rect">
            <a:avLst/>
          </a:prstGeom>
          <a:noFill/>
        </p:spPr>
        <p:txBody>
          <a:bodyPr wrap="none" rtlCol="0">
            <a:spAutoFit/>
          </a:bodyPr>
          <a:lstStyle/>
          <a:p>
            <a:r>
              <a:rPr lang="en-US" sz="1600" b="0" dirty="0"/>
              <a:t>h</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107" name="TextBox 106">
            <a:extLst>
              <a:ext uri="{FF2B5EF4-FFF2-40B4-BE49-F238E27FC236}">
                <a16:creationId xmlns:a16="http://schemas.microsoft.com/office/drawing/2014/main" id="{B5CB6C9F-181B-7C4C-8B93-525061ACFE00}"/>
              </a:ext>
            </a:extLst>
          </p:cNvPr>
          <p:cNvSpPr txBox="1"/>
          <p:nvPr/>
        </p:nvSpPr>
        <p:spPr>
          <a:xfrm>
            <a:off x="3009487" y="1205614"/>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108" name="TextBox 107">
            <a:extLst>
              <a:ext uri="{FF2B5EF4-FFF2-40B4-BE49-F238E27FC236}">
                <a16:creationId xmlns:a16="http://schemas.microsoft.com/office/drawing/2014/main" id="{A3E81281-F1FA-064F-ACDE-0A29E46CAAA9}"/>
              </a:ext>
            </a:extLst>
          </p:cNvPr>
          <p:cNvSpPr txBox="1"/>
          <p:nvPr/>
        </p:nvSpPr>
        <p:spPr>
          <a:xfrm>
            <a:off x="4092578" y="2097521"/>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109" name="TextBox 108">
            <a:extLst>
              <a:ext uri="{FF2B5EF4-FFF2-40B4-BE49-F238E27FC236}">
                <a16:creationId xmlns:a16="http://schemas.microsoft.com/office/drawing/2014/main" id="{A052C83B-F220-DC4D-90C4-44F64A030B1A}"/>
              </a:ext>
            </a:extLst>
          </p:cNvPr>
          <p:cNvSpPr txBox="1"/>
          <p:nvPr/>
        </p:nvSpPr>
        <p:spPr>
          <a:xfrm>
            <a:off x="2775189" y="3012104"/>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110" name="TextBox 109">
            <a:extLst>
              <a:ext uri="{FF2B5EF4-FFF2-40B4-BE49-F238E27FC236}">
                <a16:creationId xmlns:a16="http://schemas.microsoft.com/office/drawing/2014/main" id="{B8B101EA-7AEF-F94A-8ED3-4E38F8947086}"/>
              </a:ext>
            </a:extLst>
          </p:cNvPr>
          <p:cNvSpPr txBox="1"/>
          <p:nvPr/>
        </p:nvSpPr>
        <p:spPr>
          <a:xfrm>
            <a:off x="2042140" y="3958393"/>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111" name="TextBox 110">
            <a:extLst>
              <a:ext uri="{FF2B5EF4-FFF2-40B4-BE49-F238E27FC236}">
                <a16:creationId xmlns:a16="http://schemas.microsoft.com/office/drawing/2014/main" id="{DBC610C2-20BE-8646-A86C-6B86CD434E19}"/>
              </a:ext>
            </a:extLst>
          </p:cNvPr>
          <p:cNvSpPr txBox="1"/>
          <p:nvPr/>
        </p:nvSpPr>
        <p:spPr>
          <a:xfrm>
            <a:off x="6119572" y="3044902"/>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112" name="TextBox 111">
            <a:extLst>
              <a:ext uri="{FF2B5EF4-FFF2-40B4-BE49-F238E27FC236}">
                <a16:creationId xmlns:a16="http://schemas.microsoft.com/office/drawing/2014/main" id="{15689A48-FF81-D74B-B3F8-F5EAF551F876}"/>
              </a:ext>
            </a:extLst>
          </p:cNvPr>
          <p:cNvSpPr txBox="1"/>
          <p:nvPr/>
        </p:nvSpPr>
        <p:spPr>
          <a:xfrm>
            <a:off x="3736892" y="3958393"/>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113" name="TextBox 112">
            <a:extLst>
              <a:ext uri="{FF2B5EF4-FFF2-40B4-BE49-F238E27FC236}">
                <a16:creationId xmlns:a16="http://schemas.microsoft.com/office/drawing/2014/main" id="{34342CFE-EA8C-3244-8D4C-72B09F8F78D4}"/>
              </a:ext>
            </a:extLst>
          </p:cNvPr>
          <p:cNvSpPr txBox="1"/>
          <p:nvPr/>
        </p:nvSpPr>
        <p:spPr>
          <a:xfrm>
            <a:off x="5548185" y="3958393"/>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114" name="TextBox 113">
            <a:extLst>
              <a:ext uri="{FF2B5EF4-FFF2-40B4-BE49-F238E27FC236}">
                <a16:creationId xmlns:a16="http://schemas.microsoft.com/office/drawing/2014/main" id="{CDADE242-21FD-B04F-8F27-0E27238E57AF}"/>
              </a:ext>
            </a:extLst>
          </p:cNvPr>
          <p:cNvSpPr txBox="1"/>
          <p:nvPr/>
        </p:nvSpPr>
        <p:spPr>
          <a:xfrm>
            <a:off x="4317238" y="1224865"/>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115" name="TextBox 114">
            <a:extLst>
              <a:ext uri="{FF2B5EF4-FFF2-40B4-BE49-F238E27FC236}">
                <a16:creationId xmlns:a16="http://schemas.microsoft.com/office/drawing/2014/main" id="{D8C7E8F6-9FD4-C843-BCFA-52D0E88944A9}"/>
              </a:ext>
            </a:extLst>
          </p:cNvPr>
          <p:cNvSpPr txBox="1"/>
          <p:nvPr/>
        </p:nvSpPr>
        <p:spPr>
          <a:xfrm>
            <a:off x="5754870" y="2090673"/>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116" name="TextBox 115">
            <a:extLst>
              <a:ext uri="{FF2B5EF4-FFF2-40B4-BE49-F238E27FC236}">
                <a16:creationId xmlns:a16="http://schemas.microsoft.com/office/drawing/2014/main" id="{D84B7DAD-8426-854F-BFC6-57187FB64745}"/>
              </a:ext>
            </a:extLst>
          </p:cNvPr>
          <p:cNvSpPr txBox="1"/>
          <p:nvPr/>
        </p:nvSpPr>
        <p:spPr>
          <a:xfrm>
            <a:off x="7023622" y="3037380"/>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117" name="TextBox 116">
            <a:extLst>
              <a:ext uri="{FF2B5EF4-FFF2-40B4-BE49-F238E27FC236}">
                <a16:creationId xmlns:a16="http://schemas.microsoft.com/office/drawing/2014/main" id="{C88299B4-CA2A-C047-9F90-2210F6586E1E}"/>
              </a:ext>
            </a:extLst>
          </p:cNvPr>
          <p:cNvSpPr txBox="1"/>
          <p:nvPr/>
        </p:nvSpPr>
        <p:spPr>
          <a:xfrm>
            <a:off x="3815088" y="2996116"/>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118" name="TextBox 117">
            <a:extLst>
              <a:ext uri="{FF2B5EF4-FFF2-40B4-BE49-F238E27FC236}">
                <a16:creationId xmlns:a16="http://schemas.microsoft.com/office/drawing/2014/main" id="{1306A1F9-0226-A64B-99D0-98E2AD01D68E}"/>
              </a:ext>
            </a:extLst>
          </p:cNvPr>
          <p:cNvSpPr txBox="1"/>
          <p:nvPr/>
        </p:nvSpPr>
        <p:spPr>
          <a:xfrm>
            <a:off x="4671530" y="3958392"/>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119" name="TextBox 118">
            <a:extLst>
              <a:ext uri="{FF2B5EF4-FFF2-40B4-BE49-F238E27FC236}">
                <a16:creationId xmlns:a16="http://schemas.microsoft.com/office/drawing/2014/main" id="{85F1E0A9-1B81-7640-AD5F-09963D7C9117}"/>
              </a:ext>
            </a:extLst>
          </p:cNvPr>
          <p:cNvSpPr txBox="1"/>
          <p:nvPr/>
        </p:nvSpPr>
        <p:spPr>
          <a:xfrm>
            <a:off x="6393105" y="3969100"/>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122" name="Oval 121">
            <a:extLst>
              <a:ext uri="{FF2B5EF4-FFF2-40B4-BE49-F238E27FC236}">
                <a16:creationId xmlns:a16="http://schemas.microsoft.com/office/drawing/2014/main" id="{9A848E8E-EC86-1244-A520-9A76033FB1F3}"/>
              </a:ext>
            </a:extLst>
          </p:cNvPr>
          <p:cNvSpPr/>
          <p:nvPr/>
        </p:nvSpPr>
        <p:spPr bwMode="auto">
          <a:xfrm>
            <a:off x="2418842" y="1733632"/>
            <a:ext cx="635181" cy="457200"/>
          </a:xfrm>
          <a:prstGeom prst="ellipse">
            <a:avLst/>
          </a:prstGeom>
          <a:solidFill>
            <a:schemeClr val="bg1">
              <a:lumMod val="95000"/>
            </a:schemeClr>
          </a:solidFill>
          <a:ln w="38100" cap="flat" cmpd="sng" algn="ctr">
            <a:solidFill>
              <a:srgbClr val="114FFB"/>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23" name="TextBox 122">
            <a:extLst>
              <a:ext uri="{FF2B5EF4-FFF2-40B4-BE49-F238E27FC236}">
                <a16:creationId xmlns:a16="http://schemas.microsoft.com/office/drawing/2014/main" id="{372F319C-876F-214D-8EF7-F44C4049CE9A}"/>
              </a:ext>
            </a:extLst>
          </p:cNvPr>
          <p:cNvSpPr txBox="1"/>
          <p:nvPr/>
        </p:nvSpPr>
        <p:spPr>
          <a:xfrm>
            <a:off x="2444070" y="1775127"/>
            <a:ext cx="585417" cy="338554"/>
          </a:xfrm>
          <a:prstGeom prst="rect">
            <a:avLst/>
          </a:prstGeom>
          <a:noFill/>
        </p:spPr>
        <p:txBody>
          <a:bodyPr wrap="none" rtlCol="0">
            <a:spAutoFit/>
          </a:bodyPr>
          <a:lstStyle/>
          <a:p>
            <a:r>
              <a:rPr lang="en-US" sz="1600" b="0" dirty="0"/>
              <a:t>a , 8</a:t>
            </a:r>
            <a:endParaRPr lang="en-IL" sz="1600"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2369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904BF0-EB54-E872-1402-718E8288AF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A94C3D-F2CC-57B7-C54C-A3C8C554D2A2}"/>
              </a:ext>
            </a:extLst>
          </p:cNvPr>
          <p:cNvSpPr>
            <a:spLocks noGrp="1"/>
          </p:cNvSpPr>
          <p:nvPr>
            <p:ph type="title"/>
          </p:nvPr>
        </p:nvSpPr>
        <p:spPr/>
        <p:txBody>
          <a:bodyPr/>
          <a:lstStyle/>
          <a:p>
            <a:pPr algn="l" rtl="1" eaLnBrk="0" fontAlgn="base" hangingPunct="0">
              <a:spcBef>
                <a:spcPct val="0"/>
              </a:spcBef>
              <a:spcAft>
                <a:spcPct val="0"/>
              </a:spcAft>
            </a:pPr>
            <a:r>
              <a:rPr lang="en-US" dirty="0"/>
              <a:t>Tree abstraction</a:t>
            </a:r>
          </a:p>
        </p:txBody>
      </p:sp>
      <p:sp>
        <p:nvSpPr>
          <p:cNvPr id="168" name="Oval 167">
            <a:extLst>
              <a:ext uri="{FF2B5EF4-FFF2-40B4-BE49-F238E27FC236}">
                <a16:creationId xmlns:a16="http://schemas.microsoft.com/office/drawing/2014/main" id="{002081CC-A02B-A223-A7E6-F61D68647601}"/>
              </a:ext>
            </a:extLst>
          </p:cNvPr>
          <p:cNvSpPr/>
          <p:nvPr/>
        </p:nvSpPr>
        <p:spPr bwMode="auto">
          <a:xfrm>
            <a:off x="763548" y="2910050"/>
            <a:ext cx="365757" cy="333677"/>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08" name="Straight Arrow Connector 207">
            <a:extLst>
              <a:ext uri="{FF2B5EF4-FFF2-40B4-BE49-F238E27FC236}">
                <a16:creationId xmlns:a16="http://schemas.microsoft.com/office/drawing/2014/main" id="{298EA198-232C-6CC6-23F2-460FD32DCF31}"/>
              </a:ext>
            </a:extLst>
          </p:cNvPr>
          <p:cNvCxnSpPr>
            <a:cxnSpLocks/>
          </p:cNvCxnSpPr>
          <p:nvPr/>
        </p:nvCxnSpPr>
        <p:spPr bwMode="auto">
          <a:xfrm flipH="1">
            <a:off x="984551" y="2501011"/>
            <a:ext cx="250641" cy="42387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CEB84811-01B9-93AE-67F1-744746F2846F}"/>
              </a:ext>
            </a:extLst>
          </p:cNvPr>
          <p:cNvCxnSpPr>
            <a:cxnSpLocks/>
          </p:cNvCxnSpPr>
          <p:nvPr/>
        </p:nvCxnSpPr>
        <p:spPr bwMode="auto">
          <a:xfrm>
            <a:off x="1519471" y="2501011"/>
            <a:ext cx="271914"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7" name="TextBox 56">
            <a:extLst>
              <a:ext uri="{FF2B5EF4-FFF2-40B4-BE49-F238E27FC236}">
                <a16:creationId xmlns:a16="http://schemas.microsoft.com/office/drawing/2014/main" id="{0E4205AC-4B18-9297-BB65-EC30B354C671}"/>
              </a:ext>
            </a:extLst>
          </p:cNvPr>
          <p:cNvSpPr txBox="1"/>
          <p:nvPr/>
        </p:nvSpPr>
        <p:spPr>
          <a:xfrm>
            <a:off x="797186" y="2939711"/>
            <a:ext cx="298480" cy="338554"/>
          </a:xfrm>
          <a:prstGeom prst="rect">
            <a:avLst/>
          </a:prstGeom>
          <a:noFill/>
        </p:spPr>
        <p:txBody>
          <a:bodyPr wrap="none" rtlCol="0">
            <a:spAutoFit/>
          </a:bodyPr>
          <a:lstStyle/>
          <a:p>
            <a:r>
              <a:rPr lang="en-US" sz="1600" b="0" dirty="0"/>
              <a:t>5</a:t>
            </a:r>
            <a:endParaRPr lang="en-IL" sz="1600" b="0"/>
          </a:p>
        </p:txBody>
      </p:sp>
      <p:sp>
        <p:nvSpPr>
          <p:cNvPr id="18" name="Oval 17">
            <a:extLst>
              <a:ext uri="{FF2B5EF4-FFF2-40B4-BE49-F238E27FC236}">
                <a16:creationId xmlns:a16="http://schemas.microsoft.com/office/drawing/2014/main" id="{122D9943-4F98-8B98-AF42-9872346E317A}"/>
              </a:ext>
            </a:extLst>
          </p:cNvPr>
          <p:cNvSpPr/>
          <p:nvPr/>
        </p:nvSpPr>
        <p:spPr bwMode="auto">
          <a:xfrm>
            <a:off x="1648044" y="2910050"/>
            <a:ext cx="365757" cy="333677"/>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 name="TextBox 18">
            <a:extLst>
              <a:ext uri="{FF2B5EF4-FFF2-40B4-BE49-F238E27FC236}">
                <a16:creationId xmlns:a16="http://schemas.microsoft.com/office/drawing/2014/main" id="{3E892090-EB54-4886-E260-281E710CCC4E}"/>
              </a:ext>
            </a:extLst>
          </p:cNvPr>
          <p:cNvSpPr txBox="1"/>
          <p:nvPr/>
        </p:nvSpPr>
        <p:spPr>
          <a:xfrm>
            <a:off x="1681682" y="2939711"/>
            <a:ext cx="298480" cy="338554"/>
          </a:xfrm>
          <a:prstGeom prst="rect">
            <a:avLst/>
          </a:prstGeom>
          <a:noFill/>
        </p:spPr>
        <p:txBody>
          <a:bodyPr wrap="none" rtlCol="0">
            <a:spAutoFit/>
          </a:bodyPr>
          <a:lstStyle/>
          <a:p>
            <a:r>
              <a:rPr lang="en-US" sz="1600" b="0" dirty="0"/>
              <a:t>3</a:t>
            </a:r>
            <a:endParaRPr lang="en-IL" sz="1600" b="0"/>
          </a:p>
        </p:txBody>
      </p:sp>
      <p:sp>
        <p:nvSpPr>
          <p:cNvPr id="20" name="Oval 19">
            <a:extLst>
              <a:ext uri="{FF2B5EF4-FFF2-40B4-BE49-F238E27FC236}">
                <a16:creationId xmlns:a16="http://schemas.microsoft.com/office/drawing/2014/main" id="{948FDD28-39A1-A0E1-08E6-FBEDF07FD800}"/>
              </a:ext>
            </a:extLst>
          </p:cNvPr>
          <p:cNvSpPr/>
          <p:nvPr/>
        </p:nvSpPr>
        <p:spPr bwMode="auto">
          <a:xfrm>
            <a:off x="1187353" y="2185888"/>
            <a:ext cx="365757" cy="333677"/>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7" name="Oval 26">
            <a:extLst>
              <a:ext uri="{FF2B5EF4-FFF2-40B4-BE49-F238E27FC236}">
                <a16:creationId xmlns:a16="http://schemas.microsoft.com/office/drawing/2014/main" id="{A80810DA-AE27-2479-F16F-C4311AD229E4}"/>
              </a:ext>
            </a:extLst>
          </p:cNvPr>
          <p:cNvSpPr/>
          <p:nvPr/>
        </p:nvSpPr>
        <p:spPr bwMode="auto">
          <a:xfrm>
            <a:off x="2624195" y="2161639"/>
            <a:ext cx="365757" cy="333677"/>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8" name="Straight Arrow Connector 27">
            <a:extLst>
              <a:ext uri="{FF2B5EF4-FFF2-40B4-BE49-F238E27FC236}">
                <a16:creationId xmlns:a16="http://schemas.microsoft.com/office/drawing/2014/main" id="{145EE27E-3D44-F16A-5C5C-4D6B95835E91}"/>
              </a:ext>
            </a:extLst>
          </p:cNvPr>
          <p:cNvCxnSpPr>
            <a:cxnSpLocks/>
          </p:cNvCxnSpPr>
          <p:nvPr/>
        </p:nvCxnSpPr>
        <p:spPr bwMode="auto">
          <a:xfrm flipH="1">
            <a:off x="2845198" y="1752600"/>
            <a:ext cx="250641" cy="42387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727DE49E-60C6-823F-EADB-083C5CB8DEDF}"/>
              </a:ext>
            </a:extLst>
          </p:cNvPr>
          <p:cNvCxnSpPr>
            <a:cxnSpLocks/>
          </p:cNvCxnSpPr>
          <p:nvPr/>
        </p:nvCxnSpPr>
        <p:spPr bwMode="auto">
          <a:xfrm>
            <a:off x="3380118" y="1752600"/>
            <a:ext cx="271914"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0" name="TextBox 29">
            <a:extLst>
              <a:ext uri="{FF2B5EF4-FFF2-40B4-BE49-F238E27FC236}">
                <a16:creationId xmlns:a16="http://schemas.microsoft.com/office/drawing/2014/main" id="{1579AB5A-7B16-F5EC-73E1-57E3E0F43D89}"/>
              </a:ext>
            </a:extLst>
          </p:cNvPr>
          <p:cNvSpPr txBox="1"/>
          <p:nvPr/>
        </p:nvSpPr>
        <p:spPr>
          <a:xfrm>
            <a:off x="2657833" y="2191300"/>
            <a:ext cx="298480" cy="338554"/>
          </a:xfrm>
          <a:prstGeom prst="rect">
            <a:avLst/>
          </a:prstGeom>
          <a:noFill/>
        </p:spPr>
        <p:txBody>
          <a:bodyPr wrap="none" rtlCol="0">
            <a:spAutoFit/>
          </a:bodyPr>
          <a:lstStyle/>
          <a:p>
            <a:r>
              <a:rPr lang="en-US" sz="1600" b="0" dirty="0"/>
              <a:t>4</a:t>
            </a:r>
            <a:endParaRPr lang="en-IL" sz="1600" b="0"/>
          </a:p>
        </p:txBody>
      </p:sp>
      <p:sp>
        <p:nvSpPr>
          <p:cNvPr id="31" name="Oval 30">
            <a:extLst>
              <a:ext uri="{FF2B5EF4-FFF2-40B4-BE49-F238E27FC236}">
                <a16:creationId xmlns:a16="http://schemas.microsoft.com/office/drawing/2014/main" id="{00531D84-42A8-EF46-2E3E-44DFB64C5FA2}"/>
              </a:ext>
            </a:extLst>
          </p:cNvPr>
          <p:cNvSpPr/>
          <p:nvPr/>
        </p:nvSpPr>
        <p:spPr bwMode="auto">
          <a:xfrm>
            <a:off x="3508691" y="2161639"/>
            <a:ext cx="365757" cy="333677"/>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32" name="TextBox 31">
            <a:extLst>
              <a:ext uri="{FF2B5EF4-FFF2-40B4-BE49-F238E27FC236}">
                <a16:creationId xmlns:a16="http://schemas.microsoft.com/office/drawing/2014/main" id="{413B2BF5-84E9-69C5-7773-F751125140F8}"/>
              </a:ext>
            </a:extLst>
          </p:cNvPr>
          <p:cNvSpPr txBox="1"/>
          <p:nvPr/>
        </p:nvSpPr>
        <p:spPr>
          <a:xfrm>
            <a:off x="3542329" y="2191300"/>
            <a:ext cx="298480" cy="338554"/>
          </a:xfrm>
          <a:prstGeom prst="rect">
            <a:avLst/>
          </a:prstGeom>
          <a:noFill/>
        </p:spPr>
        <p:txBody>
          <a:bodyPr wrap="none" rtlCol="0">
            <a:spAutoFit/>
          </a:bodyPr>
          <a:lstStyle/>
          <a:p>
            <a:r>
              <a:rPr lang="en-US" sz="1600" b="0" dirty="0"/>
              <a:t>2</a:t>
            </a:r>
            <a:endParaRPr lang="en-IL" sz="1600" b="0"/>
          </a:p>
        </p:txBody>
      </p:sp>
      <p:cxnSp>
        <p:nvCxnSpPr>
          <p:cNvPr id="35" name="Straight Arrow Connector 34">
            <a:extLst>
              <a:ext uri="{FF2B5EF4-FFF2-40B4-BE49-F238E27FC236}">
                <a16:creationId xmlns:a16="http://schemas.microsoft.com/office/drawing/2014/main" id="{90FF11D1-756B-FD06-BBB9-B79F48A967F8}"/>
              </a:ext>
            </a:extLst>
          </p:cNvPr>
          <p:cNvCxnSpPr>
            <a:cxnSpLocks/>
          </p:cNvCxnSpPr>
          <p:nvPr/>
        </p:nvCxnSpPr>
        <p:spPr bwMode="auto">
          <a:xfrm>
            <a:off x="1978643" y="1752600"/>
            <a:ext cx="271914"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6" name="Oval 35">
            <a:extLst>
              <a:ext uri="{FF2B5EF4-FFF2-40B4-BE49-F238E27FC236}">
                <a16:creationId xmlns:a16="http://schemas.microsoft.com/office/drawing/2014/main" id="{B90C9CED-7530-86DC-3AE9-395E625F71C7}"/>
              </a:ext>
            </a:extLst>
          </p:cNvPr>
          <p:cNvSpPr/>
          <p:nvPr/>
        </p:nvSpPr>
        <p:spPr bwMode="auto">
          <a:xfrm>
            <a:off x="2107216" y="2161639"/>
            <a:ext cx="365757" cy="333677"/>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37" name="TextBox 36">
            <a:extLst>
              <a:ext uri="{FF2B5EF4-FFF2-40B4-BE49-F238E27FC236}">
                <a16:creationId xmlns:a16="http://schemas.microsoft.com/office/drawing/2014/main" id="{DFB46B11-0BB6-A1BA-A605-4F8EC938A498}"/>
              </a:ext>
            </a:extLst>
          </p:cNvPr>
          <p:cNvSpPr txBox="1"/>
          <p:nvPr/>
        </p:nvSpPr>
        <p:spPr>
          <a:xfrm>
            <a:off x="2140854" y="2191300"/>
            <a:ext cx="298480" cy="338554"/>
          </a:xfrm>
          <a:prstGeom prst="rect">
            <a:avLst/>
          </a:prstGeom>
          <a:noFill/>
        </p:spPr>
        <p:txBody>
          <a:bodyPr wrap="square" rtlCol="0">
            <a:spAutoFit/>
          </a:bodyPr>
          <a:lstStyle/>
          <a:p>
            <a:r>
              <a:rPr lang="en-US" sz="1600" b="0" dirty="0"/>
              <a:t>7</a:t>
            </a:r>
            <a:endParaRPr lang="en-IL" sz="1600" b="0"/>
          </a:p>
        </p:txBody>
      </p:sp>
      <p:cxnSp>
        <p:nvCxnSpPr>
          <p:cNvPr id="40" name="Straight Arrow Connector 39">
            <a:extLst>
              <a:ext uri="{FF2B5EF4-FFF2-40B4-BE49-F238E27FC236}">
                <a16:creationId xmlns:a16="http://schemas.microsoft.com/office/drawing/2014/main" id="{0181FCF0-3970-2BA5-E9FD-F9157E0C0714}"/>
              </a:ext>
            </a:extLst>
          </p:cNvPr>
          <p:cNvCxnSpPr>
            <a:cxnSpLocks/>
          </p:cNvCxnSpPr>
          <p:nvPr/>
        </p:nvCxnSpPr>
        <p:spPr bwMode="auto">
          <a:xfrm flipH="1">
            <a:off x="1477361" y="1774921"/>
            <a:ext cx="250641" cy="42387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5" name="Straight Arrow Connector 54">
            <a:extLst>
              <a:ext uri="{FF2B5EF4-FFF2-40B4-BE49-F238E27FC236}">
                <a16:creationId xmlns:a16="http://schemas.microsoft.com/office/drawing/2014/main" id="{7AE9C12D-C60C-3DC7-9CBA-4FEF1CDF9F12}"/>
              </a:ext>
            </a:extLst>
          </p:cNvPr>
          <p:cNvCxnSpPr>
            <a:cxnSpLocks/>
            <a:stCxn id="128" idx="3"/>
          </p:cNvCxnSpPr>
          <p:nvPr/>
        </p:nvCxnSpPr>
        <p:spPr bwMode="auto">
          <a:xfrm flipH="1">
            <a:off x="1904414" y="1118866"/>
            <a:ext cx="439244" cy="397708"/>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3" name="Straight Arrow Connector 62">
            <a:extLst>
              <a:ext uri="{FF2B5EF4-FFF2-40B4-BE49-F238E27FC236}">
                <a16:creationId xmlns:a16="http://schemas.microsoft.com/office/drawing/2014/main" id="{E6BD5040-71BB-AD78-AAEF-5D05462B4693}"/>
              </a:ext>
            </a:extLst>
          </p:cNvPr>
          <p:cNvCxnSpPr>
            <a:cxnSpLocks/>
            <a:stCxn id="128" idx="5"/>
            <a:endCxn id="33" idx="1"/>
          </p:cNvCxnSpPr>
          <p:nvPr/>
        </p:nvCxnSpPr>
        <p:spPr bwMode="auto">
          <a:xfrm>
            <a:off x="2602287" y="1118866"/>
            <a:ext cx="499277" cy="42615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28" name="Oval 127">
            <a:extLst>
              <a:ext uri="{FF2B5EF4-FFF2-40B4-BE49-F238E27FC236}">
                <a16:creationId xmlns:a16="http://schemas.microsoft.com/office/drawing/2014/main" id="{5CEFEF52-6228-0716-1B83-5C31B3056550}"/>
              </a:ext>
            </a:extLst>
          </p:cNvPr>
          <p:cNvSpPr/>
          <p:nvPr/>
        </p:nvSpPr>
        <p:spPr bwMode="auto">
          <a:xfrm>
            <a:off x="2290094" y="834055"/>
            <a:ext cx="365757" cy="333677"/>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36" name="Rounded Rectangular Callout 135">
            <a:extLst>
              <a:ext uri="{FF2B5EF4-FFF2-40B4-BE49-F238E27FC236}">
                <a16:creationId xmlns:a16="http://schemas.microsoft.com/office/drawing/2014/main" id="{B903CD5F-6124-6235-0CCD-A5D278AD3B27}"/>
              </a:ext>
            </a:extLst>
          </p:cNvPr>
          <p:cNvSpPr/>
          <p:nvPr/>
        </p:nvSpPr>
        <p:spPr>
          <a:xfrm>
            <a:off x="644488" y="1570702"/>
            <a:ext cx="645169" cy="255406"/>
          </a:xfrm>
          <a:prstGeom prst="wedgeRoundRectCallout">
            <a:avLst>
              <a:gd name="adj1" fmla="val 95869"/>
              <a:gd name="adj2" fmla="val 1430"/>
              <a:gd name="adj3" fmla="val 16667"/>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0" tIns="46800" rIns="0" rtlCol="0" anchor="ctr" anchorCtr="0"/>
          <a:lstStyle/>
          <a:p>
            <a:pPr eaLnBrk="0" fontAlgn="base" hangingPunct="0">
              <a:spcBef>
                <a:spcPts val="600"/>
              </a:spcBef>
              <a:spcAft>
                <a:spcPct val="0"/>
              </a:spcAft>
            </a:pPr>
            <a:r>
              <a:rPr lang="en-US" sz="1400" b="0" dirty="0">
                <a:solidFill>
                  <a:srgbClr val="000000"/>
                </a:solidFill>
                <a:latin typeface="Times New Roman" panose="02020603050405020304" pitchFamily="18" charset="0"/>
                <a:cs typeface="Times New Roman" panose="02020603050405020304" pitchFamily="18" charset="0"/>
              </a:rPr>
              <a:t>branch</a:t>
            </a:r>
            <a:endParaRPr lang="en-US" sz="1600" b="0" dirty="0">
              <a:solidFill>
                <a:srgbClr val="000000"/>
              </a:solidFill>
              <a:latin typeface="Times New Roman" panose="02020603050405020304" pitchFamily="18" charset="0"/>
              <a:cs typeface="Times New Roman" panose="02020603050405020304" pitchFamily="18" charset="0"/>
            </a:endParaRPr>
          </a:p>
        </p:txBody>
      </p:sp>
      <p:sp>
        <p:nvSpPr>
          <p:cNvPr id="137" name="Rounded Rectangular Callout 136">
            <a:extLst>
              <a:ext uri="{FF2B5EF4-FFF2-40B4-BE49-F238E27FC236}">
                <a16:creationId xmlns:a16="http://schemas.microsoft.com/office/drawing/2014/main" id="{CDB687AE-3742-C556-73D0-18333EC9797B}"/>
              </a:ext>
            </a:extLst>
          </p:cNvPr>
          <p:cNvSpPr/>
          <p:nvPr/>
        </p:nvSpPr>
        <p:spPr>
          <a:xfrm>
            <a:off x="233495" y="2438400"/>
            <a:ext cx="645169" cy="255406"/>
          </a:xfrm>
          <a:prstGeom prst="wedgeRoundRectCallout">
            <a:avLst>
              <a:gd name="adj1" fmla="val 34175"/>
              <a:gd name="adj2" fmla="val 93270"/>
              <a:gd name="adj3" fmla="val 16667"/>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0" tIns="46800" rIns="0" rtlCol="0" anchor="ctr" anchorCtr="0"/>
          <a:lstStyle/>
          <a:p>
            <a:pPr eaLnBrk="0" fontAlgn="base" hangingPunct="0">
              <a:spcBef>
                <a:spcPts val="600"/>
              </a:spcBef>
              <a:spcAft>
                <a:spcPct val="0"/>
              </a:spcAft>
            </a:pPr>
            <a:r>
              <a:rPr lang="en-US" sz="1400" b="0" dirty="0">
                <a:solidFill>
                  <a:srgbClr val="000000"/>
                </a:solidFill>
                <a:latin typeface="Times New Roman" panose="02020603050405020304" pitchFamily="18" charset="0"/>
                <a:cs typeface="Times New Roman" panose="02020603050405020304" pitchFamily="18" charset="0"/>
              </a:rPr>
              <a:t>leaf</a:t>
            </a:r>
            <a:endParaRPr lang="en-US" sz="1600" b="0" dirty="0">
              <a:solidFill>
                <a:srgbClr val="000000"/>
              </a:solidFill>
              <a:latin typeface="Times New Roman" panose="02020603050405020304" pitchFamily="18" charset="0"/>
              <a:cs typeface="Times New Roman" panose="02020603050405020304" pitchFamily="18" charset="0"/>
            </a:endParaRPr>
          </a:p>
        </p:txBody>
      </p:sp>
      <p:sp>
        <p:nvSpPr>
          <p:cNvPr id="138" name="Rounded Rectangular Callout 137">
            <a:extLst>
              <a:ext uri="{FF2B5EF4-FFF2-40B4-BE49-F238E27FC236}">
                <a16:creationId xmlns:a16="http://schemas.microsoft.com/office/drawing/2014/main" id="{5A12B3B4-E4E2-82BB-FFE1-B4C4D71C9F52}"/>
              </a:ext>
            </a:extLst>
          </p:cNvPr>
          <p:cNvSpPr/>
          <p:nvPr/>
        </p:nvSpPr>
        <p:spPr>
          <a:xfrm>
            <a:off x="1206269" y="844235"/>
            <a:ext cx="645169" cy="255406"/>
          </a:xfrm>
          <a:prstGeom prst="wedgeRoundRectCallout">
            <a:avLst>
              <a:gd name="adj1" fmla="val 99204"/>
              <a:gd name="adj2" fmla="val 8494"/>
              <a:gd name="adj3" fmla="val 16667"/>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0" tIns="46800" rIns="0" rtlCol="0" anchor="ctr" anchorCtr="0"/>
          <a:lstStyle/>
          <a:p>
            <a:pPr eaLnBrk="0" fontAlgn="base" hangingPunct="0">
              <a:spcBef>
                <a:spcPts val="600"/>
              </a:spcBef>
              <a:spcAft>
                <a:spcPct val="0"/>
              </a:spcAft>
            </a:pPr>
            <a:r>
              <a:rPr lang="en-US" sz="1400" b="0" dirty="0">
                <a:solidFill>
                  <a:srgbClr val="000000"/>
                </a:solidFill>
                <a:latin typeface="Times New Roman" panose="02020603050405020304" pitchFamily="18" charset="0"/>
                <a:cs typeface="Times New Roman" panose="02020603050405020304" pitchFamily="18" charset="0"/>
              </a:rPr>
              <a:t>root</a:t>
            </a:r>
            <a:endParaRPr lang="en-US" sz="1600" b="0" dirty="0">
              <a:solidFill>
                <a:srgbClr val="000000"/>
              </a:solidFill>
              <a:latin typeface="Times New Roman" panose="02020603050405020304" pitchFamily="18" charset="0"/>
              <a:cs typeface="Times New Roman" panose="02020603050405020304" pitchFamily="18" charset="0"/>
            </a:endParaRPr>
          </a:p>
        </p:txBody>
      </p:sp>
      <p:sp>
        <p:nvSpPr>
          <p:cNvPr id="33" name="Oval 32">
            <a:extLst>
              <a:ext uri="{FF2B5EF4-FFF2-40B4-BE49-F238E27FC236}">
                <a16:creationId xmlns:a16="http://schemas.microsoft.com/office/drawing/2014/main" id="{C38A1333-D503-7B86-BD76-D00BD41900EF}"/>
              </a:ext>
            </a:extLst>
          </p:cNvPr>
          <p:cNvSpPr/>
          <p:nvPr/>
        </p:nvSpPr>
        <p:spPr bwMode="auto">
          <a:xfrm>
            <a:off x="3048000" y="1496153"/>
            <a:ext cx="365757" cy="333677"/>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38" name="Oval 37">
            <a:extLst>
              <a:ext uri="{FF2B5EF4-FFF2-40B4-BE49-F238E27FC236}">
                <a16:creationId xmlns:a16="http://schemas.microsoft.com/office/drawing/2014/main" id="{2BD47DA3-EE35-F94F-E519-63A143F24131}"/>
              </a:ext>
            </a:extLst>
          </p:cNvPr>
          <p:cNvSpPr/>
          <p:nvPr/>
        </p:nvSpPr>
        <p:spPr bwMode="auto">
          <a:xfrm>
            <a:off x="1646525" y="1496153"/>
            <a:ext cx="365757" cy="333677"/>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3" name="Rectangle 3">
            <a:extLst>
              <a:ext uri="{FF2B5EF4-FFF2-40B4-BE49-F238E27FC236}">
                <a16:creationId xmlns:a16="http://schemas.microsoft.com/office/drawing/2014/main" id="{6B1EA02B-263F-CE88-D065-5E36560AFCFB}"/>
              </a:ext>
            </a:extLst>
          </p:cNvPr>
          <p:cNvSpPr>
            <a:spLocks noChangeArrowheads="1"/>
          </p:cNvSpPr>
          <p:nvPr/>
        </p:nvSpPr>
        <p:spPr bwMode="auto">
          <a:xfrm>
            <a:off x="4064884" y="703113"/>
            <a:ext cx="5012955" cy="19105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algn="l">
              <a:spcBef>
                <a:spcPts val="600"/>
              </a:spcBef>
              <a:buSzPct val="100000"/>
              <a:defRPr/>
            </a:pPr>
            <a:r>
              <a:rPr lang="en-US" sz="1800" b="0" u="sng" dirty="0">
                <a:latin typeface="Times New Roman"/>
                <a:cs typeface="Times New Roman"/>
              </a:rPr>
              <a:t>Binary tree</a:t>
            </a:r>
          </a:p>
          <a:p>
            <a:pPr marL="231775" indent="-231775" algn="l">
              <a:spcBef>
                <a:spcPts val="600"/>
              </a:spcBef>
              <a:buSzPct val="100000"/>
              <a:buFont typeface="Arial" panose="020B0604020202020204" pitchFamily="34" charset="0"/>
              <a:buChar char="•"/>
              <a:defRPr/>
            </a:pPr>
            <a:r>
              <a:rPr lang="en-US" sz="1600" b="0" dirty="0">
                <a:latin typeface="Times New Roman"/>
                <a:cs typeface="Times New Roman"/>
              </a:rPr>
              <a:t>A data structure consisting of labeled </a:t>
            </a:r>
            <a:r>
              <a:rPr lang="en-US" sz="1600" b="0" i="1" dirty="0">
                <a:latin typeface="Times New Roman"/>
                <a:cs typeface="Times New Roman"/>
              </a:rPr>
              <a:t>nodes</a:t>
            </a:r>
            <a:r>
              <a:rPr lang="en-US" sz="1600" b="0" dirty="0">
                <a:latin typeface="Times New Roman"/>
                <a:cs typeface="Times New Roman"/>
              </a:rPr>
              <a:t> and </a:t>
            </a:r>
            <a:r>
              <a:rPr lang="en-US" sz="1600" b="0" i="1" dirty="0">
                <a:latin typeface="Times New Roman"/>
                <a:cs typeface="Times New Roman"/>
              </a:rPr>
              <a:t>edges</a:t>
            </a:r>
          </a:p>
          <a:p>
            <a:pPr marL="231775" indent="-231775" algn="l">
              <a:spcBef>
                <a:spcPts val="600"/>
              </a:spcBef>
              <a:buSzPct val="100000"/>
              <a:buFont typeface="Arial" panose="020B0604020202020204" pitchFamily="34" charset="0"/>
              <a:buChar char="•"/>
              <a:defRPr/>
            </a:pPr>
            <a:r>
              <a:rPr lang="en-US" sz="1600" b="0" dirty="0">
                <a:latin typeface="Times New Roman"/>
                <a:cs typeface="Times New Roman"/>
              </a:rPr>
              <a:t>Each node has</a:t>
            </a:r>
            <a:r>
              <a:rPr lang="he-IL" sz="1600" b="0" dirty="0">
                <a:latin typeface="Times New Roman"/>
                <a:cs typeface="Times New Roman"/>
              </a:rPr>
              <a:t> </a:t>
            </a:r>
            <a:r>
              <a:rPr lang="en-US" sz="1600" b="0" dirty="0">
                <a:latin typeface="Times New Roman"/>
                <a:cs typeface="Times New Roman"/>
              </a:rPr>
              <a:t>at most 2 children, and at most 1 parent</a:t>
            </a:r>
          </a:p>
          <a:p>
            <a:pPr marL="231775" indent="-231775" algn="l">
              <a:spcBef>
                <a:spcPts val="600"/>
              </a:spcBef>
              <a:buSzPct val="100000"/>
              <a:buFont typeface="Arial" panose="020B0604020202020204" pitchFamily="34" charset="0"/>
              <a:buChar char="•"/>
              <a:defRPr/>
            </a:pPr>
            <a:r>
              <a:rPr lang="en-US" sz="1600" b="0" dirty="0">
                <a:latin typeface="Times New Roman"/>
                <a:cs typeface="Times New Roman"/>
              </a:rPr>
              <a:t>One node has no parent. It’s called the </a:t>
            </a:r>
            <a:r>
              <a:rPr lang="en-US" sz="1600" b="0" i="1" dirty="0">
                <a:latin typeface="Times New Roman"/>
                <a:cs typeface="Times New Roman"/>
              </a:rPr>
              <a:t>root</a:t>
            </a:r>
          </a:p>
          <a:p>
            <a:pPr marL="231775" indent="-231775" algn="l">
              <a:spcBef>
                <a:spcPts val="600"/>
              </a:spcBef>
              <a:buSzPct val="100000"/>
              <a:buFont typeface="Arial" panose="020B0604020202020204" pitchFamily="34" charset="0"/>
              <a:buChar char="•"/>
              <a:defRPr/>
            </a:pPr>
            <a:r>
              <a:rPr lang="en-US" sz="1600" b="0" dirty="0">
                <a:latin typeface="Times New Roman"/>
                <a:cs typeface="Times New Roman"/>
              </a:rPr>
              <a:t>Nodes with no children are called </a:t>
            </a:r>
            <a:r>
              <a:rPr lang="en-US" sz="1600" b="0" i="1" dirty="0">
                <a:latin typeface="Times New Roman"/>
                <a:cs typeface="Times New Roman"/>
              </a:rPr>
              <a:t>leaves</a:t>
            </a:r>
            <a:r>
              <a:rPr lang="en-US" sz="1600" b="0" dirty="0">
                <a:latin typeface="Times New Roman"/>
                <a:cs typeface="Times New Roman"/>
              </a:rPr>
              <a:t> (or </a:t>
            </a:r>
            <a:r>
              <a:rPr lang="en-US" sz="1600" b="0" i="1" dirty="0">
                <a:latin typeface="Times New Roman"/>
                <a:cs typeface="Times New Roman"/>
              </a:rPr>
              <a:t>terminal</a:t>
            </a:r>
            <a:r>
              <a:rPr lang="en-US" sz="1600" b="0" dirty="0">
                <a:latin typeface="Times New Roman"/>
                <a:cs typeface="Times New Roman"/>
              </a:rPr>
              <a:t>) </a:t>
            </a:r>
          </a:p>
          <a:p>
            <a:pPr marL="231775" indent="-231775" algn="l">
              <a:spcBef>
                <a:spcPts val="600"/>
              </a:spcBef>
              <a:buSzPct val="100000"/>
              <a:buFont typeface="Arial" panose="020B0604020202020204" pitchFamily="34" charset="0"/>
              <a:buChar char="•"/>
              <a:defRPr/>
            </a:pPr>
            <a:r>
              <a:rPr lang="en-US" sz="1600" b="0" dirty="0">
                <a:latin typeface="Times New Roman"/>
                <a:cs typeface="Times New Roman"/>
              </a:rPr>
              <a:t>All the other nodes are called </a:t>
            </a:r>
            <a:r>
              <a:rPr lang="en-US" sz="1600" b="0" i="1" dirty="0">
                <a:latin typeface="Times New Roman"/>
                <a:cs typeface="Times New Roman"/>
              </a:rPr>
              <a:t>branches</a:t>
            </a:r>
            <a:r>
              <a:rPr lang="en-US" sz="1600" b="0" dirty="0">
                <a:latin typeface="Times New Roman"/>
                <a:cs typeface="Times New Roman"/>
              </a:rPr>
              <a:t> (or </a:t>
            </a:r>
            <a:r>
              <a:rPr lang="en-US" sz="1600" b="0" i="1" dirty="0">
                <a:latin typeface="Times New Roman"/>
                <a:cs typeface="Times New Roman"/>
              </a:rPr>
              <a:t>interim</a:t>
            </a:r>
            <a:r>
              <a:rPr lang="en-US" sz="1600" b="0" dirty="0">
                <a:latin typeface="Times New Roman"/>
                <a:cs typeface="Times New Roman"/>
              </a:rPr>
              <a:t>) </a:t>
            </a:r>
          </a:p>
        </p:txBody>
      </p:sp>
      <p:sp>
        <p:nvSpPr>
          <p:cNvPr id="4" name="Rectangle 3">
            <a:extLst>
              <a:ext uri="{FF2B5EF4-FFF2-40B4-BE49-F238E27FC236}">
                <a16:creationId xmlns:a16="http://schemas.microsoft.com/office/drawing/2014/main" id="{2EE5CAA1-C9A1-5620-7A29-4B95B7AF5CB6}"/>
              </a:ext>
            </a:extLst>
          </p:cNvPr>
          <p:cNvSpPr>
            <a:spLocks noChangeArrowheads="1"/>
          </p:cNvSpPr>
          <p:nvPr/>
        </p:nvSpPr>
        <p:spPr bwMode="auto">
          <a:xfrm>
            <a:off x="4123257" y="2851300"/>
            <a:ext cx="4820829" cy="178259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algn="l">
              <a:spcBef>
                <a:spcPts val="600"/>
              </a:spcBef>
              <a:buSzPct val="100000"/>
              <a:defRPr/>
            </a:pPr>
            <a:r>
              <a:rPr lang="en-US" sz="1600" b="0" u="sng" dirty="0">
                <a:latin typeface="Times New Roman"/>
                <a:cs typeface="Times New Roman"/>
              </a:rPr>
              <a:t>Notes</a:t>
            </a:r>
          </a:p>
          <a:p>
            <a:pPr algn="l">
              <a:spcBef>
                <a:spcPts val="600"/>
              </a:spcBef>
              <a:buSzPct val="100000"/>
              <a:defRPr/>
            </a:pPr>
            <a:r>
              <a:rPr lang="en-US" sz="1600" b="0" dirty="0">
                <a:latin typeface="Times New Roman"/>
                <a:cs typeface="Times New Roman"/>
              </a:rPr>
              <a:t>A binary tree is a recursive data structure: </a:t>
            </a:r>
          </a:p>
          <a:p>
            <a:pPr algn="l">
              <a:spcBef>
                <a:spcPts val="600"/>
              </a:spcBef>
              <a:buSzPct val="100000"/>
              <a:defRPr/>
            </a:pPr>
            <a:r>
              <a:rPr lang="en-US" sz="1600" b="0" dirty="0">
                <a:latin typeface="Times New Roman"/>
                <a:cs typeface="Times New Roman"/>
              </a:rPr>
              <a:t>The children of each node are themselves binary trees</a:t>
            </a:r>
            <a:endParaRPr lang="en-US" sz="1400" b="0" dirty="0">
              <a:solidFill>
                <a:schemeClr val="bg1">
                  <a:lumMod val="50000"/>
                </a:schemeClr>
              </a:solidFill>
              <a:latin typeface="Times New Roman"/>
              <a:cs typeface="Times New Roman"/>
            </a:endParaRPr>
          </a:p>
          <a:p>
            <a:pPr algn="l">
              <a:spcBef>
                <a:spcPts val="600"/>
              </a:spcBef>
              <a:buSzPct val="100000"/>
              <a:defRPr/>
            </a:pPr>
            <a:r>
              <a:rPr lang="en-US" sz="1600" b="0" dirty="0">
                <a:latin typeface="Times New Roman"/>
                <a:cs typeface="Times New Roman"/>
              </a:rPr>
              <a:t>To process trees, we use recursive algorithms.</a:t>
            </a:r>
          </a:p>
        </p:txBody>
      </p:sp>
      <p:grpSp>
        <p:nvGrpSpPr>
          <p:cNvPr id="5" name="Group 4">
            <a:extLst>
              <a:ext uri="{FF2B5EF4-FFF2-40B4-BE49-F238E27FC236}">
                <a16:creationId xmlns:a16="http://schemas.microsoft.com/office/drawing/2014/main" id="{1B5B5418-70A9-BD48-6E82-EF229073DFEE}"/>
              </a:ext>
            </a:extLst>
          </p:cNvPr>
          <p:cNvGrpSpPr/>
          <p:nvPr/>
        </p:nvGrpSpPr>
        <p:grpSpPr>
          <a:xfrm>
            <a:off x="436329" y="3573323"/>
            <a:ext cx="6973270" cy="2574761"/>
            <a:chOff x="436329" y="3573323"/>
            <a:chExt cx="6973270" cy="2574761"/>
          </a:xfrm>
        </p:grpSpPr>
        <p:sp>
          <p:nvSpPr>
            <p:cNvPr id="6" name="Rectangle 5">
              <a:extLst>
                <a:ext uri="{FF2B5EF4-FFF2-40B4-BE49-F238E27FC236}">
                  <a16:creationId xmlns:a16="http://schemas.microsoft.com/office/drawing/2014/main" id="{54B8FDE1-BEDB-E9EB-0310-3EF1145927E5}"/>
                </a:ext>
              </a:extLst>
            </p:cNvPr>
            <p:cNvSpPr>
              <a:spLocks noChangeArrowheads="1"/>
            </p:cNvSpPr>
            <p:nvPr/>
          </p:nvSpPr>
          <p:spPr bwMode="auto">
            <a:xfrm>
              <a:off x="492736" y="3898562"/>
              <a:ext cx="3129367" cy="181312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133200" rIns="0" bIns="0" anchor="t" anchorCtr="0"/>
            <a:lstStyle/>
            <a:p>
              <a:pPr algn="l">
                <a:spcBef>
                  <a:spcPts val="300"/>
                </a:spcBef>
              </a:pPr>
              <a:r>
                <a:rPr lang="en-US" sz="1400" b="0" dirty="0">
                  <a:solidFill>
                    <a:srgbClr val="3F7F5F"/>
                  </a:solidFill>
                  <a:latin typeface="Times New Roman" panose="02020603050405020304" pitchFamily="18" charset="0"/>
                  <a:cs typeface="Times New Roman" panose="02020603050405020304" pitchFamily="18" charset="0"/>
                </a:rPr>
                <a:t>// Prints the leaves, left to right</a:t>
              </a:r>
            </a:p>
            <a:p>
              <a:pPr algn="l">
                <a:spcBef>
                  <a:spcPts val="300"/>
                </a:spcBef>
              </a:pPr>
              <a:r>
                <a:rPr lang="en-US" sz="1200" b="0" dirty="0">
                  <a:latin typeface="Consolas" panose="020B0609020204030204" pitchFamily="49" charset="0"/>
                  <a:cs typeface="Consolas" panose="020B0609020204030204" pitchFamily="49" charset="0"/>
                </a:rPr>
                <a:t>print(node):</a:t>
              </a:r>
            </a:p>
            <a:p>
              <a:pPr algn="l">
                <a:spcBef>
                  <a:spcPts val="300"/>
                </a:spcBef>
              </a:pPr>
              <a:r>
                <a:rPr lang="en-US" sz="1200" b="0" dirty="0">
                  <a:latin typeface="Consolas" panose="020B0609020204030204" pitchFamily="49" charset="0"/>
                  <a:cs typeface="Consolas" panose="020B0609020204030204" pitchFamily="49" charset="0"/>
                </a:rPr>
                <a:t>  if node.</a:t>
              </a:r>
              <a:r>
                <a:rPr lang="en-US" sz="1200" b="0">
                  <a:latin typeface="Consolas" panose="020B0609020204030204" pitchFamily="49" charset="0"/>
                  <a:cs typeface="Consolas" panose="020B0609020204030204" pitchFamily="49" charset="0"/>
                </a:rPr>
                <a:t>isLeaf</a:t>
              </a:r>
              <a:endParaRPr lang="en-US" sz="1200" b="0" dirty="0">
                <a:latin typeface="Consolas" panose="020B0609020204030204" pitchFamily="49" charset="0"/>
                <a:cs typeface="Consolas" panose="020B0609020204030204" pitchFamily="49" charset="0"/>
              </a:endParaRPr>
            </a:p>
            <a:p>
              <a:pPr algn="l">
                <a:spcBef>
                  <a:spcPts val="300"/>
                </a:spcBef>
              </a:pPr>
              <a:r>
                <a:rPr lang="en-US" sz="1200" b="0" dirty="0">
                  <a:latin typeface="Consolas" panose="020B0609020204030204" pitchFamily="49" charset="0"/>
                  <a:cs typeface="Consolas" panose="020B0609020204030204" pitchFamily="49" charset="0"/>
                </a:rPr>
                <a:t>     print(node)</a:t>
              </a:r>
            </a:p>
            <a:p>
              <a:pPr algn="l">
                <a:spcBef>
                  <a:spcPts val="300"/>
                </a:spcBef>
              </a:pPr>
              <a:r>
                <a:rPr lang="en-US" sz="1200" b="0" dirty="0">
                  <a:latin typeface="Consolas" panose="020B0609020204030204" pitchFamily="49" charset="0"/>
                  <a:cs typeface="Consolas" panose="020B0609020204030204" pitchFamily="49" charset="0"/>
                </a:rPr>
                <a:t>  else</a:t>
              </a:r>
            </a:p>
            <a:p>
              <a:pPr algn="l">
                <a:spcBef>
                  <a:spcPts val="300"/>
                </a:spcBef>
              </a:pPr>
              <a:r>
                <a:rPr lang="en-US" sz="1200" b="0" dirty="0">
                  <a:latin typeface="Consolas" panose="020B0609020204030204" pitchFamily="49" charset="0"/>
                  <a:cs typeface="Consolas" panose="020B0609020204030204" pitchFamily="49" charset="0"/>
                </a:rPr>
                <a:t>     print(node.left)</a:t>
              </a:r>
            </a:p>
            <a:p>
              <a:pPr algn="l">
                <a:spcBef>
                  <a:spcPts val="300"/>
                </a:spcBef>
              </a:pPr>
              <a:r>
                <a:rPr lang="en-US" sz="1200" b="0" dirty="0">
                  <a:latin typeface="Consolas" panose="020B0609020204030204" pitchFamily="49" charset="0"/>
                  <a:cs typeface="Consolas" panose="020B0609020204030204" pitchFamily="49" charset="0"/>
                </a:rPr>
                <a:t>     print(node.right)</a:t>
              </a:r>
            </a:p>
            <a:p>
              <a:pPr algn="l">
                <a:spcBef>
                  <a:spcPts val="300"/>
                </a:spcBef>
              </a:pPr>
              <a:r>
                <a:rPr lang="en-US" sz="1200" b="0" dirty="0">
                  <a:latin typeface="Consolas" panose="020B0609020204030204" pitchFamily="49" charset="0"/>
                  <a:cs typeface="Consolas" panose="020B0609020204030204" pitchFamily="49" charset="0"/>
                </a:rPr>
                <a:t>     </a:t>
              </a:r>
            </a:p>
          </p:txBody>
        </p:sp>
        <p:sp>
          <p:nvSpPr>
            <p:cNvPr id="9" name="Rectangle 8">
              <a:extLst>
                <a:ext uri="{FF2B5EF4-FFF2-40B4-BE49-F238E27FC236}">
                  <a16:creationId xmlns:a16="http://schemas.microsoft.com/office/drawing/2014/main" id="{B71259B2-8B54-86FC-5D0C-1DAA35EE7DB5}"/>
                </a:ext>
              </a:extLst>
            </p:cNvPr>
            <p:cNvSpPr/>
            <p:nvPr/>
          </p:nvSpPr>
          <p:spPr>
            <a:xfrm>
              <a:off x="436329" y="3573323"/>
              <a:ext cx="3427637" cy="338554"/>
            </a:xfrm>
            <a:prstGeom prst="rect">
              <a:avLst/>
            </a:prstGeom>
          </p:spPr>
          <p:txBody>
            <a:bodyPr wrap="square">
              <a:spAutoFit/>
            </a:bodyPr>
            <a:lstStyle/>
            <a:p>
              <a:pPr marL="0" indent="0" algn="l">
                <a:spcBef>
                  <a:spcPts val="1200"/>
                </a:spcBef>
                <a:buNone/>
              </a:pPr>
              <a:r>
                <a:rPr lang="en-US" sz="1600" b="0" dirty="0">
                  <a:latin typeface="Times New Roman" panose="02020603050405020304" pitchFamily="18" charset="0"/>
                  <a:cs typeface="Times New Roman" panose="02020603050405020304" pitchFamily="18" charset="0"/>
                </a:rPr>
                <a:t>Depth First Search algorithm (DFS)</a:t>
              </a:r>
            </a:p>
          </p:txBody>
        </p:sp>
        <p:sp>
          <p:nvSpPr>
            <p:cNvPr id="10" name="Rectangle 9">
              <a:extLst>
                <a:ext uri="{FF2B5EF4-FFF2-40B4-BE49-F238E27FC236}">
                  <a16:creationId xmlns:a16="http://schemas.microsoft.com/office/drawing/2014/main" id="{CD2D9925-BEBE-AFAF-C16C-55248269932B}"/>
                </a:ext>
              </a:extLst>
            </p:cNvPr>
            <p:cNvSpPr>
              <a:spLocks noChangeArrowheads="1"/>
            </p:cNvSpPr>
            <p:nvPr/>
          </p:nvSpPr>
          <p:spPr bwMode="auto">
            <a:xfrm>
              <a:off x="4220842" y="4572000"/>
              <a:ext cx="3188757" cy="83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algn="l">
                <a:spcBef>
                  <a:spcPts val="600"/>
                </a:spcBef>
                <a:buSzPct val="100000"/>
                <a:defRPr/>
              </a:pPr>
              <a:r>
                <a:rPr lang="en-US" sz="1600" b="0" u="sng" dirty="0">
                  <a:latin typeface="Times New Roman"/>
                  <a:cs typeface="Times New Roman"/>
                </a:rPr>
                <a:t>Tree processing example</a:t>
              </a:r>
            </a:p>
            <a:p>
              <a:pPr algn="l">
                <a:spcBef>
                  <a:spcPts val="600"/>
                </a:spcBef>
                <a:buSzPct val="100000"/>
                <a:defRPr/>
              </a:pPr>
              <a:r>
                <a:rPr lang="en-US" sz="1600" b="0" dirty="0">
                  <a:latin typeface="Times New Roman"/>
                  <a:cs typeface="Times New Roman"/>
                </a:rPr>
                <a:t>Print all the leaves, left to right. </a:t>
              </a:r>
            </a:p>
          </p:txBody>
        </p:sp>
        <p:sp>
          <p:nvSpPr>
            <p:cNvPr id="11" name="Rectangle 10">
              <a:extLst>
                <a:ext uri="{FF2B5EF4-FFF2-40B4-BE49-F238E27FC236}">
                  <a16:creationId xmlns:a16="http://schemas.microsoft.com/office/drawing/2014/main" id="{FB5E561D-B82A-E263-1042-E5610197D3BB}"/>
                </a:ext>
              </a:extLst>
            </p:cNvPr>
            <p:cNvSpPr>
              <a:spLocks noChangeArrowheads="1"/>
            </p:cNvSpPr>
            <p:nvPr/>
          </p:nvSpPr>
          <p:spPr bwMode="auto">
            <a:xfrm>
              <a:off x="2613344" y="5840306"/>
              <a:ext cx="1001804" cy="307778"/>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0" rIns="0" bIns="0" anchor="ctr" anchorCtr="0"/>
            <a:lstStyle/>
            <a:p>
              <a:pPr algn="l">
                <a:spcBef>
                  <a:spcPts val="300"/>
                </a:spcBef>
              </a:pPr>
              <a:r>
                <a:rPr lang="en-US" sz="1200" b="0" dirty="0">
                  <a:latin typeface="Consolas" panose="020B0609020204030204" pitchFamily="49" charset="0"/>
                  <a:cs typeface="Consolas" panose="020B0609020204030204" pitchFamily="49" charset="0"/>
                </a:rPr>
                <a:t>5 3 7 4 2</a:t>
              </a:r>
            </a:p>
          </p:txBody>
        </p:sp>
        <p:sp>
          <p:nvSpPr>
            <p:cNvPr id="12" name="Rectangle 11">
              <a:extLst>
                <a:ext uri="{FF2B5EF4-FFF2-40B4-BE49-F238E27FC236}">
                  <a16:creationId xmlns:a16="http://schemas.microsoft.com/office/drawing/2014/main" id="{A5EACC08-B81E-1F90-3306-FBF75DB299D9}"/>
                </a:ext>
              </a:extLst>
            </p:cNvPr>
            <p:cNvSpPr/>
            <p:nvPr/>
          </p:nvSpPr>
          <p:spPr>
            <a:xfrm>
              <a:off x="1947016" y="5840307"/>
              <a:ext cx="838200" cy="307777"/>
            </a:xfrm>
            <a:prstGeom prst="rect">
              <a:avLst/>
            </a:prstGeom>
          </p:spPr>
          <p:txBody>
            <a:bodyPr wrap="square">
              <a:spAutoFit/>
            </a:bodyPr>
            <a:lstStyle/>
            <a:p>
              <a:pPr marL="0" indent="0" algn="l">
                <a:spcBef>
                  <a:spcPts val="1200"/>
                </a:spcBef>
                <a:buNone/>
              </a:pPr>
              <a:r>
                <a:rPr lang="en-US" sz="1400" b="0" dirty="0">
                  <a:latin typeface="Times New Roman" panose="02020603050405020304" pitchFamily="18" charset="0"/>
                  <a:cs typeface="Times New Roman" panose="02020603050405020304" pitchFamily="18" charset="0"/>
                </a:rPr>
                <a:t>output:</a:t>
              </a:r>
            </a:p>
          </p:txBody>
        </p:sp>
      </p:grpSp>
    </p:spTree>
    <p:extLst>
      <p:ext uri="{BB962C8B-B14F-4D97-AF65-F5344CB8AC3E}">
        <p14:creationId xmlns:p14="http://schemas.microsoft.com/office/powerpoint/2010/main" val="170745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Huffman codes</a:t>
            </a:r>
          </a:p>
        </p:txBody>
      </p:sp>
      <p:grpSp>
        <p:nvGrpSpPr>
          <p:cNvPr id="3" name="Group 2">
            <a:extLst>
              <a:ext uri="{FF2B5EF4-FFF2-40B4-BE49-F238E27FC236}">
                <a16:creationId xmlns:a16="http://schemas.microsoft.com/office/drawing/2014/main" id="{F595B28A-1F2F-1149-839F-0847CD1F4E51}"/>
              </a:ext>
            </a:extLst>
          </p:cNvPr>
          <p:cNvGrpSpPr/>
          <p:nvPr/>
        </p:nvGrpSpPr>
        <p:grpSpPr>
          <a:xfrm>
            <a:off x="1828800" y="905558"/>
            <a:ext cx="5807604" cy="4055631"/>
            <a:chOff x="1828800" y="905558"/>
            <a:chExt cx="5807604" cy="4055631"/>
          </a:xfrm>
        </p:grpSpPr>
        <p:sp>
          <p:nvSpPr>
            <p:cNvPr id="168" name="Oval 167">
              <a:extLst>
                <a:ext uri="{FF2B5EF4-FFF2-40B4-BE49-F238E27FC236}">
                  <a16:creationId xmlns:a16="http://schemas.microsoft.com/office/drawing/2014/main" id="{2D9D7174-A3A7-E24C-886C-A55A355A8919}"/>
                </a:ext>
              </a:extLst>
            </p:cNvPr>
            <p:cNvSpPr/>
            <p:nvPr/>
          </p:nvSpPr>
          <p:spPr bwMode="auto">
            <a:xfrm>
              <a:off x="1828800"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1" name="Oval 170">
              <a:extLst>
                <a:ext uri="{FF2B5EF4-FFF2-40B4-BE49-F238E27FC236}">
                  <a16:creationId xmlns:a16="http://schemas.microsoft.com/office/drawing/2014/main" id="{F9431492-BEBD-344B-86FF-5C52093044F9}"/>
                </a:ext>
              </a:extLst>
            </p:cNvPr>
            <p:cNvSpPr/>
            <p:nvPr/>
          </p:nvSpPr>
          <p:spPr bwMode="auto">
            <a:xfrm>
              <a:off x="2662767" y="447855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4" name="Oval 173">
              <a:extLst>
                <a:ext uri="{FF2B5EF4-FFF2-40B4-BE49-F238E27FC236}">
                  <a16:creationId xmlns:a16="http://schemas.microsoft.com/office/drawing/2014/main" id="{D51713E3-E11D-BC48-94ED-C4114BCC0C26}"/>
                </a:ext>
              </a:extLst>
            </p:cNvPr>
            <p:cNvSpPr/>
            <p:nvPr/>
          </p:nvSpPr>
          <p:spPr bwMode="auto">
            <a:xfrm>
              <a:off x="3580088"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7" name="Oval 176">
              <a:extLst>
                <a:ext uri="{FF2B5EF4-FFF2-40B4-BE49-F238E27FC236}">
                  <a16:creationId xmlns:a16="http://schemas.microsoft.com/office/drawing/2014/main" id="{49EAC30E-782F-E947-ACEE-0B186498882C}"/>
                </a:ext>
              </a:extLst>
            </p:cNvPr>
            <p:cNvSpPr/>
            <p:nvPr/>
          </p:nvSpPr>
          <p:spPr bwMode="auto">
            <a:xfrm>
              <a:off x="4456659" y="450398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80" name="Oval 179">
              <a:extLst>
                <a:ext uri="{FF2B5EF4-FFF2-40B4-BE49-F238E27FC236}">
                  <a16:creationId xmlns:a16="http://schemas.microsoft.com/office/drawing/2014/main" id="{C4592195-403D-6D4F-A552-8E9951EC4702}"/>
                </a:ext>
              </a:extLst>
            </p:cNvPr>
            <p:cNvSpPr/>
            <p:nvPr/>
          </p:nvSpPr>
          <p:spPr bwMode="auto">
            <a:xfrm>
              <a:off x="534244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3" name="Oval 192">
              <a:extLst>
                <a:ext uri="{FF2B5EF4-FFF2-40B4-BE49-F238E27FC236}">
                  <a16:creationId xmlns:a16="http://schemas.microsoft.com/office/drawing/2014/main" id="{4D2A0AB5-9B7A-144F-BE57-658452063461}"/>
                </a:ext>
              </a:extLst>
            </p:cNvPr>
            <p:cNvSpPr/>
            <p:nvPr/>
          </p:nvSpPr>
          <p:spPr bwMode="auto">
            <a:xfrm>
              <a:off x="622823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195" name="Group 194">
              <a:extLst>
                <a:ext uri="{FF2B5EF4-FFF2-40B4-BE49-F238E27FC236}">
                  <a16:creationId xmlns:a16="http://schemas.microsoft.com/office/drawing/2014/main" id="{FF5BAE6F-F6D8-A34E-9312-CD3BE2206DAC}"/>
                </a:ext>
              </a:extLst>
            </p:cNvPr>
            <p:cNvGrpSpPr/>
            <p:nvPr/>
          </p:nvGrpSpPr>
          <p:grpSpPr>
            <a:xfrm>
              <a:off x="2418842" y="1733632"/>
              <a:ext cx="635181" cy="457200"/>
              <a:chOff x="1916178" y="5715000"/>
              <a:chExt cx="635181" cy="457200"/>
            </a:xfrm>
            <a:solidFill>
              <a:schemeClr val="bg1">
                <a:lumMod val="95000"/>
              </a:schemeClr>
            </a:solidFill>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grp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1941406" y="5756495"/>
                <a:ext cx="585417" cy="338554"/>
              </a:xfrm>
              <a:prstGeom prst="rect">
                <a:avLst/>
              </a:prstGeom>
              <a:noFill/>
            </p:spPr>
            <p:txBody>
              <a:bodyPr wrap="none" rtlCol="0">
                <a:spAutoFit/>
              </a:bodyPr>
              <a:lstStyle/>
              <a:p>
                <a:r>
                  <a:rPr lang="en-US" sz="1600" b="0" dirty="0"/>
                  <a:t>a , 8</a:t>
                </a:r>
                <a:endParaRPr lang="en-IL" sz="1600" b="0">
                  <a:latin typeface="Times New Roman" panose="02020603050405020304" pitchFamily="18" charset="0"/>
                  <a:cs typeface="Times New Roman" panose="02020603050405020304" pitchFamily="18" charset="0"/>
                </a:endParaRPr>
              </a:p>
            </p:txBody>
          </p:sp>
        </p:grpSp>
        <p:sp>
          <p:nvSpPr>
            <p:cNvPr id="199" name="Oval 198">
              <a:extLst>
                <a:ext uri="{FF2B5EF4-FFF2-40B4-BE49-F238E27FC236}">
                  <a16:creationId xmlns:a16="http://schemas.microsoft.com/office/drawing/2014/main" id="{28CF101D-D899-F04B-AD3F-338330FBCD12}"/>
                </a:ext>
              </a:extLst>
            </p:cNvPr>
            <p:cNvSpPr/>
            <p:nvPr/>
          </p:nvSpPr>
          <p:spPr bwMode="auto">
            <a:xfrm>
              <a:off x="7001223" y="3620310"/>
              <a:ext cx="635181" cy="457200"/>
            </a:xfrm>
            <a:prstGeom prst="ellipse">
              <a:avLst/>
            </a:prstGeom>
            <a:solidFill>
              <a:schemeClr val="bg1">
                <a:lumMod val="95000"/>
              </a:schemeClr>
            </a:solidFill>
            <a:ln w="38100" cap="flat" cmpd="sng" algn="ctr">
              <a:solidFill>
                <a:srgbClr val="114FFB"/>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671118" y="4028059"/>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6330853" y="4028059"/>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6" name="Oval 205">
              <a:extLst>
                <a:ext uri="{FF2B5EF4-FFF2-40B4-BE49-F238E27FC236}">
                  <a16:creationId xmlns:a16="http://schemas.microsoft.com/office/drawing/2014/main" id="{A2EA8FAE-6EC1-2D47-AC0F-56F8A7C295AA}"/>
                </a:ext>
              </a:extLst>
            </p:cNvPr>
            <p:cNvSpPr/>
            <p:nvPr/>
          </p:nvSpPr>
          <p:spPr bwMode="auto">
            <a:xfrm>
              <a:off x="5818605" y="3602565"/>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146390" y="3991977"/>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2774082" y="3991977"/>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2" name="Oval 211">
              <a:extLst>
                <a:ext uri="{FF2B5EF4-FFF2-40B4-BE49-F238E27FC236}">
                  <a16:creationId xmlns:a16="http://schemas.microsoft.com/office/drawing/2014/main" id="{74C97F85-9FDE-8D4F-B06B-9F92F66E98CB}"/>
                </a:ext>
              </a:extLst>
            </p:cNvPr>
            <p:cNvSpPr/>
            <p:nvPr/>
          </p:nvSpPr>
          <p:spPr bwMode="auto">
            <a:xfrm>
              <a:off x="2261834" y="3566483"/>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3866610" y="3978290"/>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4575497" y="3978290"/>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8" name="Oval 217">
              <a:extLst>
                <a:ext uri="{FF2B5EF4-FFF2-40B4-BE49-F238E27FC236}">
                  <a16:creationId xmlns:a16="http://schemas.microsoft.com/office/drawing/2014/main" id="{38447991-954F-384E-BB71-E378A793B7C4}"/>
                </a:ext>
              </a:extLst>
            </p:cNvPr>
            <p:cNvSpPr/>
            <p:nvPr/>
          </p:nvSpPr>
          <p:spPr bwMode="auto">
            <a:xfrm>
              <a:off x="4063249" y="355279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222403" y="3120714"/>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6882138" y="3120714"/>
              <a:ext cx="360220" cy="416262"/>
            </a:xfrm>
            <a:prstGeom prst="straightConnector1">
              <a:avLst/>
            </a:prstGeom>
            <a:noFill/>
            <a:ln w="38100" cap="flat" cmpd="sng" algn="ctr">
              <a:solidFill>
                <a:srgbClr val="114FFB"/>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4" name="Oval 223">
              <a:extLst>
                <a:ext uri="{FF2B5EF4-FFF2-40B4-BE49-F238E27FC236}">
                  <a16:creationId xmlns:a16="http://schemas.microsoft.com/office/drawing/2014/main" id="{93959835-E916-564F-9C7A-809A0F6AB1DB}"/>
                </a:ext>
              </a:extLst>
            </p:cNvPr>
            <p:cNvSpPr/>
            <p:nvPr/>
          </p:nvSpPr>
          <p:spPr bwMode="auto">
            <a:xfrm>
              <a:off x="6369890" y="269522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2782824" y="3095238"/>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3624939" y="3095238"/>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0" name="Oval 229">
              <a:extLst>
                <a:ext uri="{FF2B5EF4-FFF2-40B4-BE49-F238E27FC236}">
                  <a16:creationId xmlns:a16="http://schemas.microsoft.com/office/drawing/2014/main" id="{CCA72487-044F-9C4F-8FF3-C514ADD8DAE4}"/>
                </a:ext>
              </a:extLst>
            </p:cNvPr>
            <p:cNvSpPr/>
            <p:nvPr/>
          </p:nvSpPr>
          <p:spPr bwMode="auto">
            <a:xfrm>
              <a:off x="3112691" y="2669744"/>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3638490" y="218803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264332" y="2188033"/>
              <a:ext cx="1256992" cy="467741"/>
            </a:xfrm>
            <a:prstGeom prst="straightConnector1">
              <a:avLst/>
            </a:prstGeom>
            <a:noFill/>
            <a:ln w="38100" cap="flat" cmpd="sng" algn="ctr">
              <a:solidFill>
                <a:srgbClr val="114FFB"/>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6" name="Oval 235">
              <a:extLst>
                <a:ext uri="{FF2B5EF4-FFF2-40B4-BE49-F238E27FC236}">
                  <a16:creationId xmlns:a16="http://schemas.microsoft.com/office/drawing/2014/main" id="{73BA03C7-05A1-8840-8DC3-8CFCE79E4930}"/>
                </a:ext>
              </a:extLst>
            </p:cNvPr>
            <p:cNvSpPr/>
            <p:nvPr/>
          </p:nvSpPr>
          <p:spPr bwMode="auto">
            <a:xfrm>
              <a:off x="4752084" y="176253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8" name="Straight Arrow Connector 237">
              <a:extLst>
                <a:ext uri="{FF2B5EF4-FFF2-40B4-BE49-F238E27FC236}">
                  <a16:creationId xmlns:a16="http://schemas.microsoft.com/office/drawing/2014/main" id="{AB20945C-EBD9-7145-903E-EC39EC06AD43}"/>
                </a:ext>
              </a:extLst>
            </p:cNvPr>
            <p:cNvCxnSpPr>
              <a:cxnSpLocks/>
              <a:stCxn id="242" idx="3"/>
            </p:cNvCxnSpPr>
            <p:nvPr/>
          </p:nvCxnSpPr>
          <p:spPr bwMode="auto">
            <a:xfrm flipH="1">
              <a:off x="2892998" y="1295803"/>
              <a:ext cx="738488" cy="43828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9" name="Straight Arrow Connector 238">
              <a:extLst>
                <a:ext uri="{FF2B5EF4-FFF2-40B4-BE49-F238E27FC236}">
                  <a16:creationId xmlns:a16="http://schemas.microsoft.com/office/drawing/2014/main" id="{D18CFF28-9C2D-094C-9550-35E356BAE01B}"/>
                </a:ext>
              </a:extLst>
            </p:cNvPr>
            <p:cNvCxnSpPr>
              <a:cxnSpLocks/>
            </p:cNvCxnSpPr>
            <p:nvPr/>
          </p:nvCxnSpPr>
          <p:spPr bwMode="auto">
            <a:xfrm>
              <a:off x="4063249" y="1300943"/>
              <a:ext cx="744932" cy="496140"/>
            </a:xfrm>
            <a:prstGeom prst="straightConnector1">
              <a:avLst/>
            </a:prstGeom>
            <a:noFill/>
            <a:ln w="38100" cap="flat" cmpd="sng" algn="ctr">
              <a:solidFill>
                <a:srgbClr val="114FFB"/>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42" name="Oval 241">
              <a:extLst>
                <a:ext uri="{FF2B5EF4-FFF2-40B4-BE49-F238E27FC236}">
                  <a16:creationId xmlns:a16="http://schemas.microsoft.com/office/drawing/2014/main" id="{A366EC4F-03B7-F848-8179-24164F880493}"/>
                </a:ext>
              </a:extLst>
            </p:cNvPr>
            <p:cNvSpPr/>
            <p:nvPr/>
          </p:nvSpPr>
          <p:spPr bwMode="auto">
            <a:xfrm>
              <a:off x="3538466" y="905558"/>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57" name="TextBox 56">
              <a:extLst>
                <a:ext uri="{FF2B5EF4-FFF2-40B4-BE49-F238E27FC236}">
                  <a16:creationId xmlns:a16="http://schemas.microsoft.com/office/drawing/2014/main" id="{E594E59F-BF57-A447-816F-D02D7C9676A0}"/>
                </a:ext>
              </a:extLst>
            </p:cNvPr>
            <p:cNvSpPr txBox="1"/>
            <p:nvPr/>
          </p:nvSpPr>
          <p:spPr>
            <a:xfrm>
              <a:off x="1932811" y="4560303"/>
              <a:ext cx="505268" cy="338554"/>
            </a:xfrm>
            <a:prstGeom prst="rect">
              <a:avLst/>
            </a:prstGeom>
            <a:noFill/>
          </p:spPr>
          <p:txBody>
            <a:bodyPr wrap="none" rtlCol="0">
              <a:spAutoFit/>
            </a:bodyPr>
            <a:lstStyle/>
            <a:p>
              <a:r>
                <a:rPr lang="en-US" sz="1600" b="0" dirty="0"/>
                <a:t>c</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58" name="TextBox 57">
              <a:extLst>
                <a:ext uri="{FF2B5EF4-FFF2-40B4-BE49-F238E27FC236}">
                  <a16:creationId xmlns:a16="http://schemas.microsoft.com/office/drawing/2014/main" id="{6F717345-9DEE-DE48-8292-BC7ADED6D8FF}"/>
                </a:ext>
              </a:extLst>
            </p:cNvPr>
            <p:cNvSpPr txBox="1"/>
            <p:nvPr/>
          </p:nvSpPr>
          <p:spPr>
            <a:xfrm>
              <a:off x="2758254" y="4540902"/>
              <a:ext cx="516488" cy="338554"/>
            </a:xfrm>
            <a:prstGeom prst="rect">
              <a:avLst/>
            </a:prstGeom>
            <a:noFill/>
          </p:spPr>
          <p:txBody>
            <a:bodyPr wrap="none" rtlCol="0">
              <a:spAutoFit/>
            </a:bodyPr>
            <a:lstStyle/>
            <a:p>
              <a:r>
                <a:rPr lang="en-US" sz="1600" b="0" dirty="0"/>
                <a:t>d</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59" name="TextBox 58">
              <a:extLst>
                <a:ext uri="{FF2B5EF4-FFF2-40B4-BE49-F238E27FC236}">
                  <a16:creationId xmlns:a16="http://schemas.microsoft.com/office/drawing/2014/main" id="{8C6D4295-29D3-7342-9645-FFE4945D86AE}"/>
                </a:ext>
              </a:extLst>
            </p:cNvPr>
            <p:cNvSpPr txBox="1"/>
            <p:nvPr/>
          </p:nvSpPr>
          <p:spPr>
            <a:xfrm>
              <a:off x="3657159" y="4540484"/>
              <a:ext cx="516488" cy="338554"/>
            </a:xfrm>
            <a:prstGeom prst="rect">
              <a:avLst/>
            </a:prstGeom>
            <a:noFill/>
          </p:spPr>
          <p:txBody>
            <a:bodyPr wrap="none" rtlCol="0">
              <a:spAutoFit/>
            </a:bodyPr>
            <a:lstStyle/>
            <a:p>
              <a:r>
                <a:rPr lang="en-US" sz="1600" b="0" dirty="0"/>
                <a:t>e</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60" name="TextBox 59">
              <a:extLst>
                <a:ext uri="{FF2B5EF4-FFF2-40B4-BE49-F238E27FC236}">
                  <a16:creationId xmlns:a16="http://schemas.microsoft.com/office/drawing/2014/main" id="{17479A25-EAD6-9941-BF43-9AC4827E8FF0}"/>
                </a:ext>
              </a:extLst>
            </p:cNvPr>
            <p:cNvSpPr txBox="1"/>
            <p:nvPr/>
          </p:nvSpPr>
          <p:spPr>
            <a:xfrm>
              <a:off x="4562856" y="4542480"/>
              <a:ext cx="460382" cy="338554"/>
            </a:xfrm>
            <a:prstGeom prst="rect">
              <a:avLst/>
            </a:prstGeom>
            <a:noFill/>
          </p:spPr>
          <p:txBody>
            <a:bodyPr wrap="none" rtlCol="0">
              <a:spAutoFit/>
            </a:bodyPr>
            <a:lstStyle/>
            <a:p>
              <a:r>
                <a:rPr lang="en-US" sz="1600" b="0" dirty="0"/>
                <a:t>f</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61" name="TextBox 60">
              <a:extLst>
                <a:ext uri="{FF2B5EF4-FFF2-40B4-BE49-F238E27FC236}">
                  <a16:creationId xmlns:a16="http://schemas.microsoft.com/office/drawing/2014/main" id="{4141C829-9759-2247-90F2-26E29690EE3D}"/>
                </a:ext>
              </a:extLst>
            </p:cNvPr>
            <p:cNvSpPr txBox="1"/>
            <p:nvPr/>
          </p:nvSpPr>
          <p:spPr>
            <a:xfrm>
              <a:off x="5428789" y="4555123"/>
              <a:ext cx="516488" cy="338554"/>
            </a:xfrm>
            <a:prstGeom prst="rect">
              <a:avLst/>
            </a:prstGeom>
            <a:noFill/>
          </p:spPr>
          <p:txBody>
            <a:bodyPr wrap="none" rtlCol="0">
              <a:spAutoFit/>
            </a:bodyPr>
            <a:lstStyle/>
            <a:p>
              <a:r>
                <a:rPr lang="en-US" sz="1600" b="0" dirty="0"/>
                <a:t>g</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62" name="TextBox 61">
              <a:extLst>
                <a:ext uri="{FF2B5EF4-FFF2-40B4-BE49-F238E27FC236}">
                  <a16:creationId xmlns:a16="http://schemas.microsoft.com/office/drawing/2014/main" id="{F3420D9C-4A4E-784E-8F82-C2AC2B6D9459}"/>
                </a:ext>
              </a:extLst>
            </p:cNvPr>
            <p:cNvSpPr txBox="1"/>
            <p:nvPr/>
          </p:nvSpPr>
          <p:spPr>
            <a:xfrm>
              <a:off x="6325492" y="4550848"/>
              <a:ext cx="516488" cy="338554"/>
            </a:xfrm>
            <a:prstGeom prst="rect">
              <a:avLst/>
            </a:prstGeom>
            <a:noFill/>
          </p:spPr>
          <p:txBody>
            <a:bodyPr wrap="none" rtlCol="0">
              <a:spAutoFit/>
            </a:bodyPr>
            <a:lstStyle/>
            <a:p>
              <a:r>
                <a:rPr lang="en-US" sz="1600" b="0" dirty="0"/>
                <a:t>h</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41" name="TextBox 40">
              <a:extLst>
                <a:ext uri="{FF2B5EF4-FFF2-40B4-BE49-F238E27FC236}">
                  <a16:creationId xmlns:a16="http://schemas.microsoft.com/office/drawing/2014/main" id="{52F7BB85-7A82-E542-8731-DCE64427EE21}"/>
                </a:ext>
              </a:extLst>
            </p:cNvPr>
            <p:cNvSpPr txBox="1"/>
            <p:nvPr/>
          </p:nvSpPr>
          <p:spPr>
            <a:xfrm>
              <a:off x="3009487" y="1205614"/>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42" name="TextBox 41">
              <a:extLst>
                <a:ext uri="{FF2B5EF4-FFF2-40B4-BE49-F238E27FC236}">
                  <a16:creationId xmlns:a16="http://schemas.microsoft.com/office/drawing/2014/main" id="{1B8016E0-9574-2A4F-A97B-B1EE884581D5}"/>
                </a:ext>
              </a:extLst>
            </p:cNvPr>
            <p:cNvSpPr txBox="1"/>
            <p:nvPr/>
          </p:nvSpPr>
          <p:spPr>
            <a:xfrm>
              <a:off x="4092578" y="2097521"/>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43" name="TextBox 42">
              <a:extLst>
                <a:ext uri="{FF2B5EF4-FFF2-40B4-BE49-F238E27FC236}">
                  <a16:creationId xmlns:a16="http://schemas.microsoft.com/office/drawing/2014/main" id="{12424FFF-894D-9346-A8A5-BA82752A950E}"/>
                </a:ext>
              </a:extLst>
            </p:cNvPr>
            <p:cNvSpPr txBox="1"/>
            <p:nvPr/>
          </p:nvSpPr>
          <p:spPr>
            <a:xfrm>
              <a:off x="2775189" y="3012104"/>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44" name="TextBox 43">
              <a:extLst>
                <a:ext uri="{FF2B5EF4-FFF2-40B4-BE49-F238E27FC236}">
                  <a16:creationId xmlns:a16="http://schemas.microsoft.com/office/drawing/2014/main" id="{635E436F-F3F0-5145-B9E2-B6D9CC50561D}"/>
                </a:ext>
              </a:extLst>
            </p:cNvPr>
            <p:cNvSpPr txBox="1"/>
            <p:nvPr/>
          </p:nvSpPr>
          <p:spPr>
            <a:xfrm>
              <a:off x="2042140" y="3958393"/>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45" name="TextBox 44">
              <a:extLst>
                <a:ext uri="{FF2B5EF4-FFF2-40B4-BE49-F238E27FC236}">
                  <a16:creationId xmlns:a16="http://schemas.microsoft.com/office/drawing/2014/main" id="{F55743AC-CFF6-494D-9C56-9324404CEE8F}"/>
                </a:ext>
              </a:extLst>
            </p:cNvPr>
            <p:cNvSpPr txBox="1"/>
            <p:nvPr/>
          </p:nvSpPr>
          <p:spPr>
            <a:xfrm>
              <a:off x="6119572" y="3044902"/>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46" name="TextBox 45">
              <a:extLst>
                <a:ext uri="{FF2B5EF4-FFF2-40B4-BE49-F238E27FC236}">
                  <a16:creationId xmlns:a16="http://schemas.microsoft.com/office/drawing/2014/main" id="{FBD51055-CC06-D443-8A99-A0C6E25E0A28}"/>
                </a:ext>
              </a:extLst>
            </p:cNvPr>
            <p:cNvSpPr txBox="1"/>
            <p:nvPr/>
          </p:nvSpPr>
          <p:spPr>
            <a:xfrm>
              <a:off x="3736892" y="3958393"/>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47" name="TextBox 46">
              <a:extLst>
                <a:ext uri="{FF2B5EF4-FFF2-40B4-BE49-F238E27FC236}">
                  <a16:creationId xmlns:a16="http://schemas.microsoft.com/office/drawing/2014/main" id="{F35131BF-6578-1A47-8605-037D88BD6566}"/>
                </a:ext>
              </a:extLst>
            </p:cNvPr>
            <p:cNvSpPr txBox="1"/>
            <p:nvPr/>
          </p:nvSpPr>
          <p:spPr>
            <a:xfrm>
              <a:off x="5548185" y="3958393"/>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48" name="TextBox 47">
              <a:extLst>
                <a:ext uri="{FF2B5EF4-FFF2-40B4-BE49-F238E27FC236}">
                  <a16:creationId xmlns:a16="http://schemas.microsoft.com/office/drawing/2014/main" id="{A68A61A6-973A-2643-8D37-31D3082AD9B1}"/>
                </a:ext>
              </a:extLst>
            </p:cNvPr>
            <p:cNvSpPr txBox="1"/>
            <p:nvPr/>
          </p:nvSpPr>
          <p:spPr>
            <a:xfrm>
              <a:off x="4317238" y="1224865"/>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2FA25F7E-B51C-B345-95D2-4DA859BF4A95}"/>
                </a:ext>
              </a:extLst>
            </p:cNvPr>
            <p:cNvSpPr txBox="1"/>
            <p:nvPr/>
          </p:nvSpPr>
          <p:spPr>
            <a:xfrm>
              <a:off x="5754870" y="2090673"/>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449FB440-B876-FF44-821D-CCED7ACDDA50}"/>
                </a:ext>
              </a:extLst>
            </p:cNvPr>
            <p:cNvSpPr txBox="1"/>
            <p:nvPr/>
          </p:nvSpPr>
          <p:spPr>
            <a:xfrm>
              <a:off x="7023622" y="3037380"/>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51" name="TextBox 50">
              <a:extLst>
                <a:ext uri="{FF2B5EF4-FFF2-40B4-BE49-F238E27FC236}">
                  <a16:creationId xmlns:a16="http://schemas.microsoft.com/office/drawing/2014/main" id="{55CA206B-B87F-B241-869B-6B51BCF91D2D}"/>
                </a:ext>
              </a:extLst>
            </p:cNvPr>
            <p:cNvSpPr txBox="1"/>
            <p:nvPr/>
          </p:nvSpPr>
          <p:spPr>
            <a:xfrm>
              <a:off x="3815088" y="2996116"/>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52" name="TextBox 51">
              <a:extLst>
                <a:ext uri="{FF2B5EF4-FFF2-40B4-BE49-F238E27FC236}">
                  <a16:creationId xmlns:a16="http://schemas.microsoft.com/office/drawing/2014/main" id="{1F171211-AB47-0644-A026-A5F83E4D0019}"/>
                </a:ext>
              </a:extLst>
            </p:cNvPr>
            <p:cNvSpPr txBox="1"/>
            <p:nvPr/>
          </p:nvSpPr>
          <p:spPr>
            <a:xfrm>
              <a:off x="4671530" y="3958392"/>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75AEF7E6-49D6-AA4C-972B-22001B009E5E}"/>
                </a:ext>
              </a:extLst>
            </p:cNvPr>
            <p:cNvSpPr txBox="1"/>
            <p:nvPr/>
          </p:nvSpPr>
          <p:spPr>
            <a:xfrm>
              <a:off x="6393105" y="3969100"/>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grpSp>
      <p:sp>
        <p:nvSpPr>
          <p:cNvPr id="55" name="TextBox 54">
            <a:extLst>
              <a:ext uri="{FF2B5EF4-FFF2-40B4-BE49-F238E27FC236}">
                <a16:creationId xmlns:a16="http://schemas.microsoft.com/office/drawing/2014/main" id="{015D8FEF-CEEC-0B43-8780-E3E3661A9D95}"/>
              </a:ext>
            </a:extLst>
          </p:cNvPr>
          <p:cNvSpPr txBox="1"/>
          <p:nvPr/>
        </p:nvSpPr>
        <p:spPr>
          <a:xfrm>
            <a:off x="2288688" y="5380628"/>
            <a:ext cx="4419577" cy="462755"/>
          </a:xfrm>
          <a:prstGeom prst="rect">
            <a:avLst/>
          </a:prstGeom>
          <a:noFill/>
          <a:ln>
            <a:noFill/>
          </a:ln>
        </p:spPr>
        <p:txBody>
          <a:bodyPr wrap="square" lIns="0" tIns="46800" rIns="0" rtlCol="0">
            <a:spAutoFit/>
          </a:bodyPr>
          <a:lstStyle/>
          <a:p>
            <a:r>
              <a:rPr lang="en-US" b="0" dirty="0">
                <a:latin typeface="Consolas" panose="020B0609020204030204" pitchFamily="49" charset="0"/>
                <a:cs typeface="Consolas" panose="020B0609020204030204" pitchFamily="49" charset="0"/>
              </a:rPr>
              <a:t>cod</a:t>
            </a:r>
            <a:r>
              <a:rPr lang="en-US" b="0" spc="200" dirty="0">
                <a:latin typeface="Consolas" panose="020B0609020204030204" pitchFamily="49" charset="0"/>
                <a:cs typeface="Consolas" panose="020B0609020204030204" pitchFamily="49" charset="0"/>
              </a:rPr>
              <a:t>e</a:t>
            </a:r>
            <a:r>
              <a:rPr lang="en-US" sz="2000" b="0" dirty="0">
                <a:latin typeface="Times New Roman" panose="02020603050405020304" pitchFamily="18" charset="0"/>
                <a:cs typeface="Times New Roman" panose="02020603050405020304" pitchFamily="18" charset="0"/>
              </a:rPr>
              <a:t>(</a:t>
            </a:r>
            <a:r>
              <a:rPr lang="en-US" sz="1800" b="0" dirty="0">
                <a:latin typeface="Consolas" panose="020B0609020204030204" pitchFamily="49" charset="0"/>
                <a:cs typeface="Consolas" panose="020B0609020204030204" pitchFamily="49" charset="0"/>
              </a:rPr>
              <a:t>'</a:t>
            </a:r>
            <a:r>
              <a:rPr lang="en-US" b="0" dirty="0">
                <a:latin typeface="Consolas" panose="020B0609020204030204" pitchFamily="49" charset="0"/>
                <a:cs typeface="Consolas" panose="020B0609020204030204" pitchFamily="49" charset="0"/>
              </a:rPr>
              <a:t>b</a:t>
            </a:r>
            <a:r>
              <a:rPr lang="en-US" sz="1800" b="0" dirty="0">
                <a:latin typeface="Consolas" panose="020B0609020204030204" pitchFamily="49" charset="0"/>
                <a:cs typeface="Consolas" panose="020B0609020204030204" pitchFamily="49" charset="0"/>
              </a:rPr>
              <a:t>'</a:t>
            </a:r>
            <a:r>
              <a:rPr lang="en-IL" sz="2000" b="0">
                <a:latin typeface="Times New Roman" panose="02020603050405020304" pitchFamily="18" charset="0"/>
                <a:cs typeface="Times New Roman" panose="02020603050405020304" pitchFamily="18" charset="0"/>
              </a:rPr>
              <a:t>) </a:t>
            </a:r>
            <a:r>
              <a:rPr lang="en-IL" b="0">
                <a:latin typeface="Consolas" panose="020B0609020204030204" pitchFamily="49" charset="0"/>
                <a:cs typeface="Consolas" panose="020B0609020204030204" pitchFamily="49" charset="0"/>
              </a:rPr>
              <a:t>=</a:t>
            </a:r>
            <a:r>
              <a:rPr lang="en-IL" sz="2000" b="0">
                <a:latin typeface="Times New Roman" panose="02020603050405020304" pitchFamily="18" charset="0"/>
                <a:cs typeface="Times New Roman" panose="02020603050405020304" pitchFamily="18" charset="0"/>
              </a:rPr>
              <a:t> </a:t>
            </a:r>
            <a:r>
              <a:rPr lang="en-IL" b="0">
                <a:solidFill>
                  <a:srgbClr val="114FFB"/>
                </a:solidFill>
                <a:latin typeface="Consolas" panose="020B0609020204030204" pitchFamily="49" charset="0"/>
                <a:cs typeface="Consolas" panose="020B0609020204030204" pitchFamily="49" charset="0"/>
              </a:rPr>
              <a:t>111</a:t>
            </a:r>
            <a:r>
              <a:rPr lang="en-IL" sz="2000" b="0" u="sng">
                <a:solidFill>
                  <a:srgbClr val="114FFB"/>
                </a:solidFill>
                <a:latin typeface="Times New Roman" panose="02020603050405020304" pitchFamily="18" charset="0"/>
                <a:cs typeface="Times New Roman" panose="02020603050405020304" pitchFamily="18" charset="0"/>
              </a:rPr>
              <a:t> </a:t>
            </a:r>
            <a:endParaRPr lang="en-IL" sz="2000" b="0">
              <a:solidFill>
                <a:srgbClr val="114FFB"/>
              </a:solidFill>
              <a:latin typeface="Consolas" panose="020B0609020204030204" pitchFamily="49" charset="0"/>
              <a:cs typeface="Consolas" panose="020B0609020204030204" pitchFamily="49" charset="0"/>
            </a:endParaRPr>
          </a:p>
        </p:txBody>
      </p:sp>
      <p:sp>
        <p:nvSpPr>
          <p:cNvPr id="63" name="TextBox 62">
            <a:extLst>
              <a:ext uri="{FF2B5EF4-FFF2-40B4-BE49-F238E27FC236}">
                <a16:creationId xmlns:a16="http://schemas.microsoft.com/office/drawing/2014/main" id="{DF2226D0-33E9-D648-85B6-3930E855FE2F}"/>
              </a:ext>
            </a:extLst>
          </p:cNvPr>
          <p:cNvSpPr txBox="1"/>
          <p:nvPr/>
        </p:nvSpPr>
        <p:spPr>
          <a:xfrm>
            <a:off x="7089314" y="3671442"/>
            <a:ext cx="516488" cy="338554"/>
          </a:xfrm>
          <a:prstGeom prst="rect">
            <a:avLst/>
          </a:prstGeom>
          <a:noFill/>
        </p:spPr>
        <p:txBody>
          <a:bodyPr wrap="none" rtlCol="0">
            <a:spAutoFit/>
          </a:bodyPr>
          <a:lstStyle/>
          <a:p>
            <a:r>
              <a:rPr lang="en-US" sz="1600" b="0" dirty="0"/>
              <a:t>b</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3</a:t>
            </a:r>
            <a:endParaRPr lang="en-IL" sz="1600" b="0"/>
          </a:p>
        </p:txBody>
      </p:sp>
    </p:spTree>
    <p:extLst>
      <p:ext uri="{BB962C8B-B14F-4D97-AF65-F5344CB8AC3E}">
        <p14:creationId xmlns:p14="http://schemas.microsoft.com/office/powerpoint/2010/main" val="4270525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Huffman codes</a:t>
            </a:r>
          </a:p>
        </p:txBody>
      </p:sp>
      <p:sp>
        <p:nvSpPr>
          <p:cNvPr id="171" name="Oval 170">
            <a:extLst>
              <a:ext uri="{FF2B5EF4-FFF2-40B4-BE49-F238E27FC236}">
                <a16:creationId xmlns:a16="http://schemas.microsoft.com/office/drawing/2014/main" id="{F9431492-BEBD-344B-86FF-5C52093044F9}"/>
              </a:ext>
            </a:extLst>
          </p:cNvPr>
          <p:cNvSpPr/>
          <p:nvPr/>
        </p:nvSpPr>
        <p:spPr bwMode="auto">
          <a:xfrm>
            <a:off x="2662767" y="447855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4" name="Oval 173">
            <a:extLst>
              <a:ext uri="{FF2B5EF4-FFF2-40B4-BE49-F238E27FC236}">
                <a16:creationId xmlns:a16="http://schemas.microsoft.com/office/drawing/2014/main" id="{D51713E3-E11D-BC48-94ED-C4114BCC0C26}"/>
              </a:ext>
            </a:extLst>
          </p:cNvPr>
          <p:cNvSpPr/>
          <p:nvPr/>
        </p:nvSpPr>
        <p:spPr bwMode="auto">
          <a:xfrm>
            <a:off x="3580088"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7" name="Oval 176">
            <a:extLst>
              <a:ext uri="{FF2B5EF4-FFF2-40B4-BE49-F238E27FC236}">
                <a16:creationId xmlns:a16="http://schemas.microsoft.com/office/drawing/2014/main" id="{49EAC30E-782F-E947-ACEE-0B186498882C}"/>
              </a:ext>
            </a:extLst>
          </p:cNvPr>
          <p:cNvSpPr/>
          <p:nvPr/>
        </p:nvSpPr>
        <p:spPr bwMode="auto">
          <a:xfrm>
            <a:off x="4456659" y="450398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80" name="Oval 179">
            <a:extLst>
              <a:ext uri="{FF2B5EF4-FFF2-40B4-BE49-F238E27FC236}">
                <a16:creationId xmlns:a16="http://schemas.microsoft.com/office/drawing/2014/main" id="{C4592195-403D-6D4F-A552-8E9951EC4702}"/>
              </a:ext>
            </a:extLst>
          </p:cNvPr>
          <p:cNvSpPr/>
          <p:nvPr/>
        </p:nvSpPr>
        <p:spPr bwMode="auto">
          <a:xfrm>
            <a:off x="534244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3" name="Oval 192">
            <a:extLst>
              <a:ext uri="{FF2B5EF4-FFF2-40B4-BE49-F238E27FC236}">
                <a16:creationId xmlns:a16="http://schemas.microsoft.com/office/drawing/2014/main" id="{4D2A0AB5-9B7A-144F-BE57-658452063461}"/>
              </a:ext>
            </a:extLst>
          </p:cNvPr>
          <p:cNvSpPr/>
          <p:nvPr/>
        </p:nvSpPr>
        <p:spPr bwMode="auto">
          <a:xfrm>
            <a:off x="622823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195" name="Group 194">
            <a:extLst>
              <a:ext uri="{FF2B5EF4-FFF2-40B4-BE49-F238E27FC236}">
                <a16:creationId xmlns:a16="http://schemas.microsoft.com/office/drawing/2014/main" id="{FF5BAE6F-F6D8-A34E-9312-CD3BE2206DAC}"/>
              </a:ext>
            </a:extLst>
          </p:cNvPr>
          <p:cNvGrpSpPr/>
          <p:nvPr/>
        </p:nvGrpSpPr>
        <p:grpSpPr>
          <a:xfrm>
            <a:off x="2418842" y="1733632"/>
            <a:ext cx="635181" cy="457200"/>
            <a:chOff x="1916178" y="5715000"/>
            <a:chExt cx="635181" cy="457200"/>
          </a:xfrm>
          <a:solidFill>
            <a:schemeClr val="bg1">
              <a:lumMod val="95000"/>
            </a:schemeClr>
          </a:solidFill>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grp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1941406" y="5756495"/>
              <a:ext cx="585417" cy="338554"/>
            </a:xfrm>
            <a:prstGeom prst="rect">
              <a:avLst/>
            </a:prstGeom>
            <a:noFill/>
          </p:spPr>
          <p:txBody>
            <a:bodyPr wrap="none" rtlCol="0">
              <a:spAutoFit/>
            </a:bodyPr>
            <a:lstStyle/>
            <a:p>
              <a:r>
                <a:rPr lang="en-US" sz="1600" b="0" dirty="0"/>
                <a:t>a , 8</a:t>
              </a:r>
              <a:endParaRPr lang="en-IL" sz="1600" b="0">
                <a:latin typeface="Times New Roman" panose="02020603050405020304" pitchFamily="18" charset="0"/>
                <a:cs typeface="Times New Roman" panose="02020603050405020304" pitchFamily="18" charset="0"/>
              </a:endParaRPr>
            </a:p>
          </p:txBody>
        </p:sp>
      </p:grpSp>
      <p:sp>
        <p:nvSpPr>
          <p:cNvPr id="199" name="Oval 198">
            <a:extLst>
              <a:ext uri="{FF2B5EF4-FFF2-40B4-BE49-F238E27FC236}">
                <a16:creationId xmlns:a16="http://schemas.microsoft.com/office/drawing/2014/main" id="{28CF101D-D899-F04B-AD3F-338330FBCD12}"/>
              </a:ext>
            </a:extLst>
          </p:cNvPr>
          <p:cNvSpPr/>
          <p:nvPr/>
        </p:nvSpPr>
        <p:spPr bwMode="auto">
          <a:xfrm>
            <a:off x="7001223" y="362031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671118" y="4028059"/>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6330853" y="4028059"/>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6" name="Oval 205">
            <a:extLst>
              <a:ext uri="{FF2B5EF4-FFF2-40B4-BE49-F238E27FC236}">
                <a16:creationId xmlns:a16="http://schemas.microsoft.com/office/drawing/2014/main" id="{A2EA8FAE-6EC1-2D47-AC0F-56F8A7C295AA}"/>
              </a:ext>
            </a:extLst>
          </p:cNvPr>
          <p:cNvSpPr/>
          <p:nvPr/>
        </p:nvSpPr>
        <p:spPr bwMode="auto">
          <a:xfrm>
            <a:off x="5818605" y="3602565"/>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146390" y="3991977"/>
            <a:ext cx="266879" cy="452344"/>
          </a:xfrm>
          <a:prstGeom prst="straightConnector1">
            <a:avLst/>
          </a:prstGeom>
          <a:noFill/>
          <a:ln w="38100" cap="flat" cmpd="sng" algn="ctr">
            <a:solidFill>
              <a:srgbClr val="114FFB"/>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2774082" y="3991977"/>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2" name="Oval 211">
            <a:extLst>
              <a:ext uri="{FF2B5EF4-FFF2-40B4-BE49-F238E27FC236}">
                <a16:creationId xmlns:a16="http://schemas.microsoft.com/office/drawing/2014/main" id="{74C97F85-9FDE-8D4F-B06B-9F92F66E98CB}"/>
              </a:ext>
            </a:extLst>
          </p:cNvPr>
          <p:cNvSpPr/>
          <p:nvPr/>
        </p:nvSpPr>
        <p:spPr bwMode="auto">
          <a:xfrm>
            <a:off x="2261834" y="3566483"/>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3866610" y="3978290"/>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4575497" y="3978290"/>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8" name="Oval 217">
            <a:extLst>
              <a:ext uri="{FF2B5EF4-FFF2-40B4-BE49-F238E27FC236}">
                <a16:creationId xmlns:a16="http://schemas.microsoft.com/office/drawing/2014/main" id="{38447991-954F-384E-BB71-E378A793B7C4}"/>
              </a:ext>
            </a:extLst>
          </p:cNvPr>
          <p:cNvSpPr/>
          <p:nvPr/>
        </p:nvSpPr>
        <p:spPr bwMode="auto">
          <a:xfrm>
            <a:off x="4063249" y="355279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222403" y="3120714"/>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6882138" y="3120714"/>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4" name="Oval 223">
            <a:extLst>
              <a:ext uri="{FF2B5EF4-FFF2-40B4-BE49-F238E27FC236}">
                <a16:creationId xmlns:a16="http://schemas.microsoft.com/office/drawing/2014/main" id="{93959835-E916-564F-9C7A-809A0F6AB1DB}"/>
              </a:ext>
            </a:extLst>
          </p:cNvPr>
          <p:cNvSpPr/>
          <p:nvPr/>
        </p:nvSpPr>
        <p:spPr bwMode="auto">
          <a:xfrm>
            <a:off x="6369890" y="269522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2782824" y="3095238"/>
            <a:ext cx="481302" cy="423340"/>
          </a:xfrm>
          <a:prstGeom prst="straightConnector1">
            <a:avLst/>
          </a:prstGeom>
          <a:noFill/>
          <a:ln w="38100" cap="flat" cmpd="sng" algn="ctr">
            <a:solidFill>
              <a:srgbClr val="114FFB"/>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3624939" y="3095238"/>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0" name="Oval 229">
            <a:extLst>
              <a:ext uri="{FF2B5EF4-FFF2-40B4-BE49-F238E27FC236}">
                <a16:creationId xmlns:a16="http://schemas.microsoft.com/office/drawing/2014/main" id="{CCA72487-044F-9C4F-8FF3-C514ADD8DAE4}"/>
              </a:ext>
            </a:extLst>
          </p:cNvPr>
          <p:cNvSpPr/>
          <p:nvPr/>
        </p:nvSpPr>
        <p:spPr bwMode="auto">
          <a:xfrm>
            <a:off x="3112691" y="2669744"/>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3638490" y="2188033"/>
            <a:ext cx="1265030" cy="472880"/>
          </a:xfrm>
          <a:prstGeom prst="straightConnector1">
            <a:avLst/>
          </a:prstGeom>
          <a:noFill/>
          <a:ln w="38100" cap="flat" cmpd="sng" algn="ctr">
            <a:solidFill>
              <a:srgbClr val="114FFB"/>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264332" y="218803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6" name="Oval 235">
            <a:extLst>
              <a:ext uri="{FF2B5EF4-FFF2-40B4-BE49-F238E27FC236}">
                <a16:creationId xmlns:a16="http://schemas.microsoft.com/office/drawing/2014/main" id="{73BA03C7-05A1-8840-8DC3-8CFCE79E4930}"/>
              </a:ext>
            </a:extLst>
          </p:cNvPr>
          <p:cNvSpPr/>
          <p:nvPr/>
        </p:nvSpPr>
        <p:spPr bwMode="auto">
          <a:xfrm>
            <a:off x="4752084" y="176253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8" name="Straight Arrow Connector 237">
            <a:extLst>
              <a:ext uri="{FF2B5EF4-FFF2-40B4-BE49-F238E27FC236}">
                <a16:creationId xmlns:a16="http://schemas.microsoft.com/office/drawing/2014/main" id="{AB20945C-EBD9-7145-903E-EC39EC06AD43}"/>
              </a:ext>
            </a:extLst>
          </p:cNvPr>
          <p:cNvCxnSpPr>
            <a:cxnSpLocks/>
            <a:stCxn id="242" idx="3"/>
          </p:cNvCxnSpPr>
          <p:nvPr/>
        </p:nvCxnSpPr>
        <p:spPr bwMode="auto">
          <a:xfrm flipH="1">
            <a:off x="2892998" y="1295803"/>
            <a:ext cx="738488" cy="43828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9" name="Straight Arrow Connector 238">
            <a:extLst>
              <a:ext uri="{FF2B5EF4-FFF2-40B4-BE49-F238E27FC236}">
                <a16:creationId xmlns:a16="http://schemas.microsoft.com/office/drawing/2014/main" id="{D18CFF28-9C2D-094C-9550-35E356BAE01B}"/>
              </a:ext>
            </a:extLst>
          </p:cNvPr>
          <p:cNvCxnSpPr>
            <a:cxnSpLocks/>
          </p:cNvCxnSpPr>
          <p:nvPr/>
        </p:nvCxnSpPr>
        <p:spPr bwMode="auto">
          <a:xfrm>
            <a:off x="4063249" y="1300943"/>
            <a:ext cx="744932" cy="496140"/>
          </a:xfrm>
          <a:prstGeom prst="straightConnector1">
            <a:avLst/>
          </a:prstGeom>
          <a:noFill/>
          <a:ln w="38100" cap="flat" cmpd="sng" algn="ctr">
            <a:solidFill>
              <a:srgbClr val="114FFB"/>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42" name="Oval 241">
            <a:extLst>
              <a:ext uri="{FF2B5EF4-FFF2-40B4-BE49-F238E27FC236}">
                <a16:creationId xmlns:a16="http://schemas.microsoft.com/office/drawing/2014/main" id="{A366EC4F-03B7-F848-8179-24164F880493}"/>
              </a:ext>
            </a:extLst>
          </p:cNvPr>
          <p:cNvSpPr/>
          <p:nvPr/>
        </p:nvSpPr>
        <p:spPr bwMode="auto">
          <a:xfrm>
            <a:off x="3538466" y="905558"/>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56" name="TextBox 55">
            <a:extLst>
              <a:ext uri="{FF2B5EF4-FFF2-40B4-BE49-F238E27FC236}">
                <a16:creationId xmlns:a16="http://schemas.microsoft.com/office/drawing/2014/main" id="{A9ADEDFF-A8A7-6D49-B446-8AFF552AF131}"/>
              </a:ext>
            </a:extLst>
          </p:cNvPr>
          <p:cNvSpPr txBox="1"/>
          <p:nvPr/>
        </p:nvSpPr>
        <p:spPr>
          <a:xfrm>
            <a:off x="7089314" y="3671442"/>
            <a:ext cx="516488" cy="338554"/>
          </a:xfrm>
          <a:prstGeom prst="rect">
            <a:avLst/>
          </a:prstGeom>
          <a:noFill/>
        </p:spPr>
        <p:txBody>
          <a:bodyPr wrap="none" rtlCol="0">
            <a:spAutoFit/>
          </a:bodyPr>
          <a:lstStyle/>
          <a:p>
            <a:r>
              <a:rPr lang="en-US" sz="1600" b="0" dirty="0"/>
              <a:t>b</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3</a:t>
            </a:r>
            <a:endParaRPr lang="en-IL" sz="1600" b="0"/>
          </a:p>
        </p:txBody>
      </p:sp>
      <p:sp>
        <p:nvSpPr>
          <p:cNvPr id="58" name="TextBox 57">
            <a:extLst>
              <a:ext uri="{FF2B5EF4-FFF2-40B4-BE49-F238E27FC236}">
                <a16:creationId xmlns:a16="http://schemas.microsoft.com/office/drawing/2014/main" id="{6F717345-9DEE-DE48-8292-BC7ADED6D8FF}"/>
              </a:ext>
            </a:extLst>
          </p:cNvPr>
          <p:cNvSpPr txBox="1"/>
          <p:nvPr/>
        </p:nvSpPr>
        <p:spPr>
          <a:xfrm>
            <a:off x="2758254" y="4540902"/>
            <a:ext cx="516488" cy="338554"/>
          </a:xfrm>
          <a:prstGeom prst="rect">
            <a:avLst/>
          </a:prstGeom>
          <a:noFill/>
        </p:spPr>
        <p:txBody>
          <a:bodyPr wrap="none" rtlCol="0">
            <a:spAutoFit/>
          </a:bodyPr>
          <a:lstStyle/>
          <a:p>
            <a:r>
              <a:rPr lang="en-US" sz="1600" b="0" dirty="0"/>
              <a:t>d</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59" name="TextBox 58">
            <a:extLst>
              <a:ext uri="{FF2B5EF4-FFF2-40B4-BE49-F238E27FC236}">
                <a16:creationId xmlns:a16="http://schemas.microsoft.com/office/drawing/2014/main" id="{8C6D4295-29D3-7342-9645-FFE4945D86AE}"/>
              </a:ext>
            </a:extLst>
          </p:cNvPr>
          <p:cNvSpPr txBox="1"/>
          <p:nvPr/>
        </p:nvSpPr>
        <p:spPr>
          <a:xfrm>
            <a:off x="3657159" y="4540484"/>
            <a:ext cx="516488" cy="338554"/>
          </a:xfrm>
          <a:prstGeom prst="rect">
            <a:avLst/>
          </a:prstGeom>
          <a:noFill/>
        </p:spPr>
        <p:txBody>
          <a:bodyPr wrap="none" rtlCol="0">
            <a:spAutoFit/>
          </a:bodyPr>
          <a:lstStyle/>
          <a:p>
            <a:r>
              <a:rPr lang="en-US" sz="1600" b="0" dirty="0"/>
              <a:t>e</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60" name="TextBox 59">
            <a:extLst>
              <a:ext uri="{FF2B5EF4-FFF2-40B4-BE49-F238E27FC236}">
                <a16:creationId xmlns:a16="http://schemas.microsoft.com/office/drawing/2014/main" id="{17479A25-EAD6-9941-BF43-9AC4827E8FF0}"/>
              </a:ext>
            </a:extLst>
          </p:cNvPr>
          <p:cNvSpPr txBox="1"/>
          <p:nvPr/>
        </p:nvSpPr>
        <p:spPr>
          <a:xfrm>
            <a:off x="4562856" y="4542480"/>
            <a:ext cx="460382" cy="338554"/>
          </a:xfrm>
          <a:prstGeom prst="rect">
            <a:avLst/>
          </a:prstGeom>
          <a:noFill/>
        </p:spPr>
        <p:txBody>
          <a:bodyPr wrap="none" rtlCol="0">
            <a:spAutoFit/>
          </a:bodyPr>
          <a:lstStyle/>
          <a:p>
            <a:r>
              <a:rPr lang="en-US" sz="1600" b="0" dirty="0"/>
              <a:t>f</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61" name="TextBox 60">
            <a:extLst>
              <a:ext uri="{FF2B5EF4-FFF2-40B4-BE49-F238E27FC236}">
                <a16:creationId xmlns:a16="http://schemas.microsoft.com/office/drawing/2014/main" id="{4141C829-9759-2247-90F2-26E29690EE3D}"/>
              </a:ext>
            </a:extLst>
          </p:cNvPr>
          <p:cNvSpPr txBox="1"/>
          <p:nvPr/>
        </p:nvSpPr>
        <p:spPr>
          <a:xfrm>
            <a:off x="5428789" y="4555123"/>
            <a:ext cx="516488" cy="338554"/>
          </a:xfrm>
          <a:prstGeom prst="rect">
            <a:avLst/>
          </a:prstGeom>
          <a:noFill/>
        </p:spPr>
        <p:txBody>
          <a:bodyPr wrap="none" rtlCol="0">
            <a:spAutoFit/>
          </a:bodyPr>
          <a:lstStyle/>
          <a:p>
            <a:r>
              <a:rPr lang="en-US" sz="1600" b="0" dirty="0"/>
              <a:t>g</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62" name="TextBox 61">
            <a:extLst>
              <a:ext uri="{FF2B5EF4-FFF2-40B4-BE49-F238E27FC236}">
                <a16:creationId xmlns:a16="http://schemas.microsoft.com/office/drawing/2014/main" id="{F3420D9C-4A4E-784E-8F82-C2AC2B6D9459}"/>
              </a:ext>
            </a:extLst>
          </p:cNvPr>
          <p:cNvSpPr txBox="1"/>
          <p:nvPr/>
        </p:nvSpPr>
        <p:spPr>
          <a:xfrm>
            <a:off x="6325492" y="4550848"/>
            <a:ext cx="516488" cy="338554"/>
          </a:xfrm>
          <a:prstGeom prst="rect">
            <a:avLst/>
          </a:prstGeom>
          <a:noFill/>
        </p:spPr>
        <p:txBody>
          <a:bodyPr wrap="none" rtlCol="0">
            <a:spAutoFit/>
          </a:bodyPr>
          <a:lstStyle/>
          <a:p>
            <a:r>
              <a:rPr lang="en-US" sz="1600" b="0" dirty="0"/>
              <a:t>h</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41" name="TextBox 40">
            <a:extLst>
              <a:ext uri="{FF2B5EF4-FFF2-40B4-BE49-F238E27FC236}">
                <a16:creationId xmlns:a16="http://schemas.microsoft.com/office/drawing/2014/main" id="{52F7BB85-7A82-E542-8731-DCE64427EE21}"/>
              </a:ext>
            </a:extLst>
          </p:cNvPr>
          <p:cNvSpPr txBox="1"/>
          <p:nvPr/>
        </p:nvSpPr>
        <p:spPr>
          <a:xfrm>
            <a:off x="3009487" y="1205614"/>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42" name="TextBox 41">
            <a:extLst>
              <a:ext uri="{FF2B5EF4-FFF2-40B4-BE49-F238E27FC236}">
                <a16:creationId xmlns:a16="http://schemas.microsoft.com/office/drawing/2014/main" id="{1B8016E0-9574-2A4F-A97B-B1EE884581D5}"/>
              </a:ext>
            </a:extLst>
          </p:cNvPr>
          <p:cNvSpPr txBox="1"/>
          <p:nvPr/>
        </p:nvSpPr>
        <p:spPr>
          <a:xfrm>
            <a:off x="4092578" y="2097521"/>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43" name="TextBox 42">
            <a:extLst>
              <a:ext uri="{FF2B5EF4-FFF2-40B4-BE49-F238E27FC236}">
                <a16:creationId xmlns:a16="http://schemas.microsoft.com/office/drawing/2014/main" id="{12424FFF-894D-9346-A8A5-BA82752A950E}"/>
              </a:ext>
            </a:extLst>
          </p:cNvPr>
          <p:cNvSpPr txBox="1"/>
          <p:nvPr/>
        </p:nvSpPr>
        <p:spPr>
          <a:xfrm>
            <a:off x="2775189" y="3012104"/>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44" name="TextBox 43">
            <a:extLst>
              <a:ext uri="{FF2B5EF4-FFF2-40B4-BE49-F238E27FC236}">
                <a16:creationId xmlns:a16="http://schemas.microsoft.com/office/drawing/2014/main" id="{635E436F-F3F0-5145-B9E2-B6D9CC50561D}"/>
              </a:ext>
            </a:extLst>
          </p:cNvPr>
          <p:cNvSpPr txBox="1"/>
          <p:nvPr/>
        </p:nvSpPr>
        <p:spPr>
          <a:xfrm>
            <a:off x="2042140" y="3958393"/>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45" name="TextBox 44">
            <a:extLst>
              <a:ext uri="{FF2B5EF4-FFF2-40B4-BE49-F238E27FC236}">
                <a16:creationId xmlns:a16="http://schemas.microsoft.com/office/drawing/2014/main" id="{F55743AC-CFF6-494D-9C56-9324404CEE8F}"/>
              </a:ext>
            </a:extLst>
          </p:cNvPr>
          <p:cNvSpPr txBox="1"/>
          <p:nvPr/>
        </p:nvSpPr>
        <p:spPr>
          <a:xfrm>
            <a:off x="6119572" y="3044902"/>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46" name="TextBox 45">
            <a:extLst>
              <a:ext uri="{FF2B5EF4-FFF2-40B4-BE49-F238E27FC236}">
                <a16:creationId xmlns:a16="http://schemas.microsoft.com/office/drawing/2014/main" id="{FBD51055-CC06-D443-8A99-A0C6E25E0A28}"/>
              </a:ext>
            </a:extLst>
          </p:cNvPr>
          <p:cNvSpPr txBox="1"/>
          <p:nvPr/>
        </p:nvSpPr>
        <p:spPr>
          <a:xfrm>
            <a:off x="3736892" y="3958393"/>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47" name="TextBox 46">
            <a:extLst>
              <a:ext uri="{FF2B5EF4-FFF2-40B4-BE49-F238E27FC236}">
                <a16:creationId xmlns:a16="http://schemas.microsoft.com/office/drawing/2014/main" id="{F35131BF-6578-1A47-8605-037D88BD6566}"/>
              </a:ext>
            </a:extLst>
          </p:cNvPr>
          <p:cNvSpPr txBox="1"/>
          <p:nvPr/>
        </p:nvSpPr>
        <p:spPr>
          <a:xfrm>
            <a:off x="5548185" y="3958393"/>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48" name="TextBox 47">
            <a:extLst>
              <a:ext uri="{FF2B5EF4-FFF2-40B4-BE49-F238E27FC236}">
                <a16:creationId xmlns:a16="http://schemas.microsoft.com/office/drawing/2014/main" id="{A68A61A6-973A-2643-8D37-31D3082AD9B1}"/>
              </a:ext>
            </a:extLst>
          </p:cNvPr>
          <p:cNvSpPr txBox="1"/>
          <p:nvPr/>
        </p:nvSpPr>
        <p:spPr>
          <a:xfrm>
            <a:off x="4317238" y="1224865"/>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2FA25F7E-B51C-B345-95D2-4DA859BF4A95}"/>
              </a:ext>
            </a:extLst>
          </p:cNvPr>
          <p:cNvSpPr txBox="1"/>
          <p:nvPr/>
        </p:nvSpPr>
        <p:spPr>
          <a:xfrm>
            <a:off x="5754870" y="2090673"/>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449FB440-B876-FF44-821D-CCED7ACDDA50}"/>
              </a:ext>
            </a:extLst>
          </p:cNvPr>
          <p:cNvSpPr txBox="1"/>
          <p:nvPr/>
        </p:nvSpPr>
        <p:spPr>
          <a:xfrm>
            <a:off x="7023622" y="3037380"/>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51" name="TextBox 50">
            <a:extLst>
              <a:ext uri="{FF2B5EF4-FFF2-40B4-BE49-F238E27FC236}">
                <a16:creationId xmlns:a16="http://schemas.microsoft.com/office/drawing/2014/main" id="{55CA206B-B87F-B241-869B-6B51BCF91D2D}"/>
              </a:ext>
            </a:extLst>
          </p:cNvPr>
          <p:cNvSpPr txBox="1"/>
          <p:nvPr/>
        </p:nvSpPr>
        <p:spPr>
          <a:xfrm>
            <a:off x="3815088" y="2996116"/>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52" name="TextBox 51">
            <a:extLst>
              <a:ext uri="{FF2B5EF4-FFF2-40B4-BE49-F238E27FC236}">
                <a16:creationId xmlns:a16="http://schemas.microsoft.com/office/drawing/2014/main" id="{1F171211-AB47-0644-A026-A5F83E4D0019}"/>
              </a:ext>
            </a:extLst>
          </p:cNvPr>
          <p:cNvSpPr txBox="1"/>
          <p:nvPr/>
        </p:nvSpPr>
        <p:spPr>
          <a:xfrm>
            <a:off x="4671530" y="3958392"/>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75AEF7E6-49D6-AA4C-972B-22001B009E5E}"/>
              </a:ext>
            </a:extLst>
          </p:cNvPr>
          <p:cNvSpPr txBox="1"/>
          <p:nvPr/>
        </p:nvSpPr>
        <p:spPr>
          <a:xfrm>
            <a:off x="6393105" y="3969100"/>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55" name="TextBox 54">
            <a:extLst>
              <a:ext uri="{FF2B5EF4-FFF2-40B4-BE49-F238E27FC236}">
                <a16:creationId xmlns:a16="http://schemas.microsoft.com/office/drawing/2014/main" id="{A9FED6B5-5B02-184E-91B5-F1961D6255F8}"/>
              </a:ext>
            </a:extLst>
          </p:cNvPr>
          <p:cNvSpPr txBox="1"/>
          <p:nvPr/>
        </p:nvSpPr>
        <p:spPr>
          <a:xfrm>
            <a:off x="2269311" y="5257231"/>
            <a:ext cx="4419577" cy="462755"/>
          </a:xfrm>
          <a:prstGeom prst="rect">
            <a:avLst/>
          </a:prstGeom>
          <a:noFill/>
          <a:ln>
            <a:noFill/>
          </a:ln>
        </p:spPr>
        <p:txBody>
          <a:bodyPr wrap="square" lIns="0" tIns="46800" rIns="0" rtlCol="0">
            <a:spAutoFit/>
          </a:bodyPr>
          <a:lstStyle/>
          <a:p>
            <a:r>
              <a:rPr lang="en-US" b="0" dirty="0">
                <a:latin typeface="Consolas" panose="020B0609020204030204" pitchFamily="49" charset="0"/>
                <a:cs typeface="Consolas" panose="020B0609020204030204" pitchFamily="49" charset="0"/>
              </a:rPr>
              <a:t>cod</a:t>
            </a:r>
            <a:r>
              <a:rPr lang="en-US" b="0" spc="200" dirty="0">
                <a:latin typeface="Consolas" panose="020B0609020204030204" pitchFamily="49" charset="0"/>
                <a:cs typeface="Consolas" panose="020B0609020204030204" pitchFamily="49" charset="0"/>
              </a:rPr>
              <a:t>e</a:t>
            </a:r>
            <a:r>
              <a:rPr lang="en-US" sz="2000" b="0" dirty="0">
                <a:latin typeface="Times New Roman" panose="02020603050405020304" pitchFamily="18" charset="0"/>
                <a:cs typeface="Times New Roman" panose="02020603050405020304" pitchFamily="18" charset="0"/>
              </a:rPr>
              <a:t>(</a:t>
            </a:r>
            <a:r>
              <a:rPr lang="en-US" sz="1800" b="0" dirty="0">
                <a:latin typeface="Consolas" panose="020B0609020204030204" pitchFamily="49" charset="0"/>
                <a:cs typeface="Consolas" panose="020B0609020204030204" pitchFamily="49" charset="0"/>
              </a:rPr>
              <a:t>'</a:t>
            </a:r>
            <a:r>
              <a:rPr lang="en-US" b="0" dirty="0">
                <a:latin typeface="Consolas" panose="020B0609020204030204" pitchFamily="49" charset="0"/>
                <a:cs typeface="Consolas" panose="020B0609020204030204" pitchFamily="49" charset="0"/>
              </a:rPr>
              <a:t>c</a:t>
            </a:r>
            <a:r>
              <a:rPr lang="en-US" sz="1800" b="0" dirty="0">
                <a:latin typeface="Consolas" panose="020B0609020204030204" pitchFamily="49" charset="0"/>
                <a:cs typeface="Consolas" panose="020B0609020204030204" pitchFamily="49" charset="0"/>
              </a:rPr>
              <a:t>'</a:t>
            </a:r>
            <a:r>
              <a:rPr lang="en-IL" sz="2000" b="0">
                <a:latin typeface="Times New Roman" panose="02020603050405020304" pitchFamily="18" charset="0"/>
                <a:cs typeface="Times New Roman" panose="02020603050405020304" pitchFamily="18" charset="0"/>
              </a:rPr>
              <a:t>) </a:t>
            </a:r>
            <a:r>
              <a:rPr lang="en-IL" b="0">
                <a:latin typeface="Consolas" panose="020B0609020204030204" pitchFamily="49" charset="0"/>
                <a:cs typeface="Consolas" panose="020B0609020204030204" pitchFamily="49" charset="0"/>
              </a:rPr>
              <a:t>=</a:t>
            </a:r>
            <a:r>
              <a:rPr lang="en-IL" sz="2000" b="0">
                <a:latin typeface="Times New Roman" panose="02020603050405020304" pitchFamily="18" charset="0"/>
                <a:cs typeface="Times New Roman" panose="02020603050405020304" pitchFamily="18" charset="0"/>
              </a:rPr>
              <a:t> </a:t>
            </a:r>
            <a:r>
              <a:rPr lang="en-IL" b="0">
                <a:solidFill>
                  <a:srgbClr val="114FFB"/>
                </a:solidFill>
                <a:latin typeface="Consolas" panose="020B0609020204030204" pitchFamily="49" charset="0"/>
                <a:cs typeface="Consolas" panose="020B0609020204030204" pitchFamily="49" charset="0"/>
              </a:rPr>
              <a:t>1000</a:t>
            </a:r>
            <a:r>
              <a:rPr lang="en-IL" sz="2000" b="0" u="sng">
                <a:latin typeface="Times New Roman" panose="02020603050405020304" pitchFamily="18" charset="0"/>
                <a:cs typeface="Times New Roman" panose="02020603050405020304" pitchFamily="18" charset="0"/>
              </a:rPr>
              <a:t> </a:t>
            </a:r>
            <a:endParaRPr lang="en-IL" sz="2000" b="0">
              <a:latin typeface="Consolas" panose="020B0609020204030204" pitchFamily="49" charset="0"/>
              <a:cs typeface="Consolas" panose="020B0609020204030204" pitchFamily="49" charset="0"/>
            </a:endParaRPr>
          </a:p>
        </p:txBody>
      </p:sp>
      <p:sp>
        <p:nvSpPr>
          <p:cNvPr id="63" name="Oval 62">
            <a:extLst>
              <a:ext uri="{FF2B5EF4-FFF2-40B4-BE49-F238E27FC236}">
                <a16:creationId xmlns:a16="http://schemas.microsoft.com/office/drawing/2014/main" id="{7DC2BE9B-3A7A-CB41-93CC-8435F6B76972}"/>
              </a:ext>
            </a:extLst>
          </p:cNvPr>
          <p:cNvSpPr/>
          <p:nvPr/>
        </p:nvSpPr>
        <p:spPr bwMode="auto">
          <a:xfrm>
            <a:off x="1828800" y="4495800"/>
            <a:ext cx="635181" cy="457200"/>
          </a:xfrm>
          <a:prstGeom prst="ellipse">
            <a:avLst/>
          </a:prstGeom>
          <a:solidFill>
            <a:schemeClr val="bg1">
              <a:lumMod val="95000"/>
            </a:schemeClr>
          </a:solidFill>
          <a:ln w="38100" cap="flat" cmpd="sng" algn="ctr">
            <a:solidFill>
              <a:srgbClr val="114FFB"/>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64" name="TextBox 63">
            <a:extLst>
              <a:ext uri="{FF2B5EF4-FFF2-40B4-BE49-F238E27FC236}">
                <a16:creationId xmlns:a16="http://schemas.microsoft.com/office/drawing/2014/main" id="{2A812FAB-0DC5-2245-B15D-FB8A022BC134}"/>
              </a:ext>
            </a:extLst>
          </p:cNvPr>
          <p:cNvSpPr txBox="1"/>
          <p:nvPr/>
        </p:nvSpPr>
        <p:spPr>
          <a:xfrm>
            <a:off x="1932811" y="4560303"/>
            <a:ext cx="505268" cy="338554"/>
          </a:xfrm>
          <a:prstGeom prst="rect">
            <a:avLst/>
          </a:prstGeom>
          <a:noFill/>
        </p:spPr>
        <p:txBody>
          <a:bodyPr wrap="none" rtlCol="0">
            <a:spAutoFit/>
          </a:bodyPr>
          <a:lstStyle/>
          <a:p>
            <a:r>
              <a:rPr lang="en-US" sz="1600" b="0" dirty="0"/>
              <a:t>c</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Tree>
    <p:extLst>
      <p:ext uri="{BB962C8B-B14F-4D97-AF65-F5344CB8AC3E}">
        <p14:creationId xmlns:p14="http://schemas.microsoft.com/office/powerpoint/2010/main" val="761981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Huffman codes</a:t>
            </a:r>
          </a:p>
        </p:txBody>
      </p:sp>
      <p:grpSp>
        <p:nvGrpSpPr>
          <p:cNvPr id="3" name="Group 2">
            <a:extLst>
              <a:ext uri="{FF2B5EF4-FFF2-40B4-BE49-F238E27FC236}">
                <a16:creationId xmlns:a16="http://schemas.microsoft.com/office/drawing/2014/main" id="{F595B28A-1F2F-1149-839F-0847CD1F4E51}"/>
              </a:ext>
            </a:extLst>
          </p:cNvPr>
          <p:cNvGrpSpPr/>
          <p:nvPr/>
        </p:nvGrpSpPr>
        <p:grpSpPr>
          <a:xfrm>
            <a:off x="1828800" y="905558"/>
            <a:ext cx="5807604" cy="4055631"/>
            <a:chOff x="1828800" y="905558"/>
            <a:chExt cx="5807604" cy="4055631"/>
          </a:xfrm>
        </p:grpSpPr>
        <p:sp>
          <p:nvSpPr>
            <p:cNvPr id="168" name="Oval 167">
              <a:extLst>
                <a:ext uri="{FF2B5EF4-FFF2-40B4-BE49-F238E27FC236}">
                  <a16:creationId xmlns:a16="http://schemas.microsoft.com/office/drawing/2014/main" id="{2D9D7174-A3A7-E24C-886C-A55A355A8919}"/>
                </a:ext>
              </a:extLst>
            </p:cNvPr>
            <p:cNvSpPr/>
            <p:nvPr/>
          </p:nvSpPr>
          <p:spPr bwMode="auto">
            <a:xfrm>
              <a:off x="1828800"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71" name="Oval 170">
              <a:extLst>
                <a:ext uri="{FF2B5EF4-FFF2-40B4-BE49-F238E27FC236}">
                  <a16:creationId xmlns:a16="http://schemas.microsoft.com/office/drawing/2014/main" id="{F9431492-BEBD-344B-86FF-5C52093044F9}"/>
                </a:ext>
              </a:extLst>
            </p:cNvPr>
            <p:cNvSpPr/>
            <p:nvPr/>
          </p:nvSpPr>
          <p:spPr bwMode="auto">
            <a:xfrm>
              <a:off x="2662767" y="447855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74" name="Oval 173">
              <a:extLst>
                <a:ext uri="{FF2B5EF4-FFF2-40B4-BE49-F238E27FC236}">
                  <a16:creationId xmlns:a16="http://schemas.microsoft.com/office/drawing/2014/main" id="{D51713E3-E11D-BC48-94ED-C4114BCC0C26}"/>
                </a:ext>
              </a:extLst>
            </p:cNvPr>
            <p:cNvSpPr/>
            <p:nvPr/>
          </p:nvSpPr>
          <p:spPr bwMode="auto">
            <a:xfrm>
              <a:off x="3580088"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77" name="Oval 176">
              <a:extLst>
                <a:ext uri="{FF2B5EF4-FFF2-40B4-BE49-F238E27FC236}">
                  <a16:creationId xmlns:a16="http://schemas.microsoft.com/office/drawing/2014/main" id="{49EAC30E-782F-E947-ACEE-0B186498882C}"/>
                </a:ext>
              </a:extLst>
            </p:cNvPr>
            <p:cNvSpPr/>
            <p:nvPr/>
          </p:nvSpPr>
          <p:spPr bwMode="auto">
            <a:xfrm>
              <a:off x="4456659" y="450398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80" name="Oval 179">
              <a:extLst>
                <a:ext uri="{FF2B5EF4-FFF2-40B4-BE49-F238E27FC236}">
                  <a16:creationId xmlns:a16="http://schemas.microsoft.com/office/drawing/2014/main" id="{C4592195-403D-6D4F-A552-8E9951EC4702}"/>
                </a:ext>
              </a:extLst>
            </p:cNvPr>
            <p:cNvSpPr/>
            <p:nvPr/>
          </p:nvSpPr>
          <p:spPr bwMode="auto">
            <a:xfrm>
              <a:off x="534244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3" name="Oval 192">
              <a:extLst>
                <a:ext uri="{FF2B5EF4-FFF2-40B4-BE49-F238E27FC236}">
                  <a16:creationId xmlns:a16="http://schemas.microsoft.com/office/drawing/2014/main" id="{4D2A0AB5-9B7A-144F-BE57-658452063461}"/>
                </a:ext>
              </a:extLst>
            </p:cNvPr>
            <p:cNvSpPr/>
            <p:nvPr/>
          </p:nvSpPr>
          <p:spPr bwMode="auto">
            <a:xfrm>
              <a:off x="622823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nvGrpSpPr>
            <p:cNvPr id="195" name="Group 194">
              <a:extLst>
                <a:ext uri="{FF2B5EF4-FFF2-40B4-BE49-F238E27FC236}">
                  <a16:creationId xmlns:a16="http://schemas.microsoft.com/office/drawing/2014/main" id="{FF5BAE6F-F6D8-A34E-9312-CD3BE2206DAC}"/>
                </a:ext>
              </a:extLst>
            </p:cNvPr>
            <p:cNvGrpSpPr/>
            <p:nvPr/>
          </p:nvGrpSpPr>
          <p:grpSpPr>
            <a:xfrm>
              <a:off x="2418842" y="1733632"/>
              <a:ext cx="635181" cy="457200"/>
              <a:chOff x="1916178" y="5715000"/>
              <a:chExt cx="635181" cy="457200"/>
            </a:xfrm>
            <a:solidFill>
              <a:schemeClr val="bg1">
                <a:lumMod val="95000"/>
              </a:schemeClr>
            </a:solidFill>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grp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1917361" y="5756495"/>
                <a:ext cx="633508" cy="369332"/>
              </a:xfrm>
              <a:prstGeom prst="rect">
                <a:avLst/>
              </a:prstGeom>
              <a:noFill/>
            </p:spPr>
            <p:txBody>
              <a:bodyPr wrap="none" rtlCol="0">
                <a:spAutoFit/>
              </a:bodyPr>
              <a:lstStyle/>
              <a:p>
                <a:r>
                  <a:rPr lang="en-US" sz="1800" b="0" dirty="0"/>
                  <a:t>a , 8</a:t>
                </a:r>
                <a:endParaRPr lang="en-IL" sz="1800" b="0">
                  <a:latin typeface="Times New Roman" panose="02020603050405020304" pitchFamily="18" charset="0"/>
                  <a:cs typeface="Times New Roman" panose="02020603050405020304" pitchFamily="18" charset="0"/>
                </a:endParaRPr>
              </a:p>
            </p:txBody>
          </p:sp>
        </p:grpSp>
        <p:sp>
          <p:nvSpPr>
            <p:cNvPr id="199" name="Oval 198">
              <a:extLst>
                <a:ext uri="{FF2B5EF4-FFF2-40B4-BE49-F238E27FC236}">
                  <a16:creationId xmlns:a16="http://schemas.microsoft.com/office/drawing/2014/main" id="{28CF101D-D899-F04B-AD3F-338330FBCD12}"/>
                </a:ext>
              </a:extLst>
            </p:cNvPr>
            <p:cNvSpPr/>
            <p:nvPr/>
          </p:nvSpPr>
          <p:spPr bwMode="auto">
            <a:xfrm>
              <a:off x="7001223" y="362031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671118" y="4028059"/>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6330853" y="4028059"/>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6" name="Oval 205">
              <a:extLst>
                <a:ext uri="{FF2B5EF4-FFF2-40B4-BE49-F238E27FC236}">
                  <a16:creationId xmlns:a16="http://schemas.microsoft.com/office/drawing/2014/main" id="{A2EA8FAE-6EC1-2D47-AC0F-56F8A7C295AA}"/>
                </a:ext>
              </a:extLst>
            </p:cNvPr>
            <p:cNvSpPr/>
            <p:nvPr/>
          </p:nvSpPr>
          <p:spPr bwMode="auto">
            <a:xfrm>
              <a:off x="5818605" y="3602565"/>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146390" y="3991977"/>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2774082" y="3991977"/>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2" name="Oval 211">
              <a:extLst>
                <a:ext uri="{FF2B5EF4-FFF2-40B4-BE49-F238E27FC236}">
                  <a16:creationId xmlns:a16="http://schemas.microsoft.com/office/drawing/2014/main" id="{74C97F85-9FDE-8D4F-B06B-9F92F66E98CB}"/>
                </a:ext>
              </a:extLst>
            </p:cNvPr>
            <p:cNvSpPr/>
            <p:nvPr/>
          </p:nvSpPr>
          <p:spPr bwMode="auto">
            <a:xfrm>
              <a:off x="2261834" y="3566483"/>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3866610" y="3978290"/>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4575497" y="3978290"/>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8" name="Oval 217">
              <a:extLst>
                <a:ext uri="{FF2B5EF4-FFF2-40B4-BE49-F238E27FC236}">
                  <a16:creationId xmlns:a16="http://schemas.microsoft.com/office/drawing/2014/main" id="{38447991-954F-384E-BB71-E378A793B7C4}"/>
                </a:ext>
              </a:extLst>
            </p:cNvPr>
            <p:cNvSpPr/>
            <p:nvPr/>
          </p:nvSpPr>
          <p:spPr bwMode="auto">
            <a:xfrm>
              <a:off x="4063249" y="355279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222403" y="3120714"/>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6882138" y="3120714"/>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4" name="Oval 223">
              <a:extLst>
                <a:ext uri="{FF2B5EF4-FFF2-40B4-BE49-F238E27FC236}">
                  <a16:creationId xmlns:a16="http://schemas.microsoft.com/office/drawing/2014/main" id="{93959835-E916-564F-9C7A-809A0F6AB1DB}"/>
                </a:ext>
              </a:extLst>
            </p:cNvPr>
            <p:cNvSpPr/>
            <p:nvPr/>
          </p:nvSpPr>
          <p:spPr bwMode="auto">
            <a:xfrm>
              <a:off x="6369890" y="269522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2782824" y="3095238"/>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3624939" y="3095238"/>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0" name="Oval 229">
              <a:extLst>
                <a:ext uri="{FF2B5EF4-FFF2-40B4-BE49-F238E27FC236}">
                  <a16:creationId xmlns:a16="http://schemas.microsoft.com/office/drawing/2014/main" id="{CCA72487-044F-9C4F-8FF3-C514ADD8DAE4}"/>
                </a:ext>
              </a:extLst>
            </p:cNvPr>
            <p:cNvSpPr/>
            <p:nvPr/>
          </p:nvSpPr>
          <p:spPr bwMode="auto">
            <a:xfrm>
              <a:off x="3112691" y="2669744"/>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3638490" y="218803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264332" y="218803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6" name="Oval 235">
              <a:extLst>
                <a:ext uri="{FF2B5EF4-FFF2-40B4-BE49-F238E27FC236}">
                  <a16:creationId xmlns:a16="http://schemas.microsoft.com/office/drawing/2014/main" id="{73BA03C7-05A1-8840-8DC3-8CFCE79E4930}"/>
                </a:ext>
              </a:extLst>
            </p:cNvPr>
            <p:cNvSpPr/>
            <p:nvPr/>
          </p:nvSpPr>
          <p:spPr bwMode="auto">
            <a:xfrm>
              <a:off x="4752084" y="176253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cxnSp>
          <p:nvCxnSpPr>
            <p:cNvPr id="238" name="Straight Arrow Connector 237">
              <a:extLst>
                <a:ext uri="{FF2B5EF4-FFF2-40B4-BE49-F238E27FC236}">
                  <a16:creationId xmlns:a16="http://schemas.microsoft.com/office/drawing/2014/main" id="{AB20945C-EBD9-7145-903E-EC39EC06AD43}"/>
                </a:ext>
              </a:extLst>
            </p:cNvPr>
            <p:cNvCxnSpPr>
              <a:cxnSpLocks/>
              <a:stCxn id="242" idx="3"/>
            </p:cNvCxnSpPr>
            <p:nvPr/>
          </p:nvCxnSpPr>
          <p:spPr bwMode="auto">
            <a:xfrm flipH="1">
              <a:off x="2892998" y="1295803"/>
              <a:ext cx="738488" cy="43828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9" name="Straight Arrow Connector 238">
              <a:extLst>
                <a:ext uri="{FF2B5EF4-FFF2-40B4-BE49-F238E27FC236}">
                  <a16:creationId xmlns:a16="http://schemas.microsoft.com/office/drawing/2014/main" id="{D18CFF28-9C2D-094C-9550-35E356BAE01B}"/>
                </a:ext>
              </a:extLst>
            </p:cNvPr>
            <p:cNvCxnSpPr>
              <a:cxnSpLocks/>
            </p:cNvCxnSpPr>
            <p:nvPr/>
          </p:nvCxnSpPr>
          <p:spPr bwMode="auto">
            <a:xfrm>
              <a:off x="4063249" y="1300943"/>
              <a:ext cx="744932" cy="4961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42" name="Oval 241">
              <a:extLst>
                <a:ext uri="{FF2B5EF4-FFF2-40B4-BE49-F238E27FC236}">
                  <a16:creationId xmlns:a16="http://schemas.microsoft.com/office/drawing/2014/main" id="{A366EC4F-03B7-F848-8179-24164F880493}"/>
                </a:ext>
              </a:extLst>
            </p:cNvPr>
            <p:cNvSpPr/>
            <p:nvPr/>
          </p:nvSpPr>
          <p:spPr bwMode="auto">
            <a:xfrm>
              <a:off x="3538466" y="905558"/>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56" name="TextBox 55">
              <a:extLst>
                <a:ext uri="{FF2B5EF4-FFF2-40B4-BE49-F238E27FC236}">
                  <a16:creationId xmlns:a16="http://schemas.microsoft.com/office/drawing/2014/main" id="{A9ADEDFF-A8A7-6D49-B446-8AFF552AF131}"/>
                </a:ext>
              </a:extLst>
            </p:cNvPr>
            <p:cNvSpPr txBox="1"/>
            <p:nvPr/>
          </p:nvSpPr>
          <p:spPr>
            <a:xfrm>
              <a:off x="7066071" y="3671442"/>
              <a:ext cx="562975" cy="369332"/>
            </a:xfrm>
            <a:prstGeom prst="rect">
              <a:avLst/>
            </a:prstGeom>
            <a:noFill/>
          </p:spPr>
          <p:txBody>
            <a:bodyPr wrap="none" rtlCol="0">
              <a:spAutoFit/>
            </a:bodyPr>
            <a:lstStyle/>
            <a:p>
              <a:r>
                <a:rPr lang="en-US" sz="1800" b="0" dirty="0"/>
                <a:t>b</a:t>
              </a:r>
              <a:r>
                <a:rPr lang="en-US" sz="1400" b="0" dirty="0">
                  <a:latin typeface="Times New Roman" panose="02020603050405020304" pitchFamily="18" charset="0"/>
                  <a:cs typeface="Times New Roman" panose="02020603050405020304" pitchFamily="18" charset="0"/>
                </a:rPr>
                <a:t> , </a:t>
              </a:r>
              <a:r>
                <a:rPr lang="en-US" sz="1800" b="0" dirty="0">
                  <a:latin typeface="Times New Roman" panose="02020603050405020304" pitchFamily="18" charset="0"/>
                  <a:cs typeface="Times New Roman" panose="02020603050405020304" pitchFamily="18" charset="0"/>
                </a:rPr>
                <a:t>3</a:t>
              </a:r>
              <a:endParaRPr lang="en-IL" sz="1800" b="0"/>
            </a:p>
          </p:txBody>
        </p:sp>
        <p:sp>
          <p:nvSpPr>
            <p:cNvPr id="57" name="TextBox 56">
              <a:extLst>
                <a:ext uri="{FF2B5EF4-FFF2-40B4-BE49-F238E27FC236}">
                  <a16:creationId xmlns:a16="http://schemas.microsoft.com/office/drawing/2014/main" id="{E594E59F-BF57-A447-816F-D02D7C9676A0}"/>
                </a:ext>
              </a:extLst>
            </p:cNvPr>
            <p:cNvSpPr txBox="1"/>
            <p:nvPr/>
          </p:nvSpPr>
          <p:spPr>
            <a:xfrm>
              <a:off x="1910370" y="4560303"/>
              <a:ext cx="550151" cy="369332"/>
            </a:xfrm>
            <a:prstGeom prst="rect">
              <a:avLst/>
            </a:prstGeom>
            <a:noFill/>
          </p:spPr>
          <p:txBody>
            <a:bodyPr wrap="none" rtlCol="0">
              <a:spAutoFit/>
            </a:bodyPr>
            <a:lstStyle/>
            <a:p>
              <a:r>
                <a:rPr lang="en-US" sz="1800" b="0" dirty="0"/>
                <a:t>c</a:t>
              </a:r>
              <a:r>
                <a:rPr lang="en-US" sz="1400" b="0" dirty="0">
                  <a:latin typeface="Times New Roman" panose="02020603050405020304" pitchFamily="18" charset="0"/>
                  <a:cs typeface="Times New Roman" panose="02020603050405020304" pitchFamily="18" charset="0"/>
                </a:rPr>
                <a:t> , </a:t>
              </a:r>
              <a:r>
                <a:rPr lang="en-US" sz="1800" b="0" dirty="0">
                  <a:latin typeface="Times New Roman" panose="02020603050405020304" pitchFamily="18" charset="0"/>
                  <a:cs typeface="Times New Roman" panose="02020603050405020304" pitchFamily="18" charset="0"/>
                </a:rPr>
                <a:t>1</a:t>
              </a:r>
              <a:endParaRPr lang="en-IL" sz="1800" b="0"/>
            </a:p>
          </p:txBody>
        </p:sp>
        <p:sp>
          <p:nvSpPr>
            <p:cNvPr id="58" name="TextBox 57">
              <a:extLst>
                <a:ext uri="{FF2B5EF4-FFF2-40B4-BE49-F238E27FC236}">
                  <a16:creationId xmlns:a16="http://schemas.microsoft.com/office/drawing/2014/main" id="{6F717345-9DEE-DE48-8292-BC7ADED6D8FF}"/>
                </a:ext>
              </a:extLst>
            </p:cNvPr>
            <p:cNvSpPr txBox="1"/>
            <p:nvPr/>
          </p:nvSpPr>
          <p:spPr>
            <a:xfrm>
              <a:off x="2735011" y="4540902"/>
              <a:ext cx="562975" cy="369332"/>
            </a:xfrm>
            <a:prstGeom prst="rect">
              <a:avLst/>
            </a:prstGeom>
            <a:noFill/>
          </p:spPr>
          <p:txBody>
            <a:bodyPr wrap="none" rtlCol="0">
              <a:spAutoFit/>
            </a:bodyPr>
            <a:lstStyle/>
            <a:p>
              <a:r>
                <a:rPr lang="en-US" sz="1800" b="0" dirty="0"/>
                <a:t>d</a:t>
              </a:r>
              <a:r>
                <a:rPr lang="en-US" sz="1400" b="0" dirty="0">
                  <a:latin typeface="Times New Roman" panose="02020603050405020304" pitchFamily="18" charset="0"/>
                  <a:cs typeface="Times New Roman" panose="02020603050405020304" pitchFamily="18" charset="0"/>
                </a:rPr>
                <a:t> , </a:t>
              </a:r>
              <a:r>
                <a:rPr lang="en-US" sz="1800" b="0" dirty="0">
                  <a:latin typeface="Times New Roman" panose="02020603050405020304" pitchFamily="18" charset="0"/>
                  <a:cs typeface="Times New Roman" panose="02020603050405020304" pitchFamily="18" charset="0"/>
                </a:rPr>
                <a:t>1</a:t>
              </a:r>
              <a:endParaRPr lang="en-IL" sz="1800" b="0"/>
            </a:p>
          </p:txBody>
        </p:sp>
        <p:sp>
          <p:nvSpPr>
            <p:cNvPr id="59" name="TextBox 58">
              <a:extLst>
                <a:ext uri="{FF2B5EF4-FFF2-40B4-BE49-F238E27FC236}">
                  <a16:creationId xmlns:a16="http://schemas.microsoft.com/office/drawing/2014/main" id="{8C6D4295-29D3-7342-9645-FFE4945D86AE}"/>
                </a:ext>
              </a:extLst>
            </p:cNvPr>
            <p:cNvSpPr txBox="1"/>
            <p:nvPr/>
          </p:nvSpPr>
          <p:spPr>
            <a:xfrm>
              <a:off x="3633916" y="4540484"/>
              <a:ext cx="562975" cy="369332"/>
            </a:xfrm>
            <a:prstGeom prst="rect">
              <a:avLst/>
            </a:prstGeom>
            <a:noFill/>
          </p:spPr>
          <p:txBody>
            <a:bodyPr wrap="none" rtlCol="0">
              <a:spAutoFit/>
            </a:bodyPr>
            <a:lstStyle/>
            <a:p>
              <a:r>
                <a:rPr lang="en-US" sz="1800" b="0" dirty="0"/>
                <a:t>e</a:t>
              </a:r>
              <a:r>
                <a:rPr lang="en-US" sz="1400" b="0" dirty="0">
                  <a:latin typeface="Times New Roman" panose="02020603050405020304" pitchFamily="18" charset="0"/>
                  <a:cs typeface="Times New Roman" panose="02020603050405020304" pitchFamily="18" charset="0"/>
                </a:rPr>
                <a:t> , </a:t>
              </a:r>
              <a:r>
                <a:rPr lang="en-US" sz="1800" b="0" dirty="0">
                  <a:latin typeface="Times New Roman" panose="02020603050405020304" pitchFamily="18" charset="0"/>
                  <a:cs typeface="Times New Roman" panose="02020603050405020304" pitchFamily="18" charset="0"/>
                </a:rPr>
                <a:t>1</a:t>
              </a:r>
              <a:endParaRPr lang="en-IL" sz="1800" b="0"/>
            </a:p>
          </p:txBody>
        </p:sp>
        <p:sp>
          <p:nvSpPr>
            <p:cNvPr id="60" name="TextBox 59">
              <a:extLst>
                <a:ext uri="{FF2B5EF4-FFF2-40B4-BE49-F238E27FC236}">
                  <a16:creationId xmlns:a16="http://schemas.microsoft.com/office/drawing/2014/main" id="{17479A25-EAD6-9941-BF43-9AC4827E8FF0}"/>
                </a:ext>
              </a:extLst>
            </p:cNvPr>
            <p:cNvSpPr txBox="1"/>
            <p:nvPr/>
          </p:nvSpPr>
          <p:spPr>
            <a:xfrm>
              <a:off x="4543620" y="4542480"/>
              <a:ext cx="498856" cy="369332"/>
            </a:xfrm>
            <a:prstGeom prst="rect">
              <a:avLst/>
            </a:prstGeom>
            <a:noFill/>
          </p:spPr>
          <p:txBody>
            <a:bodyPr wrap="none" rtlCol="0">
              <a:spAutoFit/>
            </a:bodyPr>
            <a:lstStyle/>
            <a:p>
              <a:r>
                <a:rPr lang="en-US" sz="1800" b="0" dirty="0"/>
                <a:t>f</a:t>
              </a:r>
              <a:r>
                <a:rPr lang="en-US" sz="1400" b="0" dirty="0">
                  <a:latin typeface="Times New Roman" panose="02020603050405020304" pitchFamily="18" charset="0"/>
                  <a:cs typeface="Times New Roman" panose="02020603050405020304" pitchFamily="18" charset="0"/>
                </a:rPr>
                <a:t> , </a:t>
              </a:r>
              <a:r>
                <a:rPr lang="en-US" sz="1800" b="0" dirty="0">
                  <a:latin typeface="Times New Roman" panose="02020603050405020304" pitchFamily="18" charset="0"/>
                  <a:cs typeface="Times New Roman" panose="02020603050405020304" pitchFamily="18" charset="0"/>
                </a:rPr>
                <a:t>1</a:t>
              </a:r>
              <a:endParaRPr lang="en-IL" sz="1800" b="0"/>
            </a:p>
          </p:txBody>
        </p:sp>
        <p:sp>
          <p:nvSpPr>
            <p:cNvPr id="61" name="TextBox 60">
              <a:extLst>
                <a:ext uri="{FF2B5EF4-FFF2-40B4-BE49-F238E27FC236}">
                  <a16:creationId xmlns:a16="http://schemas.microsoft.com/office/drawing/2014/main" id="{4141C829-9759-2247-90F2-26E29690EE3D}"/>
                </a:ext>
              </a:extLst>
            </p:cNvPr>
            <p:cNvSpPr txBox="1"/>
            <p:nvPr/>
          </p:nvSpPr>
          <p:spPr>
            <a:xfrm>
              <a:off x="5405546" y="4555123"/>
              <a:ext cx="562975" cy="369332"/>
            </a:xfrm>
            <a:prstGeom prst="rect">
              <a:avLst/>
            </a:prstGeom>
            <a:noFill/>
          </p:spPr>
          <p:txBody>
            <a:bodyPr wrap="none" rtlCol="0">
              <a:spAutoFit/>
            </a:bodyPr>
            <a:lstStyle/>
            <a:p>
              <a:r>
                <a:rPr lang="en-US" sz="1800" b="0" dirty="0"/>
                <a:t>g</a:t>
              </a:r>
              <a:r>
                <a:rPr lang="en-US" sz="1400" b="0" dirty="0">
                  <a:latin typeface="Times New Roman" panose="02020603050405020304" pitchFamily="18" charset="0"/>
                  <a:cs typeface="Times New Roman" panose="02020603050405020304" pitchFamily="18" charset="0"/>
                </a:rPr>
                <a:t> , </a:t>
              </a:r>
              <a:r>
                <a:rPr lang="en-US" sz="1800" b="0" dirty="0">
                  <a:latin typeface="Times New Roman" panose="02020603050405020304" pitchFamily="18" charset="0"/>
                  <a:cs typeface="Times New Roman" panose="02020603050405020304" pitchFamily="18" charset="0"/>
                </a:rPr>
                <a:t>1</a:t>
              </a:r>
              <a:endParaRPr lang="en-IL" sz="1800" b="0"/>
            </a:p>
          </p:txBody>
        </p:sp>
        <p:sp>
          <p:nvSpPr>
            <p:cNvPr id="62" name="TextBox 61">
              <a:extLst>
                <a:ext uri="{FF2B5EF4-FFF2-40B4-BE49-F238E27FC236}">
                  <a16:creationId xmlns:a16="http://schemas.microsoft.com/office/drawing/2014/main" id="{F3420D9C-4A4E-784E-8F82-C2AC2B6D9459}"/>
                </a:ext>
              </a:extLst>
            </p:cNvPr>
            <p:cNvSpPr txBox="1"/>
            <p:nvPr/>
          </p:nvSpPr>
          <p:spPr>
            <a:xfrm>
              <a:off x="6302249" y="4550848"/>
              <a:ext cx="562975" cy="369332"/>
            </a:xfrm>
            <a:prstGeom prst="rect">
              <a:avLst/>
            </a:prstGeom>
            <a:noFill/>
          </p:spPr>
          <p:txBody>
            <a:bodyPr wrap="none" rtlCol="0">
              <a:spAutoFit/>
            </a:bodyPr>
            <a:lstStyle/>
            <a:p>
              <a:r>
                <a:rPr lang="en-US" sz="1800" b="0" dirty="0"/>
                <a:t>h</a:t>
              </a:r>
              <a:r>
                <a:rPr lang="en-US" sz="1400" b="0" dirty="0">
                  <a:latin typeface="Times New Roman" panose="02020603050405020304" pitchFamily="18" charset="0"/>
                  <a:cs typeface="Times New Roman" panose="02020603050405020304" pitchFamily="18" charset="0"/>
                </a:rPr>
                <a:t> , </a:t>
              </a:r>
              <a:r>
                <a:rPr lang="en-US" sz="1800" b="0" dirty="0">
                  <a:latin typeface="Times New Roman" panose="02020603050405020304" pitchFamily="18" charset="0"/>
                  <a:cs typeface="Times New Roman" panose="02020603050405020304" pitchFamily="18" charset="0"/>
                </a:rPr>
                <a:t>1</a:t>
              </a:r>
              <a:endParaRPr lang="en-IL" sz="1800" b="0"/>
            </a:p>
          </p:txBody>
        </p:sp>
        <p:sp>
          <p:nvSpPr>
            <p:cNvPr id="41" name="TextBox 40">
              <a:extLst>
                <a:ext uri="{FF2B5EF4-FFF2-40B4-BE49-F238E27FC236}">
                  <a16:creationId xmlns:a16="http://schemas.microsoft.com/office/drawing/2014/main" id="{52F7BB85-7A82-E542-8731-DCE64427EE21}"/>
                </a:ext>
              </a:extLst>
            </p:cNvPr>
            <p:cNvSpPr txBox="1"/>
            <p:nvPr/>
          </p:nvSpPr>
          <p:spPr>
            <a:xfrm>
              <a:off x="3009487" y="1205614"/>
              <a:ext cx="291901" cy="370422"/>
            </a:xfrm>
            <a:prstGeom prst="rect">
              <a:avLst/>
            </a:prstGeom>
            <a:noFill/>
            <a:ln>
              <a:no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0</a:t>
              </a:r>
            </a:p>
          </p:txBody>
        </p:sp>
        <p:sp>
          <p:nvSpPr>
            <p:cNvPr id="42" name="TextBox 41">
              <a:extLst>
                <a:ext uri="{FF2B5EF4-FFF2-40B4-BE49-F238E27FC236}">
                  <a16:creationId xmlns:a16="http://schemas.microsoft.com/office/drawing/2014/main" id="{1B8016E0-9574-2A4F-A97B-B1EE884581D5}"/>
                </a:ext>
              </a:extLst>
            </p:cNvPr>
            <p:cNvSpPr txBox="1"/>
            <p:nvPr/>
          </p:nvSpPr>
          <p:spPr>
            <a:xfrm>
              <a:off x="4092578" y="2097521"/>
              <a:ext cx="291901" cy="370422"/>
            </a:xfrm>
            <a:prstGeom prst="rect">
              <a:avLst/>
            </a:prstGeom>
            <a:noFill/>
            <a:ln>
              <a:no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0</a:t>
              </a:r>
            </a:p>
          </p:txBody>
        </p:sp>
        <p:sp>
          <p:nvSpPr>
            <p:cNvPr id="43" name="TextBox 42">
              <a:extLst>
                <a:ext uri="{FF2B5EF4-FFF2-40B4-BE49-F238E27FC236}">
                  <a16:creationId xmlns:a16="http://schemas.microsoft.com/office/drawing/2014/main" id="{12424FFF-894D-9346-A8A5-BA82752A950E}"/>
                </a:ext>
              </a:extLst>
            </p:cNvPr>
            <p:cNvSpPr txBox="1"/>
            <p:nvPr/>
          </p:nvSpPr>
          <p:spPr>
            <a:xfrm>
              <a:off x="2775189" y="3012104"/>
              <a:ext cx="291901" cy="370422"/>
            </a:xfrm>
            <a:prstGeom prst="rect">
              <a:avLst/>
            </a:prstGeom>
            <a:noFill/>
            <a:ln>
              <a:no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0</a:t>
              </a:r>
            </a:p>
          </p:txBody>
        </p:sp>
        <p:sp>
          <p:nvSpPr>
            <p:cNvPr id="44" name="TextBox 43">
              <a:extLst>
                <a:ext uri="{FF2B5EF4-FFF2-40B4-BE49-F238E27FC236}">
                  <a16:creationId xmlns:a16="http://schemas.microsoft.com/office/drawing/2014/main" id="{635E436F-F3F0-5145-B9E2-B6D9CC50561D}"/>
                </a:ext>
              </a:extLst>
            </p:cNvPr>
            <p:cNvSpPr txBox="1"/>
            <p:nvPr/>
          </p:nvSpPr>
          <p:spPr>
            <a:xfrm>
              <a:off x="2042140" y="3958393"/>
              <a:ext cx="291901" cy="370422"/>
            </a:xfrm>
            <a:prstGeom prst="rect">
              <a:avLst/>
            </a:prstGeom>
            <a:noFill/>
            <a:ln>
              <a:no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0</a:t>
              </a:r>
            </a:p>
          </p:txBody>
        </p:sp>
        <p:sp>
          <p:nvSpPr>
            <p:cNvPr id="45" name="TextBox 44">
              <a:extLst>
                <a:ext uri="{FF2B5EF4-FFF2-40B4-BE49-F238E27FC236}">
                  <a16:creationId xmlns:a16="http://schemas.microsoft.com/office/drawing/2014/main" id="{F55743AC-CFF6-494D-9C56-9324404CEE8F}"/>
                </a:ext>
              </a:extLst>
            </p:cNvPr>
            <p:cNvSpPr txBox="1"/>
            <p:nvPr/>
          </p:nvSpPr>
          <p:spPr>
            <a:xfrm>
              <a:off x="6119572" y="3044902"/>
              <a:ext cx="291901" cy="370422"/>
            </a:xfrm>
            <a:prstGeom prst="rect">
              <a:avLst/>
            </a:prstGeom>
            <a:noFill/>
            <a:ln>
              <a:no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0</a:t>
              </a:r>
            </a:p>
          </p:txBody>
        </p:sp>
        <p:sp>
          <p:nvSpPr>
            <p:cNvPr id="46" name="TextBox 45">
              <a:extLst>
                <a:ext uri="{FF2B5EF4-FFF2-40B4-BE49-F238E27FC236}">
                  <a16:creationId xmlns:a16="http://schemas.microsoft.com/office/drawing/2014/main" id="{FBD51055-CC06-D443-8A99-A0C6E25E0A28}"/>
                </a:ext>
              </a:extLst>
            </p:cNvPr>
            <p:cNvSpPr txBox="1"/>
            <p:nvPr/>
          </p:nvSpPr>
          <p:spPr>
            <a:xfrm>
              <a:off x="3736892" y="3958393"/>
              <a:ext cx="291901" cy="370422"/>
            </a:xfrm>
            <a:prstGeom prst="rect">
              <a:avLst/>
            </a:prstGeom>
            <a:noFill/>
            <a:ln>
              <a:no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0</a:t>
              </a:r>
            </a:p>
          </p:txBody>
        </p:sp>
        <p:sp>
          <p:nvSpPr>
            <p:cNvPr id="47" name="TextBox 46">
              <a:extLst>
                <a:ext uri="{FF2B5EF4-FFF2-40B4-BE49-F238E27FC236}">
                  <a16:creationId xmlns:a16="http://schemas.microsoft.com/office/drawing/2014/main" id="{F35131BF-6578-1A47-8605-037D88BD6566}"/>
                </a:ext>
              </a:extLst>
            </p:cNvPr>
            <p:cNvSpPr txBox="1"/>
            <p:nvPr/>
          </p:nvSpPr>
          <p:spPr>
            <a:xfrm>
              <a:off x="5548185" y="3958393"/>
              <a:ext cx="291901" cy="370422"/>
            </a:xfrm>
            <a:prstGeom prst="rect">
              <a:avLst/>
            </a:prstGeom>
            <a:noFill/>
            <a:ln>
              <a:no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0</a:t>
              </a:r>
            </a:p>
          </p:txBody>
        </p:sp>
        <p:sp>
          <p:nvSpPr>
            <p:cNvPr id="48" name="TextBox 47">
              <a:extLst>
                <a:ext uri="{FF2B5EF4-FFF2-40B4-BE49-F238E27FC236}">
                  <a16:creationId xmlns:a16="http://schemas.microsoft.com/office/drawing/2014/main" id="{A68A61A6-973A-2643-8D37-31D3082AD9B1}"/>
                </a:ext>
              </a:extLst>
            </p:cNvPr>
            <p:cNvSpPr txBox="1"/>
            <p:nvPr/>
          </p:nvSpPr>
          <p:spPr>
            <a:xfrm>
              <a:off x="4317238" y="1224865"/>
              <a:ext cx="291901" cy="370422"/>
            </a:xfrm>
            <a:prstGeom prst="rect">
              <a:avLst/>
            </a:prstGeom>
            <a:noFill/>
            <a:ln>
              <a:noFill/>
            </a:ln>
          </p:spPr>
          <p:txBody>
            <a:bodyPr wrap="square" lIns="0" tIns="46800" rIns="0" rtlCol="0">
              <a:spAutoFit/>
            </a:bodyPr>
            <a:lstStyle/>
            <a:p>
              <a:r>
                <a:rPr lang="he-IL" sz="1800" b="0" dirty="0">
                  <a:latin typeface="Consolas" panose="020B0609020204030204" pitchFamily="49" charset="0"/>
                  <a:cs typeface="Consolas" panose="020B0609020204030204" pitchFamily="49" charset="0"/>
                </a:rPr>
                <a:t>1</a:t>
              </a:r>
              <a:endParaRPr lang="en-IL" sz="1800" b="0">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2FA25F7E-B51C-B345-95D2-4DA859BF4A95}"/>
                </a:ext>
              </a:extLst>
            </p:cNvPr>
            <p:cNvSpPr txBox="1"/>
            <p:nvPr/>
          </p:nvSpPr>
          <p:spPr>
            <a:xfrm>
              <a:off x="5754870" y="2090673"/>
              <a:ext cx="291901" cy="370422"/>
            </a:xfrm>
            <a:prstGeom prst="rect">
              <a:avLst/>
            </a:prstGeom>
            <a:noFill/>
            <a:ln>
              <a:noFill/>
            </a:ln>
          </p:spPr>
          <p:txBody>
            <a:bodyPr wrap="square" lIns="0" tIns="46800" rIns="0" rtlCol="0">
              <a:spAutoFit/>
            </a:bodyPr>
            <a:lstStyle/>
            <a:p>
              <a:r>
                <a:rPr lang="he-IL" sz="1800" b="0" dirty="0">
                  <a:latin typeface="Consolas" panose="020B0609020204030204" pitchFamily="49" charset="0"/>
                  <a:cs typeface="Consolas" panose="020B0609020204030204" pitchFamily="49" charset="0"/>
                </a:rPr>
                <a:t>1</a:t>
              </a:r>
              <a:endParaRPr lang="en-IL" sz="1800" b="0">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449FB440-B876-FF44-821D-CCED7ACDDA50}"/>
                </a:ext>
              </a:extLst>
            </p:cNvPr>
            <p:cNvSpPr txBox="1"/>
            <p:nvPr/>
          </p:nvSpPr>
          <p:spPr>
            <a:xfrm>
              <a:off x="7023622" y="3037380"/>
              <a:ext cx="291901" cy="370422"/>
            </a:xfrm>
            <a:prstGeom prst="rect">
              <a:avLst/>
            </a:prstGeom>
            <a:noFill/>
            <a:ln>
              <a:noFill/>
            </a:ln>
          </p:spPr>
          <p:txBody>
            <a:bodyPr wrap="square" lIns="0" tIns="46800" rIns="0" rtlCol="0">
              <a:spAutoFit/>
            </a:bodyPr>
            <a:lstStyle/>
            <a:p>
              <a:r>
                <a:rPr lang="he-IL" sz="1800" b="0" dirty="0">
                  <a:latin typeface="Consolas" panose="020B0609020204030204" pitchFamily="49" charset="0"/>
                  <a:cs typeface="Consolas" panose="020B0609020204030204" pitchFamily="49" charset="0"/>
                </a:rPr>
                <a:t>1</a:t>
              </a:r>
              <a:endParaRPr lang="en-IL" sz="1800" b="0">
                <a:latin typeface="Consolas" panose="020B0609020204030204" pitchFamily="49" charset="0"/>
                <a:cs typeface="Consolas" panose="020B0609020204030204" pitchFamily="49" charset="0"/>
              </a:endParaRPr>
            </a:p>
          </p:txBody>
        </p:sp>
        <p:sp>
          <p:nvSpPr>
            <p:cNvPr id="51" name="TextBox 50">
              <a:extLst>
                <a:ext uri="{FF2B5EF4-FFF2-40B4-BE49-F238E27FC236}">
                  <a16:creationId xmlns:a16="http://schemas.microsoft.com/office/drawing/2014/main" id="{55CA206B-B87F-B241-869B-6B51BCF91D2D}"/>
                </a:ext>
              </a:extLst>
            </p:cNvPr>
            <p:cNvSpPr txBox="1"/>
            <p:nvPr/>
          </p:nvSpPr>
          <p:spPr>
            <a:xfrm>
              <a:off x="3815088" y="2996116"/>
              <a:ext cx="291901" cy="370422"/>
            </a:xfrm>
            <a:prstGeom prst="rect">
              <a:avLst/>
            </a:prstGeom>
            <a:noFill/>
            <a:ln>
              <a:noFill/>
            </a:ln>
          </p:spPr>
          <p:txBody>
            <a:bodyPr wrap="square" lIns="0" tIns="46800" rIns="0" rtlCol="0">
              <a:spAutoFit/>
            </a:bodyPr>
            <a:lstStyle/>
            <a:p>
              <a:r>
                <a:rPr lang="he-IL" sz="1800" b="0" dirty="0">
                  <a:latin typeface="Consolas" panose="020B0609020204030204" pitchFamily="49" charset="0"/>
                  <a:cs typeface="Consolas" panose="020B0609020204030204" pitchFamily="49" charset="0"/>
                </a:rPr>
                <a:t>1</a:t>
              </a:r>
              <a:endParaRPr lang="en-IL" sz="1800" b="0">
                <a:latin typeface="Consolas" panose="020B0609020204030204" pitchFamily="49" charset="0"/>
                <a:cs typeface="Consolas" panose="020B0609020204030204" pitchFamily="49" charset="0"/>
              </a:endParaRPr>
            </a:p>
          </p:txBody>
        </p:sp>
        <p:sp>
          <p:nvSpPr>
            <p:cNvPr id="52" name="TextBox 51">
              <a:extLst>
                <a:ext uri="{FF2B5EF4-FFF2-40B4-BE49-F238E27FC236}">
                  <a16:creationId xmlns:a16="http://schemas.microsoft.com/office/drawing/2014/main" id="{1F171211-AB47-0644-A026-A5F83E4D0019}"/>
                </a:ext>
              </a:extLst>
            </p:cNvPr>
            <p:cNvSpPr txBox="1"/>
            <p:nvPr/>
          </p:nvSpPr>
          <p:spPr>
            <a:xfrm>
              <a:off x="4671530" y="3958392"/>
              <a:ext cx="291901" cy="370422"/>
            </a:xfrm>
            <a:prstGeom prst="rect">
              <a:avLst/>
            </a:prstGeom>
            <a:noFill/>
            <a:ln>
              <a:noFill/>
            </a:ln>
          </p:spPr>
          <p:txBody>
            <a:bodyPr wrap="square" lIns="0" tIns="46800" rIns="0" rtlCol="0">
              <a:spAutoFit/>
            </a:bodyPr>
            <a:lstStyle/>
            <a:p>
              <a:r>
                <a:rPr lang="he-IL" sz="1800" b="0" dirty="0">
                  <a:latin typeface="Consolas" panose="020B0609020204030204" pitchFamily="49" charset="0"/>
                  <a:cs typeface="Consolas" panose="020B0609020204030204" pitchFamily="49" charset="0"/>
                </a:rPr>
                <a:t>1</a:t>
              </a:r>
              <a:endParaRPr lang="en-IL" sz="1800" b="0">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75AEF7E6-49D6-AA4C-972B-22001B009E5E}"/>
                </a:ext>
              </a:extLst>
            </p:cNvPr>
            <p:cNvSpPr txBox="1"/>
            <p:nvPr/>
          </p:nvSpPr>
          <p:spPr>
            <a:xfrm>
              <a:off x="6393105" y="3969100"/>
              <a:ext cx="291901" cy="370422"/>
            </a:xfrm>
            <a:prstGeom prst="rect">
              <a:avLst/>
            </a:prstGeom>
            <a:noFill/>
            <a:ln>
              <a:noFill/>
            </a:ln>
          </p:spPr>
          <p:txBody>
            <a:bodyPr wrap="square" lIns="0" tIns="46800" rIns="0" rtlCol="0">
              <a:spAutoFit/>
            </a:bodyPr>
            <a:lstStyle/>
            <a:p>
              <a:r>
                <a:rPr lang="he-IL" sz="1800" b="0" dirty="0">
                  <a:latin typeface="Consolas" panose="020B0609020204030204" pitchFamily="49" charset="0"/>
                  <a:cs typeface="Consolas" panose="020B0609020204030204" pitchFamily="49" charset="0"/>
                </a:rPr>
                <a:t>1</a:t>
              </a:r>
              <a:endParaRPr lang="en-IL" sz="1800" b="0">
                <a:latin typeface="Consolas" panose="020B0609020204030204" pitchFamily="49" charset="0"/>
                <a:cs typeface="Consolas" panose="020B0609020204030204" pitchFamily="49" charset="0"/>
              </a:endParaRPr>
            </a:p>
          </p:txBody>
        </p:sp>
      </p:grpSp>
      <p:grpSp>
        <p:nvGrpSpPr>
          <p:cNvPr id="4" name="Group 3">
            <a:extLst>
              <a:ext uri="{FF2B5EF4-FFF2-40B4-BE49-F238E27FC236}">
                <a16:creationId xmlns:a16="http://schemas.microsoft.com/office/drawing/2014/main" id="{40690661-7123-1C45-8223-7E4A3875325F}"/>
              </a:ext>
            </a:extLst>
          </p:cNvPr>
          <p:cNvGrpSpPr/>
          <p:nvPr/>
        </p:nvGrpSpPr>
        <p:grpSpPr>
          <a:xfrm>
            <a:off x="1788681" y="2231328"/>
            <a:ext cx="5898780" cy="3182435"/>
            <a:chOff x="1788681" y="2231328"/>
            <a:chExt cx="5898780" cy="3182435"/>
          </a:xfrm>
        </p:grpSpPr>
        <p:sp>
          <p:nvSpPr>
            <p:cNvPr id="55" name="TextBox 54">
              <a:extLst>
                <a:ext uri="{FF2B5EF4-FFF2-40B4-BE49-F238E27FC236}">
                  <a16:creationId xmlns:a16="http://schemas.microsoft.com/office/drawing/2014/main" id="{A869C385-9318-9241-B01E-7B9A9CEA7972}"/>
                </a:ext>
              </a:extLst>
            </p:cNvPr>
            <p:cNvSpPr txBox="1"/>
            <p:nvPr/>
          </p:nvSpPr>
          <p:spPr>
            <a:xfrm>
              <a:off x="1788681" y="5043341"/>
              <a:ext cx="663839" cy="370422"/>
            </a:xfrm>
            <a:prstGeom prst="rect">
              <a:avLst/>
            </a:prstGeom>
            <a:noFill/>
            <a:ln>
              <a:noFill/>
            </a:ln>
          </p:spPr>
          <p:txBody>
            <a:bodyPr wrap="square" lIns="0" tIns="46800" rIns="0" rtlCol="0">
              <a:spAutoFit/>
            </a:bodyPr>
            <a:lstStyle/>
            <a:p>
              <a:r>
                <a:rPr lang="en-US" sz="1800" b="0" dirty="0">
                  <a:solidFill>
                    <a:srgbClr val="114FFB"/>
                  </a:solidFill>
                  <a:latin typeface="Consolas" panose="020B0609020204030204" pitchFamily="49" charset="0"/>
                  <a:cs typeface="Consolas" panose="020B0609020204030204" pitchFamily="49" charset="0"/>
                </a:rPr>
                <a:t>1000</a:t>
              </a:r>
              <a:endParaRPr lang="en-IL" sz="1800" b="0">
                <a:solidFill>
                  <a:srgbClr val="114FFB"/>
                </a:solidFill>
                <a:latin typeface="Consolas" panose="020B0609020204030204" pitchFamily="49" charset="0"/>
                <a:cs typeface="Consolas" panose="020B0609020204030204" pitchFamily="49" charset="0"/>
              </a:endParaRPr>
            </a:p>
          </p:txBody>
        </p:sp>
        <p:sp>
          <p:nvSpPr>
            <p:cNvPr id="63" name="TextBox 62">
              <a:extLst>
                <a:ext uri="{FF2B5EF4-FFF2-40B4-BE49-F238E27FC236}">
                  <a16:creationId xmlns:a16="http://schemas.microsoft.com/office/drawing/2014/main" id="{561B0235-44E5-3040-9A98-8FCAC16F1514}"/>
                </a:ext>
              </a:extLst>
            </p:cNvPr>
            <p:cNvSpPr txBox="1"/>
            <p:nvPr/>
          </p:nvSpPr>
          <p:spPr>
            <a:xfrm>
              <a:off x="2614949" y="5035650"/>
              <a:ext cx="663839" cy="370422"/>
            </a:xfrm>
            <a:prstGeom prst="rect">
              <a:avLst/>
            </a:prstGeom>
            <a:noFill/>
            <a:ln>
              <a:noFill/>
            </a:ln>
          </p:spPr>
          <p:txBody>
            <a:bodyPr wrap="square" lIns="0" tIns="46800" rIns="0" rtlCol="0">
              <a:spAutoFit/>
            </a:bodyPr>
            <a:lstStyle/>
            <a:p>
              <a:r>
                <a:rPr lang="en-US" sz="1800" b="0" dirty="0">
                  <a:solidFill>
                    <a:srgbClr val="114FFB"/>
                  </a:solidFill>
                  <a:latin typeface="Consolas" panose="020B0609020204030204" pitchFamily="49" charset="0"/>
                  <a:cs typeface="Consolas" panose="020B0609020204030204" pitchFamily="49" charset="0"/>
                </a:rPr>
                <a:t>1001</a:t>
              </a:r>
              <a:endParaRPr lang="en-IL" sz="1800" b="0">
                <a:solidFill>
                  <a:srgbClr val="114FFB"/>
                </a:solidFill>
                <a:latin typeface="Consolas" panose="020B0609020204030204" pitchFamily="49" charset="0"/>
                <a:cs typeface="Consolas" panose="020B0609020204030204" pitchFamily="49" charset="0"/>
              </a:endParaRPr>
            </a:p>
          </p:txBody>
        </p:sp>
        <p:sp>
          <p:nvSpPr>
            <p:cNvPr id="64" name="TextBox 63">
              <a:extLst>
                <a:ext uri="{FF2B5EF4-FFF2-40B4-BE49-F238E27FC236}">
                  <a16:creationId xmlns:a16="http://schemas.microsoft.com/office/drawing/2014/main" id="{94EAE0BF-F09E-BF4B-987E-48F53158DF99}"/>
                </a:ext>
              </a:extLst>
            </p:cNvPr>
            <p:cNvSpPr txBox="1"/>
            <p:nvPr/>
          </p:nvSpPr>
          <p:spPr>
            <a:xfrm>
              <a:off x="3543446" y="5026630"/>
              <a:ext cx="663839" cy="370422"/>
            </a:xfrm>
            <a:prstGeom prst="rect">
              <a:avLst/>
            </a:prstGeom>
            <a:noFill/>
            <a:ln>
              <a:noFill/>
            </a:ln>
          </p:spPr>
          <p:txBody>
            <a:bodyPr wrap="square" lIns="0" tIns="46800" rIns="0" rtlCol="0">
              <a:spAutoFit/>
            </a:bodyPr>
            <a:lstStyle/>
            <a:p>
              <a:r>
                <a:rPr lang="en-US" sz="1800" b="0" dirty="0">
                  <a:solidFill>
                    <a:srgbClr val="114FFB"/>
                  </a:solidFill>
                  <a:latin typeface="Consolas" panose="020B0609020204030204" pitchFamily="49" charset="0"/>
                  <a:cs typeface="Consolas" panose="020B0609020204030204" pitchFamily="49" charset="0"/>
                </a:rPr>
                <a:t>1010</a:t>
              </a:r>
              <a:endParaRPr lang="en-IL" sz="1800" b="0">
                <a:solidFill>
                  <a:srgbClr val="114FFB"/>
                </a:solidFill>
                <a:latin typeface="Consolas" panose="020B0609020204030204" pitchFamily="49" charset="0"/>
                <a:cs typeface="Consolas" panose="020B0609020204030204" pitchFamily="49" charset="0"/>
              </a:endParaRPr>
            </a:p>
          </p:txBody>
        </p:sp>
        <p:sp>
          <p:nvSpPr>
            <p:cNvPr id="65" name="TextBox 64">
              <a:extLst>
                <a:ext uri="{FF2B5EF4-FFF2-40B4-BE49-F238E27FC236}">
                  <a16:creationId xmlns:a16="http://schemas.microsoft.com/office/drawing/2014/main" id="{CCBBD8DB-50BD-ED4C-918E-93BA1BA7D051}"/>
                </a:ext>
              </a:extLst>
            </p:cNvPr>
            <p:cNvSpPr txBox="1"/>
            <p:nvPr/>
          </p:nvSpPr>
          <p:spPr>
            <a:xfrm>
              <a:off x="4428001" y="5035649"/>
              <a:ext cx="663839" cy="370422"/>
            </a:xfrm>
            <a:prstGeom prst="rect">
              <a:avLst/>
            </a:prstGeom>
            <a:noFill/>
            <a:ln>
              <a:noFill/>
            </a:ln>
          </p:spPr>
          <p:txBody>
            <a:bodyPr wrap="square" lIns="0" tIns="46800" rIns="0" rtlCol="0">
              <a:spAutoFit/>
            </a:bodyPr>
            <a:lstStyle/>
            <a:p>
              <a:r>
                <a:rPr lang="en-US" sz="1800" b="0" dirty="0">
                  <a:solidFill>
                    <a:srgbClr val="114FFB"/>
                  </a:solidFill>
                  <a:latin typeface="Consolas" panose="020B0609020204030204" pitchFamily="49" charset="0"/>
                  <a:cs typeface="Consolas" panose="020B0609020204030204" pitchFamily="49" charset="0"/>
                </a:rPr>
                <a:t>1011</a:t>
              </a:r>
              <a:endParaRPr lang="en-IL" sz="1800" b="0">
                <a:solidFill>
                  <a:srgbClr val="114FFB"/>
                </a:solidFill>
                <a:latin typeface="Consolas" panose="020B0609020204030204" pitchFamily="49" charset="0"/>
                <a:cs typeface="Consolas" panose="020B0609020204030204" pitchFamily="49" charset="0"/>
              </a:endParaRPr>
            </a:p>
          </p:txBody>
        </p:sp>
        <p:sp>
          <p:nvSpPr>
            <p:cNvPr id="66" name="TextBox 65">
              <a:extLst>
                <a:ext uri="{FF2B5EF4-FFF2-40B4-BE49-F238E27FC236}">
                  <a16:creationId xmlns:a16="http://schemas.microsoft.com/office/drawing/2014/main" id="{30FB7D21-93D9-BB46-AB1F-1FF53A410868}"/>
                </a:ext>
              </a:extLst>
            </p:cNvPr>
            <p:cNvSpPr txBox="1"/>
            <p:nvPr/>
          </p:nvSpPr>
          <p:spPr>
            <a:xfrm>
              <a:off x="5313791" y="5043341"/>
              <a:ext cx="663839" cy="370422"/>
            </a:xfrm>
            <a:prstGeom prst="rect">
              <a:avLst/>
            </a:prstGeom>
            <a:noFill/>
            <a:ln>
              <a:noFill/>
            </a:ln>
          </p:spPr>
          <p:txBody>
            <a:bodyPr wrap="square" lIns="0" tIns="46800" rIns="0" rtlCol="0">
              <a:spAutoFit/>
            </a:bodyPr>
            <a:lstStyle/>
            <a:p>
              <a:r>
                <a:rPr lang="en-US" sz="1800" b="0" dirty="0">
                  <a:solidFill>
                    <a:srgbClr val="114FFB"/>
                  </a:solidFill>
                  <a:latin typeface="Consolas" panose="020B0609020204030204" pitchFamily="49" charset="0"/>
                  <a:cs typeface="Consolas" panose="020B0609020204030204" pitchFamily="49" charset="0"/>
                </a:rPr>
                <a:t>1100</a:t>
              </a:r>
              <a:endParaRPr lang="en-IL" sz="1800" b="0">
                <a:solidFill>
                  <a:srgbClr val="114FFB"/>
                </a:solidFill>
                <a:latin typeface="Consolas" panose="020B0609020204030204" pitchFamily="49" charset="0"/>
                <a:cs typeface="Consolas" panose="020B0609020204030204" pitchFamily="49" charset="0"/>
              </a:endParaRPr>
            </a:p>
          </p:txBody>
        </p:sp>
        <p:sp>
          <p:nvSpPr>
            <p:cNvPr id="67" name="TextBox 66">
              <a:extLst>
                <a:ext uri="{FF2B5EF4-FFF2-40B4-BE49-F238E27FC236}">
                  <a16:creationId xmlns:a16="http://schemas.microsoft.com/office/drawing/2014/main" id="{AB23BB90-FE06-8F4A-A1BA-74BA2BEA8836}"/>
                </a:ext>
              </a:extLst>
            </p:cNvPr>
            <p:cNvSpPr txBox="1"/>
            <p:nvPr/>
          </p:nvSpPr>
          <p:spPr>
            <a:xfrm>
              <a:off x="6213909" y="5017484"/>
              <a:ext cx="663839" cy="370422"/>
            </a:xfrm>
            <a:prstGeom prst="rect">
              <a:avLst/>
            </a:prstGeom>
            <a:noFill/>
            <a:ln>
              <a:noFill/>
            </a:ln>
          </p:spPr>
          <p:txBody>
            <a:bodyPr wrap="square" lIns="0" tIns="46800" rIns="0" rtlCol="0">
              <a:spAutoFit/>
            </a:bodyPr>
            <a:lstStyle/>
            <a:p>
              <a:r>
                <a:rPr lang="en-US" sz="1800" b="0" dirty="0">
                  <a:solidFill>
                    <a:srgbClr val="114FFB"/>
                  </a:solidFill>
                  <a:latin typeface="Consolas" panose="020B0609020204030204" pitchFamily="49" charset="0"/>
                  <a:cs typeface="Consolas" panose="020B0609020204030204" pitchFamily="49" charset="0"/>
                </a:rPr>
                <a:t>1101</a:t>
              </a:r>
              <a:endParaRPr lang="en-IL" sz="1800" b="0">
                <a:solidFill>
                  <a:srgbClr val="114FFB"/>
                </a:solidFill>
                <a:latin typeface="Consolas" panose="020B0609020204030204" pitchFamily="49" charset="0"/>
                <a:cs typeface="Consolas" panose="020B0609020204030204" pitchFamily="49" charset="0"/>
              </a:endParaRPr>
            </a:p>
          </p:txBody>
        </p:sp>
        <p:sp>
          <p:nvSpPr>
            <p:cNvPr id="68" name="TextBox 67">
              <a:extLst>
                <a:ext uri="{FF2B5EF4-FFF2-40B4-BE49-F238E27FC236}">
                  <a16:creationId xmlns:a16="http://schemas.microsoft.com/office/drawing/2014/main" id="{F6F2CAE1-F283-914A-8E3D-862707036B0E}"/>
                </a:ext>
              </a:extLst>
            </p:cNvPr>
            <p:cNvSpPr txBox="1"/>
            <p:nvPr/>
          </p:nvSpPr>
          <p:spPr>
            <a:xfrm>
              <a:off x="7023622" y="4104676"/>
              <a:ext cx="663839" cy="370422"/>
            </a:xfrm>
            <a:prstGeom prst="rect">
              <a:avLst/>
            </a:prstGeom>
            <a:noFill/>
            <a:ln>
              <a:noFill/>
            </a:ln>
          </p:spPr>
          <p:txBody>
            <a:bodyPr wrap="square" lIns="0" tIns="46800" rIns="0" rtlCol="0">
              <a:spAutoFit/>
            </a:bodyPr>
            <a:lstStyle/>
            <a:p>
              <a:r>
                <a:rPr lang="en-US" sz="1800" b="0" dirty="0">
                  <a:solidFill>
                    <a:srgbClr val="114FFB"/>
                  </a:solidFill>
                  <a:latin typeface="Consolas" panose="020B0609020204030204" pitchFamily="49" charset="0"/>
                  <a:cs typeface="Consolas" panose="020B0609020204030204" pitchFamily="49" charset="0"/>
                </a:rPr>
                <a:t>111</a:t>
              </a:r>
              <a:endParaRPr lang="en-IL" sz="1800" b="0">
                <a:solidFill>
                  <a:srgbClr val="114FFB"/>
                </a:solidFill>
                <a:latin typeface="Consolas" panose="020B0609020204030204" pitchFamily="49" charset="0"/>
                <a:cs typeface="Consolas" panose="020B0609020204030204" pitchFamily="49" charset="0"/>
              </a:endParaRPr>
            </a:p>
          </p:txBody>
        </p:sp>
        <p:sp>
          <p:nvSpPr>
            <p:cNvPr id="69" name="TextBox 68">
              <a:extLst>
                <a:ext uri="{FF2B5EF4-FFF2-40B4-BE49-F238E27FC236}">
                  <a16:creationId xmlns:a16="http://schemas.microsoft.com/office/drawing/2014/main" id="{097E283E-FAA7-F849-A125-42F34CFB1B38}"/>
                </a:ext>
              </a:extLst>
            </p:cNvPr>
            <p:cNvSpPr txBox="1"/>
            <p:nvPr/>
          </p:nvSpPr>
          <p:spPr>
            <a:xfrm>
              <a:off x="2415688" y="2231328"/>
              <a:ext cx="663839" cy="370422"/>
            </a:xfrm>
            <a:prstGeom prst="rect">
              <a:avLst/>
            </a:prstGeom>
            <a:noFill/>
            <a:ln>
              <a:noFill/>
            </a:ln>
          </p:spPr>
          <p:txBody>
            <a:bodyPr wrap="square" lIns="0" tIns="46800" rIns="0" rtlCol="0">
              <a:spAutoFit/>
            </a:bodyPr>
            <a:lstStyle/>
            <a:p>
              <a:r>
                <a:rPr lang="en-US" sz="1800" b="0" dirty="0">
                  <a:solidFill>
                    <a:srgbClr val="114FFB"/>
                  </a:solidFill>
                  <a:latin typeface="Consolas" panose="020B0609020204030204" pitchFamily="49" charset="0"/>
                  <a:cs typeface="Consolas" panose="020B0609020204030204" pitchFamily="49" charset="0"/>
                </a:rPr>
                <a:t>0</a:t>
              </a:r>
              <a:endParaRPr lang="en-IL" sz="1800" b="0">
                <a:solidFill>
                  <a:srgbClr val="114FFB"/>
                </a:solidFill>
                <a:latin typeface="Consolas" panose="020B0609020204030204" pitchFamily="49" charset="0"/>
                <a:cs typeface="Consolas" panose="020B0609020204030204" pitchFamily="49" charset="0"/>
              </a:endParaRPr>
            </a:p>
          </p:txBody>
        </p:sp>
      </p:grpSp>
    </p:spTree>
    <p:extLst>
      <p:ext uri="{BB962C8B-B14F-4D97-AF65-F5344CB8AC3E}">
        <p14:creationId xmlns:p14="http://schemas.microsoft.com/office/powerpoint/2010/main" val="16838273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Huffman codes</a:t>
            </a:r>
          </a:p>
        </p:txBody>
      </p:sp>
      <p:sp>
        <p:nvSpPr>
          <p:cNvPr id="335" name="Rectangle 334">
            <a:extLst>
              <a:ext uri="{FF2B5EF4-FFF2-40B4-BE49-F238E27FC236}">
                <a16:creationId xmlns:a16="http://schemas.microsoft.com/office/drawing/2014/main" id="{9718C883-5448-9E42-89EF-1BA3C614C018}"/>
              </a:ext>
            </a:extLst>
          </p:cNvPr>
          <p:cNvSpPr/>
          <p:nvPr/>
        </p:nvSpPr>
        <p:spPr>
          <a:xfrm>
            <a:off x="990600" y="4737020"/>
            <a:ext cx="7653098" cy="1323439"/>
          </a:xfrm>
          <a:prstGeom prst="rect">
            <a:avLst/>
          </a:prstGeom>
        </p:spPr>
        <p:txBody>
          <a:bodyPr wrap="square">
            <a:spAutoFit/>
          </a:bodyPr>
          <a:lstStyle/>
          <a:p>
            <a:pPr marL="0" indent="0" algn="l">
              <a:spcBef>
                <a:spcPts val="1200"/>
              </a:spcBef>
              <a:buNone/>
            </a:pPr>
            <a:r>
              <a:rPr lang="en-US" sz="2000" b="0" u="sng" dirty="0">
                <a:latin typeface="Times New Roman" panose="02020603050405020304" pitchFamily="18" charset="0"/>
                <a:cs typeface="Times New Roman" panose="02020603050405020304" pitchFamily="18" charset="0"/>
              </a:rPr>
              <a:t>Coding properties</a:t>
            </a:r>
          </a:p>
          <a:p>
            <a:pPr marL="285750" indent="-285750" algn="l">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Efficiency:</a:t>
            </a:r>
            <a:r>
              <a:rPr lang="en-US" sz="2000" b="0" dirty="0">
                <a:latin typeface="Times New Roman" panose="02020603050405020304" pitchFamily="18" charset="0"/>
                <a:cs typeface="Times New Roman" panose="02020603050405020304" pitchFamily="18" charset="0"/>
              </a:rPr>
              <a:t> The higher the character frequency, the shorter the code</a:t>
            </a:r>
          </a:p>
          <a:p>
            <a:pPr marL="285750" indent="-285750" algn="l">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Prefix free:</a:t>
            </a:r>
            <a:r>
              <a:rPr lang="en-US" sz="2000" b="0" dirty="0">
                <a:latin typeface="Times New Roman" panose="02020603050405020304" pitchFamily="18" charset="0"/>
                <a:cs typeface="Times New Roman" panose="02020603050405020304" pitchFamily="18" charset="0"/>
              </a:rPr>
              <a:t> No code is a prefix of any other code</a:t>
            </a:r>
          </a:p>
        </p:txBody>
      </p:sp>
      <p:pic>
        <p:nvPicPr>
          <p:cNvPr id="5" name="Picture 4">
            <a:extLst>
              <a:ext uri="{FF2B5EF4-FFF2-40B4-BE49-F238E27FC236}">
                <a16:creationId xmlns:a16="http://schemas.microsoft.com/office/drawing/2014/main" id="{F04D86B6-13A0-3D4E-83EC-F0194CC2AF9A}"/>
              </a:ext>
            </a:extLst>
          </p:cNvPr>
          <p:cNvPicPr>
            <a:picLocks noChangeAspect="1"/>
          </p:cNvPicPr>
          <p:nvPr/>
        </p:nvPicPr>
        <p:blipFill>
          <a:blip r:embed="rId2"/>
          <a:stretch>
            <a:fillRect/>
          </a:stretch>
        </p:blipFill>
        <p:spPr>
          <a:xfrm>
            <a:off x="1295400" y="963056"/>
            <a:ext cx="4539002" cy="3448787"/>
          </a:xfrm>
          <a:prstGeom prst="rect">
            <a:avLst/>
          </a:prstGeom>
        </p:spPr>
      </p:pic>
      <p:sp>
        <p:nvSpPr>
          <p:cNvPr id="334" name="Down Arrow 333">
            <a:extLst>
              <a:ext uri="{FF2B5EF4-FFF2-40B4-BE49-F238E27FC236}">
                <a16:creationId xmlns:a16="http://schemas.microsoft.com/office/drawing/2014/main" id="{59436C97-24DA-8D4E-B26D-4E96BD0D8FC6}"/>
              </a:ext>
            </a:extLst>
          </p:cNvPr>
          <p:cNvSpPr/>
          <p:nvPr/>
        </p:nvSpPr>
        <p:spPr bwMode="auto">
          <a:xfrm rot="16200000" flipH="1">
            <a:off x="6083974" y="2036810"/>
            <a:ext cx="439036" cy="721082"/>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159" name="Rectangle 158">
            <a:extLst>
              <a:ext uri="{FF2B5EF4-FFF2-40B4-BE49-F238E27FC236}">
                <a16:creationId xmlns:a16="http://schemas.microsoft.com/office/drawing/2014/main" id="{064106D7-706A-1A4A-B5D2-F1AF9EABC254}"/>
              </a:ext>
            </a:extLst>
          </p:cNvPr>
          <p:cNvSpPr/>
          <p:nvPr/>
        </p:nvSpPr>
        <p:spPr>
          <a:xfrm>
            <a:off x="5875847" y="1919481"/>
            <a:ext cx="1576372" cy="338554"/>
          </a:xfrm>
          <a:prstGeom prst="rect">
            <a:avLst/>
          </a:prstGeom>
        </p:spPr>
        <p:txBody>
          <a:bodyPr wrap="square">
            <a:spAutoFit/>
          </a:bodyPr>
          <a:lstStyle/>
          <a:p>
            <a:pPr marL="0" indent="0" algn="l">
              <a:spcBef>
                <a:spcPts val="1200"/>
              </a:spcBef>
              <a:buNone/>
            </a:pPr>
            <a:r>
              <a:rPr lang="en-US" sz="1600" b="0" dirty="0">
                <a:latin typeface="Times New Roman" panose="02020603050405020304" pitchFamily="18" charset="0"/>
                <a:cs typeface="Times New Roman" panose="02020603050405020304" pitchFamily="18" charset="0"/>
              </a:rPr>
              <a:t>build</a:t>
            </a:r>
          </a:p>
        </p:txBody>
      </p:sp>
      <p:pic>
        <p:nvPicPr>
          <p:cNvPr id="4" name="Picture 3">
            <a:extLst>
              <a:ext uri="{FF2B5EF4-FFF2-40B4-BE49-F238E27FC236}">
                <a16:creationId xmlns:a16="http://schemas.microsoft.com/office/drawing/2014/main" id="{3124D266-3D90-0C29-8C0A-D8791C446E4E}"/>
              </a:ext>
            </a:extLst>
          </p:cNvPr>
          <p:cNvPicPr>
            <a:picLocks noChangeAspect="1"/>
          </p:cNvPicPr>
          <p:nvPr/>
        </p:nvPicPr>
        <p:blipFill>
          <a:blip r:embed="rId4"/>
          <a:stretch>
            <a:fillRect/>
          </a:stretch>
        </p:blipFill>
        <p:spPr>
          <a:xfrm>
            <a:off x="7034833" y="1447800"/>
            <a:ext cx="968980" cy="2777744"/>
          </a:xfrm>
          <a:prstGeom prst="rect">
            <a:avLst/>
          </a:prstGeom>
        </p:spPr>
      </p:pic>
    </p:spTree>
    <p:extLst>
      <p:ext uri="{BB962C8B-B14F-4D97-AF65-F5344CB8AC3E}">
        <p14:creationId xmlns:p14="http://schemas.microsoft.com/office/powerpoint/2010/main" val="1014300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5CE368-E240-4B1C-DABB-E651FF99DF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445D03-554E-2E08-50A4-D516E9FDDC40}"/>
              </a:ext>
            </a:extLst>
          </p:cNvPr>
          <p:cNvSpPr>
            <a:spLocks noGrp="1"/>
          </p:cNvSpPr>
          <p:nvPr>
            <p:ph type="title"/>
          </p:nvPr>
        </p:nvSpPr>
        <p:spPr/>
        <p:txBody>
          <a:bodyPr/>
          <a:lstStyle/>
          <a:p>
            <a:r>
              <a:rPr lang="en-US" dirty="0"/>
              <a:t>Compression</a:t>
            </a:r>
          </a:p>
        </p:txBody>
      </p:sp>
      <p:sp>
        <p:nvSpPr>
          <p:cNvPr id="334" name="Down Arrow 333">
            <a:extLst>
              <a:ext uri="{FF2B5EF4-FFF2-40B4-BE49-F238E27FC236}">
                <a16:creationId xmlns:a16="http://schemas.microsoft.com/office/drawing/2014/main" id="{0DD047B1-DDA4-3433-2D19-F065D98BF5A4}"/>
              </a:ext>
            </a:extLst>
          </p:cNvPr>
          <p:cNvSpPr/>
          <p:nvPr/>
        </p:nvSpPr>
        <p:spPr bwMode="auto">
          <a:xfrm rot="16200000" flipH="1">
            <a:off x="2958944" y="2220073"/>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5" name="Rectangle 4">
            <a:extLst>
              <a:ext uri="{FF2B5EF4-FFF2-40B4-BE49-F238E27FC236}">
                <a16:creationId xmlns:a16="http://schemas.microsoft.com/office/drawing/2014/main" id="{4EFB391C-7309-4389-CF9B-B944C9593CE1}"/>
              </a:ext>
            </a:extLst>
          </p:cNvPr>
          <p:cNvSpPr/>
          <p:nvPr/>
        </p:nvSpPr>
        <p:spPr>
          <a:xfrm>
            <a:off x="1414832" y="2402911"/>
            <a:ext cx="1311256" cy="338554"/>
          </a:xfrm>
          <a:prstGeom prst="rect">
            <a:avLst/>
          </a:prstGeom>
        </p:spPr>
        <p:txBody>
          <a:bodyPr wrap="none">
            <a:spAutoFit/>
          </a:bodyPr>
          <a:lstStyle/>
          <a:p>
            <a:r>
              <a:rPr lang="en-IL" sz="1600" b="0">
                <a:latin typeface="Consolas" panose="020B0609020204030204" pitchFamily="49" charset="0"/>
                <a:cs typeface="Consolas" panose="020B0609020204030204" pitchFamily="49" charset="0"/>
              </a:rPr>
              <a:t>"</a:t>
            </a:r>
            <a:r>
              <a:rPr lang="en-IL" sz="1600" b="0" spc="130">
                <a:latin typeface="Consolas" panose="020B0609020204030204" pitchFamily="49" charset="0"/>
                <a:cs typeface="Consolas" panose="020B0609020204030204" pitchFamily="49" charset="0"/>
              </a:rPr>
              <a:t>abadcab</a:t>
            </a:r>
            <a:r>
              <a:rPr lang="en-IL" sz="1600" b="0">
                <a:latin typeface="Consolas" panose="020B0609020204030204" pitchFamily="49" charset="0"/>
                <a:cs typeface="Consolas" panose="020B0609020204030204" pitchFamily="49" charset="0"/>
              </a:rPr>
              <a:t>"</a:t>
            </a:r>
          </a:p>
        </p:txBody>
      </p:sp>
      <p:pic>
        <p:nvPicPr>
          <p:cNvPr id="4" name="Picture 3">
            <a:extLst>
              <a:ext uri="{FF2B5EF4-FFF2-40B4-BE49-F238E27FC236}">
                <a16:creationId xmlns:a16="http://schemas.microsoft.com/office/drawing/2014/main" id="{8F5D9684-EC54-70A8-5F2C-15B6B71CF6B7}"/>
              </a:ext>
            </a:extLst>
          </p:cNvPr>
          <p:cNvPicPr>
            <a:picLocks noChangeAspect="1"/>
          </p:cNvPicPr>
          <p:nvPr/>
        </p:nvPicPr>
        <p:blipFill>
          <a:blip r:embed="rId3"/>
          <a:stretch>
            <a:fillRect/>
          </a:stretch>
        </p:blipFill>
        <p:spPr>
          <a:xfrm>
            <a:off x="3603020" y="1447800"/>
            <a:ext cx="968980" cy="2777744"/>
          </a:xfrm>
          <a:prstGeom prst="rect">
            <a:avLst/>
          </a:prstGeom>
        </p:spPr>
      </p:pic>
    </p:spTree>
    <p:extLst>
      <p:ext uri="{BB962C8B-B14F-4D97-AF65-F5344CB8AC3E}">
        <p14:creationId xmlns:p14="http://schemas.microsoft.com/office/powerpoint/2010/main" val="8749447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16E83-AB7D-91A8-57C0-FBE7AC95D9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0BEDD5-FB43-A2BF-FE0F-7409574E9AAA}"/>
              </a:ext>
            </a:extLst>
          </p:cNvPr>
          <p:cNvSpPr>
            <a:spLocks noGrp="1"/>
          </p:cNvSpPr>
          <p:nvPr>
            <p:ph type="title"/>
          </p:nvPr>
        </p:nvSpPr>
        <p:spPr/>
        <p:txBody>
          <a:bodyPr/>
          <a:lstStyle/>
          <a:p>
            <a:r>
              <a:rPr lang="en-US" dirty="0"/>
              <a:t>Compression</a:t>
            </a:r>
          </a:p>
        </p:txBody>
      </p:sp>
      <p:sp>
        <p:nvSpPr>
          <p:cNvPr id="73" name="Rectangle 72">
            <a:extLst>
              <a:ext uri="{FF2B5EF4-FFF2-40B4-BE49-F238E27FC236}">
                <a16:creationId xmlns:a16="http://schemas.microsoft.com/office/drawing/2014/main" id="{2B2571CC-D57C-A3B2-BA21-408521E02636}"/>
              </a:ext>
            </a:extLst>
          </p:cNvPr>
          <p:cNvSpPr/>
          <p:nvPr/>
        </p:nvSpPr>
        <p:spPr>
          <a:xfrm>
            <a:off x="5535692" y="2402911"/>
            <a:ext cx="2617708" cy="338554"/>
          </a:xfrm>
          <a:prstGeom prst="rect">
            <a:avLst/>
          </a:prstGeom>
        </p:spPr>
        <p:txBody>
          <a:bodyPr wrap="square">
            <a:spAutoFit/>
          </a:bodyPr>
          <a:lstStyle/>
          <a:p>
            <a:pPr algn="l"/>
            <a:r>
              <a:rPr lang="en-IL" sz="1600" spc="130">
                <a:solidFill>
                  <a:srgbClr val="C00000"/>
                </a:solidFill>
                <a:latin typeface="Consolas" panose="020B0609020204030204" pitchFamily="49" charset="0"/>
                <a:cs typeface="Consolas" panose="020B0609020204030204" pitchFamily="49" charset="0"/>
              </a:rPr>
              <a:t>0</a:t>
            </a:r>
            <a:endParaRPr lang="en-IL" sz="1600" b="0" spc="130">
              <a:latin typeface="Consolas" panose="020B0609020204030204" pitchFamily="49" charset="0"/>
              <a:cs typeface="Consolas" panose="020B0609020204030204" pitchFamily="49" charset="0"/>
            </a:endParaRPr>
          </a:p>
        </p:txBody>
      </p:sp>
      <p:sp>
        <p:nvSpPr>
          <p:cNvPr id="334" name="Down Arrow 333">
            <a:extLst>
              <a:ext uri="{FF2B5EF4-FFF2-40B4-BE49-F238E27FC236}">
                <a16:creationId xmlns:a16="http://schemas.microsoft.com/office/drawing/2014/main" id="{C6ED6FE5-5028-0511-CF30-5B4A30C8FAFC}"/>
              </a:ext>
            </a:extLst>
          </p:cNvPr>
          <p:cNvSpPr/>
          <p:nvPr/>
        </p:nvSpPr>
        <p:spPr bwMode="auto">
          <a:xfrm rot="16200000" flipH="1">
            <a:off x="2958944" y="2220073"/>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5" name="Rectangle 4">
            <a:extLst>
              <a:ext uri="{FF2B5EF4-FFF2-40B4-BE49-F238E27FC236}">
                <a16:creationId xmlns:a16="http://schemas.microsoft.com/office/drawing/2014/main" id="{2809FBE6-9E6A-1C75-E7BB-1E5776FF79CF}"/>
              </a:ext>
            </a:extLst>
          </p:cNvPr>
          <p:cNvSpPr/>
          <p:nvPr/>
        </p:nvSpPr>
        <p:spPr>
          <a:xfrm>
            <a:off x="1414832" y="2402911"/>
            <a:ext cx="1311256" cy="338554"/>
          </a:xfrm>
          <a:prstGeom prst="rect">
            <a:avLst/>
          </a:prstGeom>
        </p:spPr>
        <p:txBody>
          <a:bodyPr wrap="none">
            <a:spAutoFit/>
          </a:bodyPr>
          <a:lstStyle/>
          <a:p>
            <a:r>
              <a:rPr lang="en-IL" sz="1600" b="0">
                <a:latin typeface="Consolas" panose="020B0609020204030204" pitchFamily="49" charset="0"/>
                <a:cs typeface="Consolas" panose="020B0609020204030204" pitchFamily="49" charset="0"/>
              </a:rPr>
              <a:t>"</a:t>
            </a:r>
            <a:r>
              <a:rPr lang="en-IL" sz="1600" spc="130">
                <a:solidFill>
                  <a:srgbClr val="C00000"/>
                </a:solidFill>
                <a:latin typeface="Consolas" panose="020B0609020204030204" pitchFamily="49" charset="0"/>
                <a:cs typeface="Consolas" panose="020B0609020204030204" pitchFamily="49" charset="0"/>
              </a:rPr>
              <a:t>a</a:t>
            </a:r>
            <a:r>
              <a:rPr lang="en-IL" sz="1600" b="0" spc="130">
                <a:latin typeface="Consolas" panose="020B0609020204030204" pitchFamily="49" charset="0"/>
                <a:cs typeface="Consolas" panose="020B0609020204030204" pitchFamily="49" charset="0"/>
              </a:rPr>
              <a:t>badcab</a:t>
            </a:r>
            <a:r>
              <a:rPr lang="en-IL" sz="1600" b="0">
                <a:latin typeface="Consolas" panose="020B0609020204030204" pitchFamily="49" charset="0"/>
                <a:cs typeface="Consolas" panose="020B0609020204030204" pitchFamily="49" charset="0"/>
              </a:rPr>
              <a:t>"</a:t>
            </a:r>
          </a:p>
        </p:txBody>
      </p:sp>
      <p:pic>
        <p:nvPicPr>
          <p:cNvPr id="4" name="Picture 3">
            <a:extLst>
              <a:ext uri="{FF2B5EF4-FFF2-40B4-BE49-F238E27FC236}">
                <a16:creationId xmlns:a16="http://schemas.microsoft.com/office/drawing/2014/main" id="{27C1C858-A529-5116-95B3-DCB8AF069FA2}"/>
              </a:ext>
            </a:extLst>
          </p:cNvPr>
          <p:cNvPicPr>
            <a:picLocks noChangeAspect="1"/>
          </p:cNvPicPr>
          <p:nvPr/>
        </p:nvPicPr>
        <p:blipFill>
          <a:blip r:embed="rId3"/>
          <a:stretch>
            <a:fillRect/>
          </a:stretch>
        </p:blipFill>
        <p:spPr>
          <a:xfrm>
            <a:off x="3603020" y="1447800"/>
            <a:ext cx="968980" cy="2777744"/>
          </a:xfrm>
          <a:prstGeom prst="rect">
            <a:avLst/>
          </a:prstGeom>
        </p:spPr>
      </p:pic>
      <p:sp>
        <p:nvSpPr>
          <p:cNvPr id="3" name="Down Arrow 2">
            <a:extLst>
              <a:ext uri="{FF2B5EF4-FFF2-40B4-BE49-F238E27FC236}">
                <a16:creationId xmlns:a16="http://schemas.microsoft.com/office/drawing/2014/main" id="{A15E8B0F-E888-78AF-3693-6BB4E1EFFE52}"/>
              </a:ext>
            </a:extLst>
          </p:cNvPr>
          <p:cNvSpPr/>
          <p:nvPr/>
        </p:nvSpPr>
        <p:spPr bwMode="auto">
          <a:xfrm rot="16200000" flipH="1">
            <a:off x="4906096" y="2220073"/>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4141912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06A00-81ED-175A-A529-39DB8AF55C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19C122-6D3B-C015-FFAB-3895E01465CA}"/>
              </a:ext>
            </a:extLst>
          </p:cNvPr>
          <p:cNvSpPr>
            <a:spLocks noGrp="1"/>
          </p:cNvSpPr>
          <p:nvPr>
            <p:ph type="title"/>
          </p:nvPr>
        </p:nvSpPr>
        <p:spPr/>
        <p:txBody>
          <a:bodyPr/>
          <a:lstStyle/>
          <a:p>
            <a:r>
              <a:rPr lang="en-US" dirty="0"/>
              <a:t>Compression</a:t>
            </a:r>
          </a:p>
        </p:txBody>
      </p:sp>
      <p:sp>
        <p:nvSpPr>
          <p:cNvPr id="73" name="Rectangle 72">
            <a:extLst>
              <a:ext uri="{FF2B5EF4-FFF2-40B4-BE49-F238E27FC236}">
                <a16:creationId xmlns:a16="http://schemas.microsoft.com/office/drawing/2014/main" id="{55CC529C-054E-8948-21AA-1922E89A73C3}"/>
              </a:ext>
            </a:extLst>
          </p:cNvPr>
          <p:cNvSpPr/>
          <p:nvPr/>
        </p:nvSpPr>
        <p:spPr>
          <a:xfrm>
            <a:off x="5535692" y="2402911"/>
            <a:ext cx="2617708" cy="338554"/>
          </a:xfrm>
          <a:prstGeom prst="rect">
            <a:avLst/>
          </a:prstGeom>
        </p:spPr>
        <p:txBody>
          <a:bodyPr wrap="square">
            <a:spAutoFit/>
          </a:bodyPr>
          <a:lstStyle/>
          <a:p>
            <a:pPr algn="l"/>
            <a:r>
              <a:rPr lang="en-IL" sz="1600" b="0" spc="130">
                <a:latin typeface="Consolas" panose="020B0609020204030204" pitchFamily="49" charset="0"/>
                <a:cs typeface="Consolas" panose="020B0609020204030204" pitchFamily="49" charset="0"/>
              </a:rPr>
              <a:t>0</a:t>
            </a:r>
            <a:r>
              <a:rPr lang="en-IL" sz="1600" spc="130">
                <a:solidFill>
                  <a:srgbClr val="C00000"/>
                </a:solidFill>
                <a:latin typeface="Consolas" panose="020B0609020204030204" pitchFamily="49" charset="0"/>
                <a:cs typeface="Consolas" panose="020B0609020204030204" pitchFamily="49" charset="0"/>
              </a:rPr>
              <a:t>111</a:t>
            </a:r>
            <a:endParaRPr lang="en-IL" sz="1600" b="0" spc="130">
              <a:latin typeface="Consolas" panose="020B0609020204030204" pitchFamily="49" charset="0"/>
              <a:cs typeface="Consolas" panose="020B0609020204030204" pitchFamily="49" charset="0"/>
            </a:endParaRPr>
          </a:p>
        </p:txBody>
      </p:sp>
      <p:sp>
        <p:nvSpPr>
          <p:cNvPr id="334" name="Down Arrow 333">
            <a:extLst>
              <a:ext uri="{FF2B5EF4-FFF2-40B4-BE49-F238E27FC236}">
                <a16:creationId xmlns:a16="http://schemas.microsoft.com/office/drawing/2014/main" id="{5C615ACE-76AE-946E-C842-15BB28556DEF}"/>
              </a:ext>
            </a:extLst>
          </p:cNvPr>
          <p:cNvSpPr/>
          <p:nvPr/>
        </p:nvSpPr>
        <p:spPr bwMode="auto">
          <a:xfrm rot="16200000" flipH="1">
            <a:off x="2958944" y="2220073"/>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5" name="Rectangle 4">
            <a:extLst>
              <a:ext uri="{FF2B5EF4-FFF2-40B4-BE49-F238E27FC236}">
                <a16:creationId xmlns:a16="http://schemas.microsoft.com/office/drawing/2014/main" id="{B9359CF4-DE76-7071-1217-4528AEC49C4D}"/>
              </a:ext>
            </a:extLst>
          </p:cNvPr>
          <p:cNvSpPr/>
          <p:nvPr/>
        </p:nvSpPr>
        <p:spPr>
          <a:xfrm>
            <a:off x="1414832" y="2402911"/>
            <a:ext cx="1311256" cy="338554"/>
          </a:xfrm>
          <a:prstGeom prst="rect">
            <a:avLst/>
          </a:prstGeom>
        </p:spPr>
        <p:txBody>
          <a:bodyPr wrap="none">
            <a:spAutoFit/>
          </a:bodyPr>
          <a:lstStyle/>
          <a:p>
            <a:r>
              <a:rPr lang="en-IL" sz="1600" b="0">
                <a:latin typeface="Consolas" panose="020B0609020204030204" pitchFamily="49" charset="0"/>
                <a:cs typeface="Consolas" panose="020B0609020204030204" pitchFamily="49" charset="0"/>
              </a:rPr>
              <a:t>"</a:t>
            </a:r>
            <a:r>
              <a:rPr lang="en-IL" sz="1600" b="0" spc="130">
                <a:latin typeface="Consolas" panose="020B0609020204030204" pitchFamily="49" charset="0"/>
                <a:cs typeface="Consolas" panose="020B0609020204030204" pitchFamily="49" charset="0"/>
              </a:rPr>
              <a:t>a</a:t>
            </a:r>
            <a:r>
              <a:rPr lang="en-IL" sz="1600" spc="130">
                <a:solidFill>
                  <a:srgbClr val="C00000"/>
                </a:solidFill>
                <a:latin typeface="Consolas" panose="020B0609020204030204" pitchFamily="49" charset="0"/>
                <a:cs typeface="Consolas" panose="020B0609020204030204" pitchFamily="49" charset="0"/>
              </a:rPr>
              <a:t>b</a:t>
            </a:r>
            <a:r>
              <a:rPr lang="en-IL" sz="1600" b="0" spc="130">
                <a:latin typeface="Consolas" panose="020B0609020204030204" pitchFamily="49" charset="0"/>
                <a:cs typeface="Consolas" panose="020B0609020204030204" pitchFamily="49" charset="0"/>
              </a:rPr>
              <a:t>adcab</a:t>
            </a:r>
            <a:r>
              <a:rPr lang="en-IL" sz="1600" b="0">
                <a:latin typeface="Consolas" panose="020B0609020204030204" pitchFamily="49" charset="0"/>
                <a:cs typeface="Consolas" panose="020B0609020204030204" pitchFamily="49" charset="0"/>
              </a:rPr>
              <a:t>"</a:t>
            </a:r>
          </a:p>
        </p:txBody>
      </p:sp>
      <p:pic>
        <p:nvPicPr>
          <p:cNvPr id="4" name="Picture 3">
            <a:extLst>
              <a:ext uri="{FF2B5EF4-FFF2-40B4-BE49-F238E27FC236}">
                <a16:creationId xmlns:a16="http://schemas.microsoft.com/office/drawing/2014/main" id="{359A8584-10A5-8930-262F-6A90DF4295BF}"/>
              </a:ext>
            </a:extLst>
          </p:cNvPr>
          <p:cNvPicPr>
            <a:picLocks noChangeAspect="1"/>
          </p:cNvPicPr>
          <p:nvPr/>
        </p:nvPicPr>
        <p:blipFill>
          <a:blip r:embed="rId3"/>
          <a:stretch>
            <a:fillRect/>
          </a:stretch>
        </p:blipFill>
        <p:spPr>
          <a:xfrm>
            <a:off x="3603020" y="1447800"/>
            <a:ext cx="968980" cy="2777744"/>
          </a:xfrm>
          <a:prstGeom prst="rect">
            <a:avLst/>
          </a:prstGeom>
        </p:spPr>
      </p:pic>
      <p:sp>
        <p:nvSpPr>
          <p:cNvPr id="3" name="Down Arrow 2">
            <a:extLst>
              <a:ext uri="{FF2B5EF4-FFF2-40B4-BE49-F238E27FC236}">
                <a16:creationId xmlns:a16="http://schemas.microsoft.com/office/drawing/2014/main" id="{09D68BEF-1ED1-73AC-B7A0-C2C6CA5AE276}"/>
              </a:ext>
            </a:extLst>
          </p:cNvPr>
          <p:cNvSpPr/>
          <p:nvPr/>
        </p:nvSpPr>
        <p:spPr bwMode="auto">
          <a:xfrm rot="16200000" flipH="1">
            <a:off x="4906096" y="2220073"/>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4109122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6EFA2A-D03C-3DEC-3D7E-DF42F967A9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4FA99F-6012-2838-C2BF-7DD9D0039077}"/>
              </a:ext>
            </a:extLst>
          </p:cNvPr>
          <p:cNvSpPr>
            <a:spLocks noGrp="1"/>
          </p:cNvSpPr>
          <p:nvPr>
            <p:ph type="title"/>
          </p:nvPr>
        </p:nvSpPr>
        <p:spPr/>
        <p:txBody>
          <a:bodyPr/>
          <a:lstStyle/>
          <a:p>
            <a:r>
              <a:rPr lang="en-US" dirty="0"/>
              <a:t>Compression</a:t>
            </a:r>
          </a:p>
        </p:txBody>
      </p:sp>
      <p:sp>
        <p:nvSpPr>
          <p:cNvPr id="73" name="Rectangle 72">
            <a:extLst>
              <a:ext uri="{FF2B5EF4-FFF2-40B4-BE49-F238E27FC236}">
                <a16:creationId xmlns:a16="http://schemas.microsoft.com/office/drawing/2014/main" id="{07D7F9FB-6293-B477-8EF7-15476FA156DF}"/>
              </a:ext>
            </a:extLst>
          </p:cNvPr>
          <p:cNvSpPr/>
          <p:nvPr/>
        </p:nvSpPr>
        <p:spPr>
          <a:xfrm>
            <a:off x="5535692" y="2402911"/>
            <a:ext cx="2617708" cy="338554"/>
          </a:xfrm>
          <a:prstGeom prst="rect">
            <a:avLst/>
          </a:prstGeom>
        </p:spPr>
        <p:txBody>
          <a:bodyPr wrap="square">
            <a:spAutoFit/>
          </a:bodyPr>
          <a:lstStyle/>
          <a:p>
            <a:pPr algn="l"/>
            <a:r>
              <a:rPr lang="en-IL" sz="1600" b="0" spc="130">
                <a:latin typeface="Consolas" panose="020B0609020204030204" pitchFamily="49" charset="0"/>
                <a:cs typeface="Consolas" panose="020B0609020204030204" pitchFamily="49" charset="0"/>
              </a:rPr>
              <a:t>0111</a:t>
            </a:r>
            <a:r>
              <a:rPr lang="en-IL" sz="1600" spc="130">
                <a:solidFill>
                  <a:srgbClr val="C00000"/>
                </a:solidFill>
                <a:latin typeface="Consolas" panose="020B0609020204030204" pitchFamily="49" charset="0"/>
                <a:cs typeface="Consolas" panose="020B0609020204030204" pitchFamily="49" charset="0"/>
              </a:rPr>
              <a:t>0</a:t>
            </a:r>
          </a:p>
        </p:txBody>
      </p:sp>
      <p:sp>
        <p:nvSpPr>
          <p:cNvPr id="334" name="Down Arrow 333">
            <a:extLst>
              <a:ext uri="{FF2B5EF4-FFF2-40B4-BE49-F238E27FC236}">
                <a16:creationId xmlns:a16="http://schemas.microsoft.com/office/drawing/2014/main" id="{461B6C62-E7A2-3BE1-245F-5DFCD4A63685}"/>
              </a:ext>
            </a:extLst>
          </p:cNvPr>
          <p:cNvSpPr/>
          <p:nvPr/>
        </p:nvSpPr>
        <p:spPr bwMode="auto">
          <a:xfrm rot="16200000" flipH="1">
            <a:off x="2958944" y="2220073"/>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5" name="Rectangle 4">
            <a:extLst>
              <a:ext uri="{FF2B5EF4-FFF2-40B4-BE49-F238E27FC236}">
                <a16:creationId xmlns:a16="http://schemas.microsoft.com/office/drawing/2014/main" id="{F0EC8F98-C3F6-17C7-C66A-C013683D0DCD}"/>
              </a:ext>
            </a:extLst>
          </p:cNvPr>
          <p:cNvSpPr/>
          <p:nvPr/>
        </p:nvSpPr>
        <p:spPr>
          <a:xfrm>
            <a:off x="1414832" y="2402911"/>
            <a:ext cx="1311256" cy="338554"/>
          </a:xfrm>
          <a:prstGeom prst="rect">
            <a:avLst/>
          </a:prstGeom>
        </p:spPr>
        <p:txBody>
          <a:bodyPr wrap="none">
            <a:spAutoFit/>
          </a:bodyPr>
          <a:lstStyle/>
          <a:p>
            <a:r>
              <a:rPr lang="en-IL" sz="1600" b="0">
                <a:latin typeface="Consolas" panose="020B0609020204030204" pitchFamily="49" charset="0"/>
                <a:cs typeface="Consolas" panose="020B0609020204030204" pitchFamily="49" charset="0"/>
              </a:rPr>
              <a:t>"</a:t>
            </a:r>
            <a:r>
              <a:rPr lang="en-IL" sz="1600" b="0" spc="130">
                <a:latin typeface="Consolas" panose="020B0609020204030204" pitchFamily="49" charset="0"/>
                <a:cs typeface="Consolas" panose="020B0609020204030204" pitchFamily="49" charset="0"/>
              </a:rPr>
              <a:t>ab</a:t>
            </a:r>
            <a:r>
              <a:rPr lang="en-IL" sz="1600" spc="130">
                <a:solidFill>
                  <a:srgbClr val="C00000"/>
                </a:solidFill>
                <a:latin typeface="Consolas" panose="020B0609020204030204" pitchFamily="49" charset="0"/>
                <a:cs typeface="Consolas" panose="020B0609020204030204" pitchFamily="49" charset="0"/>
              </a:rPr>
              <a:t>a</a:t>
            </a:r>
            <a:r>
              <a:rPr lang="en-IL" sz="1600" b="0" spc="130">
                <a:latin typeface="Consolas" panose="020B0609020204030204" pitchFamily="49" charset="0"/>
                <a:cs typeface="Consolas" panose="020B0609020204030204" pitchFamily="49" charset="0"/>
              </a:rPr>
              <a:t>dcab</a:t>
            </a:r>
            <a:r>
              <a:rPr lang="en-IL" sz="1600" b="0">
                <a:latin typeface="Consolas" panose="020B0609020204030204" pitchFamily="49" charset="0"/>
                <a:cs typeface="Consolas" panose="020B0609020204030204" pitchFamily="49" charset="0"/>
              </a:rPr>
              <a:t>"</a:t>
            </a:r>
          </a:p>
        </p:txBody>
      </p:sp>
      <p:pic>
        <p:nvPicPr>
          <p:cNvPr id="4" name="Picture 3">
            <a:extLst>
              <a:ext uri="{FF2B5EF4-FFF2-40B4-BE49-F238E27FC236}">
                <a16:creationId xmlns:a16="http://schemas.microsoft.com/office/drawing/2014/main" id="{6B7B1D69-7198-DE8F-8433-F464B6C42108}"/>
              </a:ext>
            </a:extLst>
          </p:cNvPr>
          <p:cNvPicPr>
            <a:picLocks noChangeAspect="1"/>
          </p:cNvPicPr>
          <p:nvPr/>
        </p:nvPicPr>
        <p:blipFill>
          <a:blip r:embed="rId3"/>
          <a:stretch>
            <a:fillRect/>
          </a:stretch>
        </p:blipFill>
        <p:spPr>
          <a:xfrm>
            <a:off x="3603020" y="1447800"/>
            <a:ext cx="968980" cy="2777744"/>
          </a:xfrm>
          <a:prstGeom prst="rect">
            <a:avLst/>
          </a:prstGeom>
        </p:spPr>
      </p:pic>
      <p:sp>
        <p:nvSpPr>
          <p:cNvPr id="3" name="Down Arrow 2">
            <a:extLst>
              <a:ext uri="{FF2B5EF4-FFF2-40B4-BE49-F238E27FC236}">
                <a16:creationId xmlns:a16="http://schemas.microsoft.com/office/drawing/2014/main" id="{A5CB162E-8BAC-6DAC-1C4D-2099D4178F5F}"/>
              </a:ext>
            </a:extLst>
          </p:cNvPr>
          <p:cNvSpPr/>
          <p:nvPr/>
        </p:nvSpPr>
        <p:spPr bwMode="auto">
          <a:xfrm rot="16200000" flipH="1">
            <a:off x="4906096" y="2220073"/>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7537208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A908D-69C5-6800-BD01-7267BA8C96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AE9CDB6-E814-E10B-C512-71BD4CE30470}"/>
              </a:ext>
            </a:extLst>
          </p:cNvPr>
          <p:cNvSpPr>
            <a:spLocks noGrp="1"/>
          </p:cNvSpPr>
          <p:nvPr>
            <p:ph type="title"/>
          </p:nvPr>
        </p:nvSpPr>
        <p:spPr/>
        <p:txBody>
          <a:bodyPr/>
          <a:lstStyle/>
          <a:p>
            <a:r>
              <a:rPr lang="en-US" dirty="0"/>
              <a:t>Compression</a:t>
            </a:r>
          </a:p>
        </p:txBody>
      </p:sp>
      <p:sp>
        <p:nvSpPr>
          <p:cNvPr id="73" name="Rectangle 72">
            <a:extLst>
              <a:ext uri="{FF2B5EF4-FFF2-40B4-BE49-F238E27FC236}">
                <a16:creationId xmlns:a16="http://schemas.microsoft.com/office/drawing/2014/main" id="{E23D10F8-96D7-FCB2-C675-21AE3E873D83}"/>
              </a:ext>
            </a:extLst>
          </p:cNvPr>
          <p:cNvSpPr/>
          <p:nvPr/>
        </p:nvSpPr>
        <p:spPr>
          <a:xfrm>
            <a:off x="5535692" y="2402911"/>
            <a:ext cx="2617708" cy="338554"/>
          </a:xfrm>
          <a:prstGeom prst="rect">
            <a:avLst/>
          </a:prstGeom>
        </p:spPr>
        <p:txBody>
          <a:bodyPr wrap="square">
            <a:spAutoFit/>
          </a:bodyPr>
          <a:lstStyle/>
          <a:p>
            <a:pPr algn="l"/>
            <a:r>
              <a:rPr lang="en-IL" sz="1600" b="0" spc="130">
                <a:latin typeface="Consolas" panose="020B0609020204030204" pitchFamily="49" charset="0"/>
                <a:cs typeface="Consolas" panose="020B0609020204030204" pitchFamily="49" charset="0"/>
              </a:rPr>
              <a:t>01110</a:t>
            </a:r>
            <a:r>
              <a:rPr lang="en-IL" sz="1600" spc="130">
                <a:solidFill>
                  <a:srgbClr val="C00000"/>
                </a:solidFill>
                <a:latin typeface="Consolas" panose="020B0609020204030204" pitchFamily="49" charset="0"/>
                <a:cs typeface="Consolas" panose="020B0609020204030204" pitchFamily="49" charset="0"/>
              </a:rPr>
              <a:t>1001</a:t>
            </a:r>
            <a:endParaRPr lang="en-IL" sz="1600" b="0" spc="130">
              <a:latin typeface="Consolas" panose="020B0609020204030204" pitchFamily="49" charset="0"/>
              <a:cs typeface="Consolas" panose="020B0609020204030204" pitchFamily="49" charset="0"/>
            </a:endParaRPr>
          </a:p>
        </p:txBody>
      </p:sp>
      <p:sp>
        <p:nvSpPr>
          <p:cNvPr id="334" name="Down Arrow 333">
            <a:extLst>
              <a:ext uri="{FF2B5EF4-FFF2-40B4-BE49-F238E27FC236}">
                <a16:creationId xmlns:a16="http://schemas.microsoft.com/office/drawing/2014/main" id="{6682D004-6408-8553-F94E-AD872E2EC269}"/>
              </a:ext>
            </a:extLst>
          </p:cNvPr>
          <p:cNvSpPr/>
          <p:nvPr/>
        </p:nvSpPr>
        <p:spPr bwMode="auto">
          <a:xfrm rot="16200000" flipH="1">
            <a:off x="2958944" y="2220073"/>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5" name="Rectangle 4">
            <a:extLst>
              <a:ext uri="{FF2B5EF4-FFF2-40B4-BE49-F238E27FC236}">
                <a16:creationId xmlns:a16="http://schemas.microsoft.com/office/drawing/2014/main" id="{BDAF26C7-A9B0-52CA-5ECF-F1BBE2872DE3}"/>
              </a:ext>
            </a:extLst>
          </p:cNvPr>
          <p:cNvSpPr/>
          <p:nvPr/>
        </p:nvSpPr>
        <p:spPr>
          <a:xfrm>
            <a:off x="1414832" y="2402911"/>
            <a:ext cx="1311256" cy="338554"/>
          </a:xfrm>
          <a:prstGeom prst="rect">
            <a:avLst/>
          </a:prstGeom>
        </p:spPr>
        <p:txBody>
          <a:bodyPr wrap="none">
            <a:spAutoFit/>
          </a:bodyPr>
          <a:lstStyle/>
          <a:p>
            <a:r>
              <a:rPr lang="en-IL" sz="1600" b="0">
                <a:latin typeface="Consolas" panose="020B0609020204030204" pitchFamily="49" charset="0"/>
                <a:cs typeface="Consolas" panose="020B0609020204030204" pitchFamily="49" charset="0"/>
              </a:rPr>
              <a:t>"</a:t>
            </a:r>
            <a:r>
              <a:rPr lang="en-IL" sz="1600" b="0" spc="130">
                <a:latin typeface="Consolas" panose="020B0609020204030204" pitchFamily="49" charset="0"/>
                <a:cs typeface="Consolas" panose="020B0609020204030204" pitchFamily="49" charset="0"/>
              </a:rPr>
              <a:t>aba</a:t>
            </a:r>
            <a:r>
              <a:rPr lang="en-IL" sz="1600" spc="130">
                <a:solidFill>
                  <a:srgbClr val="C00000"/>
                </a:solidFill>
                <a:latin typeface="Consolas" panose="020B0609020204030204" pitchFamily="49" charset="0"/>
                <a:cs typeface="Consolas" panose="020B0609020204030204" pitchFamily="49" charset="0"/>
              </a:rPr>
              <a:t>d</a:t>
            </a:r>
            <a:r>
              <a:rPr lang="en-IL" sz="1600" b="0" spc="130">
                <a:latin typeface="Consolas" panose="020B0609020204030204" pitchFamily="49" charset="0"/>
                <a:cs typeface="Consolas" panose="020B0609020204030204" pitchFamily="49" charset="0"/>
              </a:rPr>
              <a:t>cab</a:t>
            </a:r>
            <a:r>
              <a:rPr lang="en-IL" sz="1600" b="0">
                <a:latin typeface="Consolas" panose="020B0609020204030204" pitchFamily="49" charset="0"/>
                <a:cs typeface="Consolas" panose="020B0609020204030204" pitchFamily="49" charset="0"/>
              </a:rPr>
              <a:t>"</a:t>
            </a:r>
          </a:p>
        </p:txBody>
      </p:sp>
      <p:pic>
        <p:nvPicPr>
          <p:cNvPr id="4" name="Picture 3">
            <a:extLst>
              <a:ext uri="{FF2B5EF4-FFF2-40B4-BE49-F238E27FC236}">
                <a16:creationId xmlns:a16="http://schemas.microsoft.com/office/drawing/2014/main" id="{7AD956D2-BBA7-899D-BE4C-0BD1CE22023C}"/>
              </a:ext>
            </a:extLst>
          </p:cNvPr>
          <p:cNvPicPr>
            <a:picLocks noChangeAspect="1"/>
          </p:cNvPicPr>
          <p:nvPr/>
        </p:nvPicPr>
        <p:blipFill>
          <a:blip r:embed="rId3"/>
          <a:stretch>
            <a:fillRect/>
          </a:stretch>
        </p:blipFill>
        <p:spPr>
          <a:xfrm>
            <a:off x="3603020" y="1447800"/>
            <a:ext cx="968980" cy="2777744"/>
          </a:xfrm>
          <a:prstGeom prst="rect">
            <a:avLst/>
          </a:prstGeom>
        </p:spPr>
      </p:pic>
      <p:sp>
        <p:nvSpPr>
          <p:cNvPr id="3" name="Down Arrow 2">
            <a:extLst>
              <a:ext uri="{FF2B5EF4-FFF2-40B4-BE49-F238E27FC236}">
                <a16:creationId xmlns:a16="http://schemas.microsoft.com/office/drawing/2014/main" id="{B3FD9510-8E91-D10B-BAD2-BD29E6DB471C}"/>
              </a:ext>
            </a:extLst>
          </p:cNvPr>
          <p:cNvSpPr/>
          <p:nvPr/>
        </p:nvSpPr>
        <p:spPr bwMode="auto">
          <a:xfrm rot="16200000" flipH="1">
            <a:off x="4906096" y="2220073"/>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7319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E6E0A-179D-05DA-3CB6-258A93DC93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B4361E-C0B8-DAF3-D1D5-C067670B6526}"/>
              </a:ext>
            </a:extLst>
          </p:cNvPr>
          <p:cNvSpPr>
            <a:spLocks noGrp="1"/>
          </p:cNvSpPr>
          <p:nvPr>
            <p:ph type="title"/>
          </p:nvPr>
        </p:nvSpPr>
        <p:spPr/>
        <p:txBody>
          <a:bodyPr/>
          <a:lstStyle/>
          <a:p>
            <a:r>
              <a:rPr lang="en-US" dirty="0"/>
              <a:t>Compression</a:t>
            </a:r>
          </a:p>
        </p:txBody>
      </p:sp>
      <p:sp>
        <p:nvSpPr>
          <p:cNvPr id="73" name="Rectangle 72">
            <a:extLst>
              <a:ext uri="{FF2B5EF4-FFF2-40B4-BE49-F238E27FC236}">
                <a16:creationId xmlns:a16="http://schemas.microsoft.com/office/drawing/2014/main" id="{EE115DE7-E003-EBA9-BC51-C1F51FC00D9F}"/>
              </a:ext>
            </a:extLst>
          </p:cNvPr>
          <p:cNvSpPr/>
          <p:nvPr/>
        </p:nvSpPr>
        <p:spPr>
          <a:xfrm>
            <a:off x="5535692" y="2402911"/>
            <a:ext cx="2617708" cy="338554"/>
          </a:xfrm>
          <a:prstGeom prst="rect">
            <a:avLst/>
          </a:prstGeom>
        </p:spPr>
        <p:txBody>
          <a:bodyPr wrap="square">
            <a:spAutoFit/>
          </a:bodyPr>
          <a:lstStyle/>
          <a:p>
            <a:pPr algn="l"/>
            <a:r>
              <a:rPr lang="en-IL" sz="1600" b="0" spc="130">
                <a:latin typeface="Consolas" panose="020B0609020204030204" pitchFamily="49" charset="0"/>
                <a:cs typeface="Consolas" panose="020B0609020204030204" pitchFamily="49" charset="0"/>
              </a:rPr>
              <a:t>011101001</a:t>
            </a:r>
            <a:r>
              <a:rPr lang="en-IL" sz="1600" spc="130">
                <a:solidFill>
                  <a:srgbClr val="C00000"/>
                </a:solidFill>
                <a:latin typeface="Consolas" panose="020B0609020204030204" pitchFamily="49" charset="0"/>
                <a:cs typeface="Consolas" panose="020B0609020204030204" pitchFamily="49" charset="0"/>
              </a:rPr>
              <a:t>1000</a:t>
            </a:r>
            <a:endParaRPr lang="en-IL" sz="1600" b="0" spc="130">
              <a:latin typeface="Consolas" panose="020B0609020204030204" pitchFamily="49" charset="0"/>
              <a:cs typeface="Consolas" panose="020B0609020204030204" pitchFamily="49" charset="0"/>
            </a:endParaRPr>
          </a:p>
        </p:txBody>
      </p:sp>
      <p:sp>
        <p:nvSpPr>
          <p:cNvPr id="334" name="Down Arrow 333">
            <a:extLst>
              <a:ext uri="{FF2B5EF4-FFF2-40B4-BE49-F238E27FC236}">
                <a16:creationId xmlns:a16="http://schemas.microsoft.com/office/drawing/2014/main" id="{9BB6B0CE-BC5C-95CB-CD47-4684C72CF0FB}"/>
              </a:ext>
            </a:extLst>
          </p:cNvPr>
          <p:cNvSpPr/>
          <p:nvPr/>
        </p:nvSpPr>
        <p:spPr bwMode="auto">
          <a:xfrm rot="16200000" flipH="1">
            <a:off x="2958944" y="2220073"/>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5" name="Rectangle 4">
            <a:extLst>
              <a:ext uri="{FF2B5EF4-FFF2-40B4-BE49-F238E27FC236}">
                <a16:creationId xmlns:a16="http://schemas.microsoft.com/office/drawing/2014/main" id="{1B2B7BB9-B3A6-E3CF-B1B3-0D7B69EED8DA}"/>
              </a:ext>
            </a:extLst>
          </p:cNvPr>
          <p:cNvSpPr/>
          <p:nvPr/>
        </p:nvSpPr>
        <p:spPr>
          <a:xfrm>
            <a:off x="1414832" y="2402911"/>
            <a:ext cx="1311256" cy="338554"/>
          </a:xfrm>
          <a:prstGeom prst="rect">
            <a:avLst/>
          </a:prstGeom>
        </p:spPr>
        <p:txBody>
          <a:bodyPr wrap="none">
            <a:spAutoFit/>
          </a:bodyPr>
          <a:lstStyle/>
          <a:p>
            <a:r>
              <a:rPr lang="en-IL" sz="1600" b="0">
                <a:latin typeface="Consolas" panose="020B0609020204030204" pitchFamily="49" charset="0"/>
                <a:cs typeface="Consolas" panose="020B0609020204030204" pitchFamily="49" charset="0"/>
              </a:rPr>
              <a:t>"</a:t>
            </a:r>
            <a:r>
              <a:rPr lang="en-IL" sz="1600" b="0" spc="130">
                <a:latin typeface="Consolas" panose="020B0609020204030204" pitchFamily="49" charset="0"/>
                <a:cs typeface="Consolas" panose="020B0609020204030204" pitchFamily="49" charset="0"/>
              </a:rPr>
              <a:t>abad</a:t>
            </a:r>
            <a:r>
              <a:rPr lang="en-IL" sz="1600" spc="130">
                <a:solidFill>
                  <a:srgbClr val="C00000"/>
                </a:solidFill>
                <a:latin typeface="Consolas" panose="020B0609020204030204" pitchFamily="49" charset="0"/>
                <a:cs typeface="Consolas" panose="020B0609020204030204" pitchFamily="49" charset="0"/>
              </a:rPr>
              <a:t>c</a:t>
            </a:r>
            <a:r>
              <a:rPr lang="en-IL" sz="1600" b="0" spc="130">
                <a:latin typeface="Consolas" panose="020B0609020204030204" pitchFamily="49" charset="0"/>
                <a:cs typeface="Consolas" panose="020B0609020204030204" pitchFamily="49" charset="0"/>
              </a:rPr>
              <a:t>ab</a:t>
            </a:r>
            <a:r>
              <a:rPr lang="en-IL" sz="1600" b="0">
                <a:latin typeface="Consolas" panose="020B0609020204030204" pitchFamily="49" charset="0"/>
                <a:cs typeface="Consolas" panose="020B0609020204030204" pitchFamily="49" charset="0"/>
              </a:rPr>
              <a:t>"</a:t>
            </a:r>
          </a:p>
        </p:txBody>
      </p:sp>
      <p:pic>
        <p:nvPicPr>
          <p:cNvPr id="4" name="Picture 3">
            <a:extLst>
              <a:ext uri="{FF2B5EF4-FFF2-40B4-BE49-F238E27FC236}">
                <a16:creationId xmlns:a16="http://schemas.microsoft.com/office/drawing/2014/main" id="{5BD31AE4-DA57-E9C5-469F-0DD002E89993}"/>
              </a:ext>
            </a:extLst>
          </p:cNvPr>
          <p:cNvPicPr>
            <a:picLocks noChangeAspect="1"/>
          </p:cNvPicPr>
          <p:nvPr/>
        </p:nvPicPr>
        <p:blipFill>
          <a:blip r:embed="rId3"/>
          <a:stretch>
            <a:fillRect/>
          </a:stretch>
        </p:blipFill>
        <p:spPr>
          <a:xfrm>
            <a:off x="3603020" y="1447800"/>
            <a:ext cx="968980" cy="2777744"/>
          </a:xfrm>
          <a:prstGeom prst="rect">
            <a:avLst/>
          </a:prstGeom>
        </p:spPr>
      </p:pic>
      <p:sp>
        <p:nvSpPr>
          <p:cNvPr id="3" name="Down Arrow 2">
            <a:extLst>
              <a:ext uri="{FF2B5EF4-FFF2-40B4-BE49-F238E27FC236}">
                <a16:creationId xmlns:a16="http://schemas.microsoft.com/office/drawing/2014/main" id="{76C79E19-FAC6-777B-C25E-D2F2FA8C0AC6}"/>
              </a:ext>
            </a:extLst>
          </p:cNvPr>
          <p:cNvSpPr/>
          <p:nvPr/>
        </p:nvSpPr>
        <p:spPr bwMode="auto">
          <a:xfrm rot="16200000" flipH="1">
            <a:off x="4906096" y="2220073"/>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20023456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4E0D63-B3A8-2EA8-1C39-D2F9856500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645094-F78B-F2A3-12DF-F17E7A93C02F}"/>
              </a:ext>
            </a:extLst>
          </p:cNvPr>
          <p:cNvSpPr>
            <a:spLocks noGrp="1"/>
          </p:cNvSpPr>
          <p:nvPr>
            <p:ph type="title"/>
          </p:nvPr>
        </p:nvSpPr>
        <p:spPr/>
        <p:txBody>
          <a:bodyPr/>
          <a:lstStyle/>
          <a:p>
            <a:pPr algn="l" rtl="1" eaLnBrk="0" fontAlgn="base" hangingPunct="0">
              <a:spcBef>
                <a:spcPct val="0"/>
              </a:spcBef>
              <a:spcAft>
                <a:spcPct val="0"/>
              </a:spcAft>
            </a:pPr>
            <a:r>
              <a:rPr lang="en-US" dirty="0"/>
              <a:t>Tree implementation</a:t>
            </a:r>
          </a:p>
        </p:txBody>
      </p:sp>
      <p:sp>
        <p:nvSpPr>
          <p:cNvPr id="168" name="Oval 167">
            <a:extLst>
              <a:ext uri="{FF2B5EF4-FFF2-40B4-BE49-F238E27FC236}">
                <a16:creationId xmlns:a16="http://schemas.microsoft.com/office/drawing/2014/main" id="{726E5C69-111D-0C8B-78A8-1A62EF0EF571}"/>
              </a:ext>
            </a:extLst>
          </p:cNvPr>
          <p:cNvSpPr/>
          <p:nvPr/>
        </p:nvSpPr>
        <p:spPr bwMode="auto">
          <a:xfrm>
            <a:off x="763548" y="2910050"/>
            <a:ext cx="365757" cy="333677"/>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08" name="Straight Arrow Connector 207">
            <a:extLst>
              <a:ext uri="{FF2B5EF4-FFF2-40B4-BE49-F238E27FC236}">
                <a16:creationId xmlns:a16="http://schemas.microsoft.com/office/drawing/2014/main" id="{D45F2EB4-63DC-FCB2-DDDC-ECE87C68BE23}"/>
              </a:ext>
            </a:extLst>
          </p:cNvPr>
          <p:cNvCxnSpPr>
            <a:cxnSpLocks/>
          </p:cNvCxnSpPr>
          <p:nvPr/>
        </p:nvCxnSpPr>
        <p:spPr bwMode="auto">
          <a:xfrm flipH="1">
            <a:off x="984551" y="2501011"/>
            <a:ext cx="250641" cy="42387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B397369A-AB25-A5A4-46B3-CDC03C27C9BD}"/>
              </a:ext>
            </a:extLst>
          </p:cNvPr>
          <p:cNvCxnSpPr>
            <a:cxnSpLocks/>
          </p:cNvCxnSpPr>
          <p:nvPr/>
        </p:nvCxnSpPr>
        <p:spPr bwMode="auto">
          <a:xfrm>
            <a:off x="1519471" y="2501011"/>
            <a:ext cx="271914"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57" name="TextBox 56">
            <a:extLst>
              <a:ext uri="{FF2B5EF4-FFF2-40B4-BE49-F238E27FC236}">
                <a16:creationId xmlns:a16="http://schemas.microsoft.com/office/drawing/2014/main" id="{2C06C7C0-F4FD-FFC0-6A77-9A43E117CD68}"/>
              </a:ext>
            </a:extLst>
          </p:cNvPr>
          <p:cNvSpPr txBox="1"/>
          <p:nvPr/>
        </p:nvSpPr>
        <p:spPr>
          <a:xfrm>
            <a:off x="797186" y="2939711"/>
            <a:ext cx="298480" cy="338554"/>
          </a:xfrm>
          <a:prstGeom prst="rect">
            <a:avLst/>
          </a:prstGeom>
          <a:noFill/>
        </p:spPr>
        <p:txBody>
          <a:bodyPr wrap="none" rtlCol="0">
            <a:spAutoFit/>
          </a:bodyPr>
          <a:lstStyle/>
          <a:p>
            <a:r>
              <a:rPr lang="en-US" sz="1600" b="0" dirty="0"/>
              <a:t>5</a:t>
            </a:r>
            <a:endParaRPr lang="en-IL" sz="1600" b="0"/>
          </a:p>
        </p:txBody>
      </p:sp>
      <p:sp>
        <p:nvSpPr>
          <p:cNvPr id="18" name="Oval 17">
            <a:extLst>
              <a:ext uri="{FF2B5EF4-FFF2-40B4-BE49-F238E27FC236}">
                <a16:creationId xmlns:a16="http://schemas.microsoft.com/office/drawing/2014/main" id="{AB656A00-A63F-D883-46CD-4BCDBDE5D3EB}"/>
              </a:ext>
            </a:extLst>
          </p:cNvPr>
          <p:cNvSpPr/>
          <p:nvPr/>
        </p:nvSpPr>
        <p:spPr bwMode="auto">
          <a:xfrm>
            <a:off x="1648044" y="2910050"/>
            <a:ext cx="365757" cy="333677"/>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 name="TextBox 18">
            <a:extLst>
              <a:ext uri="{FF2B5EF4-FFF2-40B4-BE49-F238E27FC236}">
                <a16:creationId xmlns:a16="http://schemas.microsoft.com/office/drawing/2014/main" id="{AF469E87-0BFC-A890-F6D6-FD37D5CCD328}"/>
              </a:ext>
            </a:extLst>
          </p:cNvPr>
          <p:cNvSpPr txBox="1"/>
          <p:nvPr/>
        </p:nvSpPr>
        <p:spPr>
          <a:xfrm>
            <a:off x="1681682" y="2939711"/>
            <a:ext cx="298480" cy="338554"/>
          </a:xfrm>
          <a:prstGeom prst="rect">
            <a:avLst/>
          </a:prstGeom>
          <a:noFill/>
        </p:spPr>
        <p:txBody>
          <a:bodyPr wrap="none" rtlCol="0">
            <a:spAutoFit/>
          </a:bodyPr>
          <a:lstStyle/>
          <a:p>
            <a:r>
              <a:rPr lang="en-US" sz="1600" b="0" dirty="0"/>
              <a:t>3</a:t>
            </a:r>
            <a:endParaRPr lang="en-IL" sz="1600" b="0"/>
          </a:p>
        </p:txBody>
      </p:sp>
      <p:sp>
        <p:nvSpPr>
          <p:cNvPr id="20" name="Oval 19">
            <a:extLst>
              <a:ext uri="{FF2B5EF4-FFF2-40B4-BE49-F238E27FC236}">
                <a16:creationId xmlns:a16="http://schemas.microsoft.com/office/drawing/2014/main" id="{FB0F3052-91C2-17D0-0075-9DBE8DA2A53E}"/>
              </a:ext>
            </a:extLst>
          </p:cNvPr>
          <p:cNvSpPr/>
          <p:nvPr/>
        </p:nvSpPr>
        <p:spPr bwMode="auto">
          <a:xfrm>
            <a:off x="1187353" y="2185888"/>
            <a:ext cx="365757" cy="333677"/>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7" name="Oval 26">
            <a:extLst>
              <a:ext uri="{FF2B5EF4-FFF2-40B4-BE49-F238E27FC236}">
                <a16:creationId xmlns:a16="http://schemas.microsoft.com/office/drawing/2014/main" id="{40B67D81-9CB9-F20F-CA8F-B9D04BBE7E39}"/>
              </a:ext>
            </a:extLst>
          </p:cNvPr>
          <p:cNvSpPr/>
          <p:nvPr/>
        </p:nvSpPr>
        <p:spPr bwMode="auto">
          <a:xfrm>
            <a:off x="2624195" y="2161639"/>
            <a:ext cx="365757" cy="333677"/>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8" name="Straight Arrow Connector 27">
            <a:extLst>
              <a:ext uri="{FF2B5EF4-FFF2-40B4-BE49-F238E27FC236}">
                <a16:creationId xmlns:a16="http://schemas.microsoft.com/office/drawing/2014/main" id="{5152D1C9-F4C1-7F87-0697-AF367C4AE798}"/>
              </a:ext>
            </a:extLst>
          </p:cNvPr>
          <p:cNvCxnSpPr>
            <a:cxnSpLocks/>
          </p:cNvCxnSpPr>
          <p:nvPr/>
        </p:nvCxnSpPr>
        <p:spPr bwMode="auto">
          <a:xfrm flipH="1">
            <a:off x="2845198" y="1752600"/>
            <a:ext cx="250641" cy="42387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9" name="Straight Arrow Connector 28">
            <a:extLst>
              <a:ext uri="{FF2B5EF4-FFF2-40B4-BE49-F238E27FC236}">
                <a16:creationId xmlns:a16="http://schemas.microsoft.com/office/drawing/2014/main" id="{F5D74F8D-4C92-F92E-EF8D-AE5FC0D542BE}"/>
              </a:ext>
            </a:extLst>
          </p:cNvPr>
          <p:cNvCxnSpPr>
            <a:cxnSpLocks/>
          </p:cNvCxnSpPr>
          <p:nvPr/>
        </p:nvCxnSpPr>
        <p:spPr bwMode="auto">
          <a:xfrm>
            <a:off x="3380118" y="1752600"/>
            <a:ext cx="271914"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0" name="TextBox 29">
            <a:extLst>
              <a:ext uri="{FF2B5EF4-FFF2-40B4-BE49-F238E27FC236}">
                <a16:creationId xmlns:a16="http://schemas.microsoft.com/office/drawing/2014/main" id="{ED3F3009-52A2-4BBD-B618-9FBFC59A5C55}"/>
              </a:ext>
            </a:extLst>
          </p:cNvPr>
          <p:cNvSpPr txBox="1"/>
          <p:nvPr/>
        </p:nvSpPr>
        <p:spPr>
          <a:xfrm>
            <a:off x="2657833" y="2191300"/>
            <a:ext cx="298480" cy="338554"/>
          </a:xfrm>
          <a:prstGeom prst="rect">
            <a:avLst/>
          </a:prstGeom>
          <a:noFill/>
        </p:spPr>
        <p:txBody>
          <a:bodyPr wrap="none" rtlCol="0">
            <a:spAutoFit/>
          </a:bodyPr>
          <a:lstStyle/>
          <a:p>
            <a:r>
              <a:rPr lang="en-US" sz="1600" b="0" dirty="0"/>
              <a:t>4</a:t>
            </a:r>
            <a:endParaRPr lang="en-IL" sz="1600" b="0"/>
          </a:p>
        </p:txBody>
      </p:sp>
      <p:sp>
        <p:nvSpPr>
          <p:cNvPr id="31" name="Oval 30">
            <a:extLst>
              <a:ext uri="{FF2B5EF4-FFF2-40B4-BE49-F238E27FC236}">
                <a16:creationId xmlns:a16="http://schemas.microsoft.com/office/drawing/2014/main" id="{5C264EA2-93C9-A15B-1766-69ACAA2E2C3E}"/>
              </a:ext>
            </a:extLst>
          </p:cNvPr>
          <p:cNvSpPr/>
          <p:nvPr/>
        </p:nvSpPr>
        <p:spPr bwMode="auto">
          <a:xfrm>
            <a:off x="3508691" y="2161639"/>
            <a:ext cx="365757" cy="333677"/>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32" name="TextBox 31">
            <a:extLst>
              <a:ext uri="{FF2B5EF4-FFF2-40B4-BE49-F238E27FC236}">
                <a16:creationId xmlns:a16="http://schemas.microsoft.com/office/drawing/2014/main" id="{27E27EB4-0428-20F9-4C3E-93AA3FA195BE}"/>
              </a:ext>
            </a:extLst>
          </p:cNvPr>
          <p:cNvSpPr txBox="1"/>
          <p:nvPr/>
        </p:nvSpPr>
        <p:spPr>
          <a:xfrm>
            <a:off x="3542329" y="2191300"/>
            <a:ext cx="298480" cy="338554"/>
          </a:xfrm>
          <a:prstGeom prst="rect">
            <a:avLst/>
          </a:prstGeom>
          <a:noFill/>
        </p:spPr>
        <p:txBody>
          <a:bodyPr wrap="none" rtlCol="0">
            <a:spAutoFit/>
          </a:bodyPr>
          <a:lstStyle/>
          <a:p>
            <a:r>
              <a:rPr lang="en-US" sz="1600" b="0" dirty="0"/>
              <a:t>2</a:t>
            </a:r>
            <a:endParaRPr lang="en-IL" sz="1600" b="0"/>
          </a:p>
        </p:txBody>
      </p:sp>
      <p:cxnSp>
        <p:nvCxnSpPr>
          <p:cNvPr id="35" name="Straight Arrow Connector 34">
            <a:extLst>
              <a:ext uri="{FF2B5EF4-FFF2-40B4-BE49-F238E27FC236}">
                <a16:creationId xmlns:a16="http://schemas.microsoft.com/office/drawing/2014/main" id="{F1D8F2DD-0079-81BB-39A4-F9BAC2D5F744}"/>
              </a:ext>
            </a:extLst>
          </p:cNvPr>
          <p:cNvCxnSpPr>
            <a:cxnSpLocks/>
          </p:cNvCxnSpPr>
          <p:nvPr/>
        </p:nvCxnSpPr>
        <p:spPr bwMode="auto">
          <a:xfrm>
            <a:off x="1978643" y="1752600"/>
            <a:ext cx="271914"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6" name="Oval 35">
            <a:extLst>
              <a:ext uri="{FF2B5EF4-FFF2-40B4-BE49-F238E27FC236}">
                <a16:creationId xmlns:a16="http://schemas.microsoft.com/office/drawing/2014/main" id="{0B11BE93-B6E7-CADF-7DD7-9266402CC466}"/>
              </a:ext>
            </a:extLst>
          </p:cNvPr>
          <p:cNvSpPr/>
          <p:nvPr/>
        </p:nvSpPr>
        <p:spPr bwMode="auto">
          <a:xfrm>
            <a:off x="2107216" y="2161639"/>
            <a:ext cx="365757" cy="333677"/>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37" name="TextBox 36">
            <a:extLst>
              <a:ext uri="{FF2B5EF4-FFF2-40B4-BE49-F238E27FC236}">
                <a16:creationId xmlns:a16="http://schemas.microsoft.com/office/drawing/2014/main" id="{F2F0EA47-C62D-8908-2D97-B011BF909E2F}"/>
              </a:ext>
            </a:extLst>
          </p:cNvPr>
          <p:cNvSpPr txBox="1"/>
          <p:nvPr/>
        </p:nvSpPr>
        <p:spPr>
          <a:xfrm>
            <a:off x="2140854" y="2191300"/>
            <a:ext cx="298480" cy="338554"/>
          </a:xfrm>
          <a:prstGeom prst="rect">
            <a:avLst/>
          </a:prstGeom>
          <a:noFill/>
        </p:spPr>
        <p:txBody>
          <a:bodyPr wrap="square" rtlCol="0">
            <a:spAutoFit/>
          </a:bodyPr>
          <a:lstStyle/>
          <a:p>
            <a:r>
              <a:rPr lang="en-US" sz="1600" b="0" dirty="0"/>
              <a:t>7</a:t>
            </a:r>
            <a:endParaRPr lang="en-IL" sz="1600" b="0"/>
          </a:p>
        </p:txBody>
      </p:sp>
      <p:cxnSp>
        <p:nvCxnSpPr>
          <p:cNvPr id="40" name="Straight Arrow Connector 39">
            <a:extLst>
              <a:ext uri="{FF2B5EF4-FFF2-40B4-BE49-F238E27FC236}">
                <a16:creationId xmlns:a16="http://schemas.microsoft.com/office/drawing/2014/main" id="{50639A88-0626-02C6-F511-22FD918F3B46}"/>
              </a:ext>
            </a:extLst>
          </p:cNvPr>
          <p:cNvCxnSpPr>
            <a:cxnSpLocks/>
          </p:cNvCxnSpPr>
          <p:nvPr/>
        </p:nvCxnSpPr>
        <p:spPr bwMode="auto">
          <a:xfrm flipH="1">
            <a:off x="1477361" y="1774921"/>
            <a:ext cx="250641" cy="42387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5" name="Straight Arrow Connector 54">
            <a:extLst>
              <a:ext uri="{FF2B5EF4-FFF2-40B4-BE49-F238E27FC236}">
                <a16:creationId xmlns:a16="http://schemas.microsoft.com/office/drawing/2014/main" id="{C93C7C89-72EC-1443-1409-EA8FF7891FAE}"/>
              </a:ext>
            </a:extLst>
          </p:cNvPr>
          <p:cNvCxnSpPr>
            <a:cxnSpLocks/>
            <a:stCxn id="128" idx="3"/>
          </p:cNvCxnSpPr>
          <p:nvPr/>
        </p:nvCxnSpPr>
        <p:spPr bwMode="auto">
          <a:xfrm flipH="1">
            <a:off x="1904414" y="1118866"/>
            <a:ext cx="439244" cy="397708"/>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3" name="Straight Arrow Connector 62">
            <a:extLst>
              <a:ext uri="{FF2B5EF4-FFF2-40B4-BE49-F238E27FC236}">
                <a16:creationId xmlns:a16="http://schemas.microsoft.com/office/drawing/2014/main" id="{22D6A596-D909-C874-2F2C-B1770958BA85}"/>
              </a:ext>
            </a:extLst>
          </p:cNvPr>
          <p:cNvCxnSpPr>
            <a:cxnSpLocks/>
            <a:stCxn id="128" idx="5"/>
            <a:endCxn id="33" idx="1"/>
          </p:cNvCxnSpPr>
          <p:nvPr/>
        </p:nvCxnSpPr>
        <p:spPr bwMode="auto">
          <a:xfrm>
            <a:off x="2602287" y="1118866"/>
            <a:ext cx="499277" cy="42615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28" name="Oval 127">
            <a:extLst>
              <a:ext uri="{FF2B5EF4-FFF2-40B4-BE49-F238E27FC236}">
                <a16:creationId xmlns:a16="http://schemas.microsoft.com/office/drawing/2014/main" id="{B41743A6-1A24-CD27-4C1E-E2A29FDD4CD7}"/>
              </a:ext>
            </a:extLst>
          </p:cNvPr>
          <p:cNvSpPr/>
          <p:nvPr/>
        </p:nvSpPr>
        <p:spPr bwMode="auto">
          <a:xfrm>
            <a:off x="2290094" y="834055"/>
            <a:ext cx="365757" cy="333677"/>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38" name="Rounded Rectangular Callout 137">
            <a:extLst>
              <a:ext uri="{FF2B5EF4-FFF2-40B4-BE49-F238E27FC236}">
                <a16:creationId xmlns:a16="http://schemas.microsoft.com/office/drawing/2014/main" id="{0C5EAC95-5CC3-D514-89D4-6B7AC493A325}"/>
              </a:ext>
            </a:extLst>
          </p:cNvPr>
          <p:cNvSpPr/>
          <p:nvPr/>
        </p:nvSpPr>
        <p:spPr>
          <a:xfrm>
            <a:off x="1206269" y="844235"/>
            <a:ext cx="645169" cy="255406"/>
          </a:xfrm>
          <a:prstGeom prst="wedgeRoundRectCallout">
            <a:avLst>
              <a:gd name="adj1" fmla="val 99204"/>
              <a:gd name="adj2" fmla="val 8494"/>
              <a:gd name="adj3" fmla="val 16667"/>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0" tIns="46800" rIns="0" rtlCol="0" anchor="ctr" anchorCtr="0"/>
          <a:lstStyle/>
          <a:p>
            <a:pPr eaLnBrk="0" fontAlgn="base" hangingPunct="0">
              <a:spcBef>
                <a:spcPts val="600"/>
              </a:spcBef>
              <a:spcAft>
                <a:spcPct val="0"/>
              </a:spcAft>
            </a:pPr>
            <a:r>
              <a:rPr lang="en-US" sz="1400" b="0" dirty="0">
                <a:solidFill>
                  <a:srgbClr val="000000"/>
                </a:solidFill>
                <a:latin typeface="Times New Roman" panose="02020603050405020304" pitchFamily="18" charset="0"/>
                <a:cs typeface="Times New Roman" panose="02020603050405020304" pitchFamily="18" charset="0"/>
              </a:rPr>
              <a:t>root</a:t>
            </a:r>
            <a:endParaRPr lang="en-US" sz="1600" b="0" dirty="0">
              <a:solidFill>
                <a:srgbClr val="000000"/>
              </a:solidFill>
              <a:latin typeface="Times New Roman" panose="02020603050405020304" pitchFamily="18" charset="0"/>
              <a:cs typeface="Times New Roman" panose="02020603050405020304" pitchFamily="18" charset="0"/>
            </a:endParaRPr>
          </a:p>
        </p:txBody>
      </p:sp>
      <p:sp>
        <p:nvSpPr>
          <p:cNvPr id="33" name="Oval 32">
            <a:extLst>
              <a:ext uri="{FF2B5EF4-FFF2-40B4-BE49-F238E27FC236}">
                <a16:creationId xmlns:a16="http://schemas.microsoft.com/office/drawing/2014/main" id="{08AA1E4B-5E6E-329F-323C-0A146117A3DC}"/>
              </a:ext>
            </a:extLst>
          </p:cNvPr>
          <p:cNvSpPr/>
          <p:nvPr/>
        </p:nvSpPr>
        <p:spPr bwMode="auto">
          <a:xfrm>
            <a:off x="3048000" y="1496153"/>
            <a:ext cx="365757" cy="333677"/>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38" name="Oval 37">
            <a:extLst>
              <a:ext uri="{FF2B5EF4-FFF2-40B4-BE49-F238E27FC236}">
                <a16:creationId xmlns:a16="http://schemas.microsoft.com/office/drawing/2014/main" id="{C7C2DB18-5502-2C60-F745-2036BE061940}"/>
              </a:ext>
            </a:extLst>
          </p:cNvPr>
          <p:cNvSpPr/>
          <p:nvPr/>
        </p:nvSpPr>
        <p:spPr bwMode="auto">
          <a:xfrm>
            <a:off x="1646525" y="1496153"/>
            <a:ext cx="365757" cy="333677"/>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54" name="TextBox 153">
            <a:extLst>
              <a:ext uri="{FF2B5EF4-FFF2-40B4-BE49-F238E27FC236}">
                <a16:creationId xmlns:a16="http://schemas.microsoft.com/office/drawing/2014/main" id="{20215FBA-D3C7-0D8D-A545-C8F297EE1242}"/>
              </a:ext>
            </a:extLst>
          </p:cNvPr>
          <p:cNvSpPr txBox="1"/>
          <p:nvPr/>
        </p:nvSpPr>
        <p:spPr>
          <a:xfrm>
            <a:off x="5365498" y="1181639"/>
            <a:ext cx="425513" cy="30777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he-IL"/>
            </a:defPPr>
            <a:lvl1pPr marL="0" marR="0" indent="0" defTabSz="914400" latinLnBrk="0">
              <a:lnSpc>
                <a:spcPct val="100000"/>
              </a:lnSpc>
              <a:buClrTx/>
              <a:buSzTx/>
              <a:buFontTx/>
              <a:buNone/>
              <a:tabLst/>
              <a:defRPr kumimoji="0" b="0" i="0" u="none" strike="noStrike" cap="none" normalizeH="0" baseline="0">
                <a:ln>
                  <a:noFill/>
                </a:ln>
                <a:effectLst/>
                <a:latin typeface="Arial" pitchFamily="34" charset="0"/>
              </a:defRPr>
            </a:lvl1pPr>
          </a:lstStyle>
          <a:p>
            <a:endParaRPr lang="en-IL"/>
          </a:p>
        </p:txBody>
      </p:sp>
      <p:sp>
        <p:nvSpPr>
          <p:cNvPr id="163" name="Rectangle 162">
            <a:extLst>
              <a:ext uri="{FF2B5EF4-FFF2-40B4-BE49-F238E27FC236}">
                <a16:creationId xmlns:a16="http://schemas.microsoft.com/office/drawing/2014/main" id="{A74FF760-84C3-7696-B90E-A5DC89F7D639}"/>
              </a:ext>
            </a:extLst>
          </p:cNvPr>
          <p:cNvSpPr/>
          <p:nvPr/>
        </p:nvSpPr>
        <p:spPr>
          <a:xfrm>
            <a:off x="5305514" y="904640"/>
            <a:ext cx="425513" cy="276999"/>
          </a:xfrm>
          <a:prstGeom prst="rect">
            <a:avLst/>
          </a:prstGeom>
        </p:spPr>
        <p:txBody>
          <a:bodyPr wrap="square" lIns="0" rIns="0">
            <a:spAutoFit/>
          </a:bodyPr>
          <a:lstStyle/>
          <a:p>
            <a:pPr marL="0" indent="0">
              <a:spcBef>
                <a:spcPts val="1200"/>
              </a:spcBef>
              <a:buNone/>
            </a:pPr>
            <a:r>
              <a:rPr lang="en-US" sz="1200" b="0" dirty="0">
                <a:solidFill>
                  <a:schemeClr val="bg1">
                    <a:lumMod val="50000"/>
                  </a:schemeClr>
                </a:solidFill>
                <a:latin typeface="Consolas" panose="020B0609020204030204" pitchFamily="49" charset="0"/>
                <a:cs typeface="Consolas" panose="020B0609020204030204" pitchFamily="49" charset="0"/>
              </a:rPr>
              <a:t>data</a:t>
            </a:r>
          </a:p>
        </p:txBody>
      </p:sp>
      <p:sp>
        <p:nvSpPr>
          <p:cNvPr id="164" name="TextBox 163">
            <a:extLst>
              <a:ext uri="{FF2B5EF4-FFF2-40B4-BE49-F238E27FC236}">
                <a16:creationId xmlns:a16="http://schemas.microsoft.com/office/drawing/2014/main" id="{76E56CA9-21C5-CBF8-5AC9-40EB3807B54C}"/>
              </a:ext>
            </a:extLst>
          </p:cNvPr>
          <p:cNvSpPr txBox="1"/>
          <p:nvPr/>
        </p:nvSpPr>
        <p:spPr>
          <a:xfrm>
            <a:off x="5791010" y="1181639"/>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he-IL"/>
            </a:defPPr>
            <a:lvl1pPr marL="0" marR="0" indent="0" defTabSz="914400" latinLnBrk="0">
              <a:lnSpc>
                <a:spcPct val="100000"/>
              </a:lnSpc>
              <a:buClrTx/>
              <a:buSzTx/>
              <a:buFontTx/>
              <a:buNone/>
              <a:tabLst/>
              <a:defRPr kumimoji="0" b="0" i="0" u="none" strike="noStrike" cap="none" normalizeH="0" baseline="0">
                <a:ln>
                  <a:noFill/>
                </a:ln>
                <a:effectLst/>
                <a:latin typeface="Arial" pitchFamily="34" charset="0"/>
              </a:defRPr>
            </a:lvl1pPr>
          </a:lstStyle>
          <a:p>
            <a:endParaRPr lang="en-IL"/>
          </a:p>
        </p:txBody>
      </p:sp>
      <p:sp>
        <p:nvSpPr>
          <p:cNvPr id="165" name="Rectangle 164">
            <a:extLst>
              <a:ext uri="{FF2B5EF4-FFF2-40B4-BE49-F238E27FC236}">
                <a16:creationId xmlns:a16="http://schemas.microsoft.com/office/drawing/2014/main" id="{1BD6C8F5-7154-085B-C231-AD40BF3072A2}"/>
              </a:ext>
            </a:extLst>
          </p:cNvPr>
          <p:cNvSpPr/>
          <p:nvPr/>
        </p:nvSpPr>
        <p:spPr>
          <a:xfrm>
            <a:off x="5791009" y="904640"/>
            <a:ext cx="425513" cy="276999"/>
          </a:xfrm>
          <a:prstGeom prst="rect">
            <a:avLst/>
          </a:prstGeom>
        </p:spPr>
        <p:txBody>
          <a:bodyPr wrap="square" lIns="0" rIns="0">
            <a:spAutoFit/>
          </a:bodyPr>
          <a:lstStyle/>
          <a:p>
            <a:pPr marL="0" indent="0">
              <a:spcBef>
                <a:spcPts val="1200"/>
              </a:spcBef>
              <a:buNone/>
            </a:pPr>
            <a:r>
              <a:rPr lang="en-US" sz="1200" b="0" dirty="0">
                <a:solidFill>
                  <a:schemeClr val="bg1">
                    <a:lumMod val="50000"/>
                  </a:schemeClr>
                </a:solidFill>
                <a:latin typeface="Consolas" panose="020B0609020204030204" pitchFamily="49" charset="0"/>
                <a:cs typeface="Consolas" panose="020B0609020204030204" pitchFamily="49" charset="0"/>
              </a:rPr>
              <a:t>left</a:t>
            </a:r>
          </a:p>
        </p:txBody>
      </p:sp>
      <p:sp>
        <p:nvSpPr>
          <p:cNvPr id="166" name="TextBox 165">
            <a:extLst>
              <a:ext uri="{FF2B5EF4-FFF2-40B4-BE49-F238E27FC236}">
                <a16:creationId xmlns:a16="http://schemas.microsoft.com/office/drawing/2014/main" id="{E2EFE353-826A-96F2-BE84-3F088A52060E}"/>
              </a:ext>
            </a:extLst>
          </p:cNvPr>
          <p:cNvSpPr txBox="1"/>
          <p:nvPr/>
        </p:nvSpPr>
        <p:spPr>
          <a:xfrm>
            <a:off x="6216522" y="1181639"/>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he-IL"/>
            </a:defPPr>
            <a:lvl1pPr marL="0" marR="0" indent="0" defTabSz="914400" latinLnBrk="0">
              <a:lnSpc>
                <a:spcPct val="100000"/>
              </a:lnSpc>
              <a:buClrTx/>
              <a:buSzTx/>
              <a:buFontTx/>
              <a:buNone/>
              <a:tabLst/>
              <a:defRPr kumimoji="0" b="0" i="0" u="none" strike="noStrike" cap="none" normalizeH="0" baseline="0">
                <a:ln>
                  <a:noFill/>
                </a:ln>
                <a:effectLst/>
                <a:latin typeface="Arial" pitchFamily="34" charset="0"/>
              </a:defRPr>
            </a:lvl1pPr>
          </a:lstStyle>
          <a:p>
            <a:endParaRPr lang="en-IL"/>
          </a:p>
        </p:txBody>
      </p:sp>
      <p:sp>
        <p:nvSpPr>
          <p:cNvPr id="167" name="Rectangle 166">
            <a:extLst>
              <a:ext uri="{FF2B5EF4-FFF2-40B4-BE49-F238E27FC236}">
                <a16:creationId xmlns:a16="http://schemas.microsoft.com/office/drawing/2014/main" id="{58548868-B414-21CD-E4DD-F0C3FA14F06B}"/>
              </a:ext>
            </a:extLst>
          </p:cNvPr>
          <p:cNvSpPr/>
          <p:nvPr/>
        </p:nvSpPr>
        <p:spPr>
          <a:xfrm>
            <a:off x="6251601" y="904640"/>
            <a:ext cx="425513" cy="276999"/>
          </a:xfrm>
          <a:prstGeom prst="rect">
            <a:avLst/>
          </a:prstGeom>
        </p:spPr>
        <p:txBody>
          <a:bodyPr wrap="square" lIns="0" rIns="0">
            <a:spAutoFit/>
          </a:bodyPr>
          <a:lstStyle/>
          <a:p>
            <a:pPr marL="0" indent="0">
              <a:spcBef>
                <a:spcPts val="1200"/>
              </a:spcBef>
              <a:buNone/>
            </a:pPr>
            <a:r>
              <a:rPr lang="en-US" sz="1200" b="0" dirty="0">
                <a:solidFill>
                  <a:schemeClr val="bg1">
                    <a:lumMod val="50000"/>
                  </a:schemeClr>
                </a:solidFill>
                <a:latin typeface="Consolas" panose="020B0609020204030204" pitchFamily="49" charset="0"/>
                <a:cs typeface="Consolas" panose="020B0609020204030204" pitchFamily="49" charset="0"/>
              </a:rPr>
              <a:t>right</a:t>
            </a:r>
          </a:p>
        </p:txBody>
      </p:sp>
      <p:sp>
        <p:nvSpPr>
          <p:cNvPr id="169" name="TextBox 168">
            <a:extLst>
              <a:ext uri="{FF2B5EF4-FFF2-40B4-BE49-F238E27FC236}">
                <a16:creationId xmlns:a16="http://schemas.microsoft.com/office/drawing/2014/main" id="{EAEC3130-09ED-B30A-8A23-8FB2C1A1B35A}"/>
              </a:ext>
            </a:extLst>
          </p:cNvPr>
          <p:cNvSpPr txBox="1"/>
          <p:nvPr/>
        </p:nvSpPr>
        <p:spPr>
          <a:xfrm>
            <a:off x="4421739" y="1809501"/>
            <a:ext cx="425513" cy="30777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he-IL"/>
            </a:defPPr>
            <a:lvl1pPr marL="0" marR="0" indent="0" defTabSz="914400" latinLnBrk="0">
              <a:lnSpc>
                <a:spcPct val="100000"/>
              </a:lnSpc>
              <a:buClrTx/>
              <a:buSzTx/>
              <a:buFontTx/>
              <a:buNone/>
              <a:tabLst/>
              <a:defRPr kumimoji="0" sz="1050" b="0" i="0" u="none" strike="noStrike" cap="none" normalizeH="0" baseline="0">
                <a:ln>
                  <a:noFill/>
                </a:ln>
                <a:effectLst/>
                <a:latin typeface="Consolas" panose="020B0609020204030204" pitchFamily="49" charset="0"/>
                <a:cs typeface="Consolas" panose="020B0609020204030204" pitchFamily="49" charset="0"/>
              </a:defRPr>
            </a:lvl1pPr>
          </a:lstStyle>
          <a:p>
            <a:r>
              <a:rPr lang="en-IL" sz="1600"/>
              <a:t>7</a:t>
            </a:r>
          </a:p>
        </p:txBody>
      </p:sp>
      <p:sp>
        <p:nvSpPr>
          <p:cNvPr id="172" name="TextBox 171">
            <a:extLst>
              <a:ext uri="{FF2B5EF4-FFF2-40B4-BE49-F238E27FC236}">
                <a16:creationId xmlns:a16="http://schemas.microsoft.com/office/drawing/2014/main" id="{F0877ADB-BB4E-2773-5088-3D1F33F19016}"/>
              </a:ext>
            </a:extLst>
          </p:cNvPr>
          <p:cNvSpPr txBox="1"/>
          <p:nvPr/>
        </p:nvSpPr>
        <p:spPr>
          <a:xfrm>
            <a:off x="4847251" y="1809501"/>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he-IL"/>
            </a:defPPr>
            <a:lvl1pPr marL="0" marR="0" indent="0" defTabSz="914400" latinLnBrk="0">
              <a:lnSpc>
                <a:spcPct val="100000"/>
              </a:lnSpc>
              <a:buClrTx/>
              <a:buSzTx/>
              <a:buFontTx/>
              <a:buNone/>
              <a:tabLst/>
              <a:defRPr kumimoji="0" sz="1050" b="0" i="0" u="none" strike="noStrike" cap="none" normalizeH="0" baseline="0">
                <a:ln>
                  <a:noFill/>
                </a:ln>
                <a:effectLst/>
                <a:latin typeface="Consolas" panose="020B0609020204030204" pitchFamily="49" charset="0"/>
                <a:cs typeface="Consolas" panose="020B0609020204030204" pitchFamily="49" charset="0"/>
              </a:defRPr>
            </a:lvl1pPr>
          </a:lstStyle>
          <a:p>
            <a:r>
              <a:rPr lang="en-IL"/>
              <a:t>null</a:t>
            </a:r>
          </a:p>
        </p:txBody>
      </p:sp>
      <p:sp>
        <p:nvSpPr>
          <p:cNvPr id="175" name="TextBox 174">
            <a:extLst>
              <a:ext uri="{FF2B5EF4-FFF2-40B4-BE49-F238E27FC236}">
                <a16:creationId xmlns:a16="http://schemas.microsoft.com/office/drawing/2014/main" id="{C7BD510C-2EEF-8504-9564-D2120D2DF66E}"/>
              </a:ext>
            </a:extLst>
          </p:cNvPr>
          <p:cNvSpPr txBox="1"/>
          <p:nvPr/>
        </p:nvSpPr>
        <p:spPr>
          <a:xfrm>
            <a:off x="5272763" y="1809501"/>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he-IL"/>
            </a:defPPr>
            <a:lvl1pPr marL="0" marR="0" indent="0" defTabSz="914400" latinLnBrk="0">
              <a:lnSpc>
                <a:spcPct val="100000"/>
              </a:lnSpc>
              <a:buClrTx/>
              <a:buSzTx/>
              <a:buFontTx/>
              <a:buNone/>
              <a:tabLst/>
              <a:defRPr kumimoji="0" sz="1050" b="0" i="0" u="none" strike="noStrike" cap="none" normalizeH="0" baseline="0">
                <a:ln>
                  <a:noFill/>
                </a:ln>
                <a:effectLst/>
                <a:latin typeface="Consolas" panose="020B0609020204030204" pitchFamily="49" charset="0"/>
                <a:cs typeface="Consolas" panose="020B0609020204030204" pitchFamily="49" charset="0"/>
              </a:defRPr>
            </a:lvl1pPr>
          </a:lstStyle>
          <a:p>
            <a:r>
              <a:rPr lang="en-IL"/>
              <a:t>null</a:t>
            </a:r>
          </a:p>
        </p:txBody>
      </p:sp>
      <p:sp>
        <p:nvSpPr>
          <p:cNvPr id="178" name="TextBox 177">
            <a:extLst>
              <a:ext uri="{FF2B5EF4-FFF2-40B4-BE49-F238E27FC236}">
                <a16:creationId xmlns:a16="http://schemas.microsoft.com/office/drawing/2014/main" id="{65C61E32-8E3B-3D79-FC00-B622AE894626}"/>
              </a:ext>
            </a:extLst>
          </p:cNvPr>
          <p:cNvSpPr txBox="1"/>
          <p:nvPr/>
        </p:nvSpPr>
        <p:spPr>
          <a:xfrm>
            <a:off x="6540186" y="1809501"/>
            <a:ext cx="425513" cy="30777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he-IL"/>
            </a:defPPr>
            <a:lvl1pPr marL="0" marR="0" indent="0" defTabSz="914400" latinLnBrk="0">
              <a:lnSpc>
                <a:spcPct val="100000"/>
              </a:lnSpc>
              <a:buClrTx/>
              <a:buSzTx/>
              <a:buFontTx/>
              <a:buNone/>
              <a:tabLst/>
              <a:defRPr kumimoji="0" b="0" i="0" u="none" strike="noStrike" cap="none" normalizeH="0" baseline="0">
                <a:ln>
                  <a:noFill/>
                </a:ln>
                <a:effectLst/>
                <a:latin typeface="Arial" pitchFamily="34" charset="0"/>
              </a:defRPr>
            </a:lvl1pPr>
          </a:lstStyle>
          <a:p>
            <a:endParaRPr lang="en-IL"/>
          </a:p>
        </p:txBody>
      </p:sp>
      <p:sp>
        <p:nvSpPr>
          <p:cNvPr id="181" name="TextBox 180">
            <a:extLst>
              <a:ext uri="{FF2B5EF4-FFF2-40B4-BE49-F238E27FC236}">
                <a16:creationId xmlns:a16="http://schemas.microsoft.com/office/drawing/2014/main" id="{61AF9056-E6D9-8D28-F63B-E26EACB5B203}"/>
              </a:ext>
            </a:extLst>
          </p:cNvPr>
          <p:cNvSpPr txBox="1"/>
          <p:nvPr/>
        </p:nvSpPr>
        <p:spPr>
          <a:xfrm>
            <a:off x="6965698" y="1809501"/>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he-IL"/>
            </a:defPPr>
            <a:lvl1pPr marL="0" marR="0" indent="0" defTabSz="914400" latinLnBrk="0">
              <a:lnSpc>
                <a:spcPct val="100000"/>
              </a:lnSpc>
              <a:buClrTx/>
              <a:buSzTx/>
              <a:buFontTx/>
              <a:buNone/>
              <a:tabLst/>
              <a:defRPr kumimoji="0" b="0" i="0" u="none" strike="noStrike" cap="none" normalizeH="0" baseline="0">
                <a:ln>
                  <a:noFill/>
                </a:ln>
                <a:effectLst/>
                <a:latin typeface="Arial" pitchFamily="34" charset="0"/>
              </a:defRPr>
            </a:lvl1pPr>
          </a:lstStyle>
          <a:p>
            <a:endParaRPr lang="en-IL"/>
          </a:p>
        </p:txBody>
      </p:sp>
      <p:sp>
        <p:nvSpPr>
          <p:cNvPr id="183" name="TextBox 182">
            <a:extLst>
              <a:ext uri="{FF2B5EF4-FFF2-40B4-BE49-F238E27FC236}">
                <a16:creationId xmlns:a16="http://schemas.microsoft.com/office/drawing/2014/main" id="{43ED38E6-7068-D910-0294-D1706B02692C}"/>
              </a:ext>
            </a:extLst>
          </p:cNvPr>
          <p:cNvSpPr txBox="1"/>
          <p:nvPr/>
        </p:nvSpPr>
        <p:spPr>
          <a:xfrm>
            <a:off x="7391210" y="1809501"/>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he-IL"/>
            </a:defPPr>
            <a:lvl1pPr marL="0" marR="0" indent="0" defTabSz="914400" latinLnBrk="0">
              <a:lnSpc>
                <a:spcPct val="100000"/>
              </a:lnSpc>
              <a:buClrTx/>
              <a:buSzTx/>
              <a:buFontTx/>
              <a:buNone/>
              <a:tabLst/>
              <a:defRPr kumimoji="0" b="0" i="0" u="none" strike="noStrike" cap="none" normalizeH="0" baseline="0">
                <a:ln>
                  <a:noFill/>
                </a:ln>
                <a:effectLst/>
                <a:latin typeface="Arial" pitchFamily="34" charset="0"/>
              </a:defRPr>
            </a:lvl1pPr>
          </a:lstStyle>
          <a:p>
            <a:endParaRPr lang="en-IL"/>
          </a:p>
        </p:txBody>
      </p:sp>
      <p:sp>
        <p:nvSpPr>
          <p:cNvPr id="188" name="TextBox 187">
            <a:extLst>
              <a:ext uri="{FF2B5EF4-FFF2-40B4-BE49-F238E27FC236}">
                <a16:creationId xmlns:a16="http://schemas.microsoft.com/office/drawing/2014/main" id="{83C1641B-DC99-9BCA-B50F-67FB35BC0464}"/>
              </a:ext>
            </a:extLst>
          </p:cNvPr>
          <p:cNvSpPr txBox="1"/>
          <p:nvPr/>
        </p:nvSpPr>
        <p:spPr>
          <a:xfrm>
            <a:off x="7683186" y="2454566"/>
            <a:ext cx="425513" cy="30777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he-IL"/>
            </a:defPPr>
            <a:lvl1pPr marL="0" marR="0" indent="0" defTabSz="914400" latinLnBrk="0">
              <a:lnSpc>
                <a:spcPct val="100000"/>
              </a:lnSpc>
              <a:buClrTx/>
              <a:buSzTx/>
              <a:buFontTx/>
              <a:buNone/>
              <a:tabLst/>
              <a:defRPr kumimoji="0" sz="1600" b="0" i="0" u="none" strike="noStrike" cap="none" normalizeH="0" baseline="0">
                <a:ln>
                  <a:noFill/>
                </a:ln>
                <a:effectLst/>
                <a:latin typeface="Consolas" panose="020B0609020204030204" pitchFamily="49" charset="0"/>
                <a:cs typeface="Consolas" panose="020B0609020204030204" pitchFamily="49" charset="0"/>
              </a:defRPr>
            </a:lvl1pPr>
          </a:lstStyle>
          <a:p>
            <a:r>
              <a:rPr lang="en-IL"/>
              <a:t>5</a:t>
            </a:r>
          </a:p>
        </p:txBody>
      </p:sp>
      <p:sp>
        <p:nvSpPr>
          <p:cNvPr id="190" name="TextBox 189">
            <a:extLst>
              <a:ext uri="{FF2B5EF4-FFF2-40B4-BE49-F238E27FC236}">
                <a16:creationId xmlns:a16="http://schemas.microsoft.com/office/drawing/2014/main" id="{E821247F-D088-AE8F-4622-5D57416E3DD8}"/>
              </a:ext>
            </a:extLst>
          </p:cNvPr>
          <p:cNvSpPr txBox="1"/>
          <p:nvPr/>
        </p:nvSpPr>
        <p:spPr>
          <a:xfrm>
            <a:off x="8108698" y="2454566"/>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he-IL"/>
            </a:defPPr>
            <a:lvl1pPr marL="0" marR="0" indent="0" defTabSz="914400" latinLnBrk="0">
              <a:lnSpc>
                <a:spcPct val="100000"/>
              </a:lnSpc>
              <a:buClrTx/>
              <a:buSzTx/>
              <a:buFontTx/>
              <a:buNone/>
              <a:tabLst/>
              <a:defRPr kumimoji="0" sz="1050" b="0" i="0" u="none" strike="noStrike" cap="none" normalizeH="0" baseline="0">
                <a:ln>
                  <a:noFill/>
                </a:ln>
                <a:effectLst/>
                <a:latin typeface="Consolas" panose="020B0609020204030204" pitchFamily="49" charset="0"/>
                <a:cs typeface="Consolas" panose="020B0609020204030204" pitchFamily="49" charset="0"/>
              </a:defRPr>
            </a:lvl1pPr>
          </a:lstStyle>
          <a:p>
            <a:r>
              <a:rPr lang="en-IL"/>
              <a:t>null</a:t>
            </a:r>
          </a:p>
        </p:txBody>
      </p:sp>
      <p:sp>
        <p:nvSpPr>
          <p:cNvPr id="192" name="TextBox 191">
            <a:extLst>
              <a:ext uri="{FF2B5EF4-FFF2-40B4-BE49-F238E27FC236}">
                <a16:creationId xmlns:a16="http://schemas.microsoft.com/office/drawing/2014/main" id="{DC486089-2A50-D37A-31FB-3A8335C4798A}"/>
              </a:ext>
            </a:extLst>
          </p:cNvPr>
          <p:cNvSpPr txBox="1"/>
          <p:nvPr/>
        </p:nvSpPr>
        <p:spPr>
          <a:xfrm>
            <a:off x="8534210" y="2454566"/>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he-IL"/>
            </a:defPPr>
            <a:lvl1pPr marL="0" marR="0" indent="0" defTabSz="914400" latinLnBrk="0">
              <a:lnSpc>
                <a:spcPct val="100000"/>
              </a:lnSpc>
              <a:buClrTx/>
              <a:buSzTx/>
              <a:buFontTx/>
              <a:buNone/>
              <a:tabLst/>
              <a:defRPr kumimoji="0" sz="1050" b="0" i="0" u="none" strike="noStrike" cap="none" normalizeH="0" baseline="0">
                <a:ln>
                  <a:noFill/>
                </a:ln>
                <a:effectLst/>
                <a:latin typeface="Consolas" panose="020B0609020204030204" pitchFamily="49" charset="0"/>
                <a:cs typeface="Consolas" panose="020B0609020204030204" pitchFamily="49" charset="0"/>
              </a:defRPr>
            </a:lvl1pPr>
          </a:lstStyle>
          <a:p>
            <a:r>
              <a:rPr lang="en-IL"/>
              <a:t>null</a:t>
            </a:r>
          </a:p>
        </p:txBody>
      </p:sp>
      <p:sp>
        <p:nvSpPr>
          <p:cNvPr id="198" name="TextBox 197">
            <a:extLst>
              <a:ext uri="{FF2B5EF4-FFF2-40B4-BE49-F238E27FC236}">
                <a16:creationId xmlns:a16="http://schemas.microsoft.com/office/drawing/2014/main" id="{E6DB53AC-4A24-9FBF-0EE3-5DBB27C0B065}"/>
              </a:ext>
            </a:extLst>
          </p:cNvPr>
          <p:cNvSpPr txBox="1"/>
          <p:nvPr/>
        </p:nvSpPr>
        <p:spPr>
          <a:xfrm>
            <a:off x="5981137" y="2463857"/>
            <a:ext cx="425513" cy="30777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he-IL"/>
            </a:defPPr>
            <a:lvl1pPr marL="0" marR="0" indent="0" defTabSz="914400" latinLnBrk="0">
              <a:lnSpc>
                <a:spcPct val="100000"/>
              </a:lnSpc>
              <a:buClrTx/>
              <a:buSzTx/>
              <a:buFontTx/>
              <a:buNone/>
              <a:tabLst/>
              <a:defRPr kumimoji="0" sz="1600" b="0" i="0" u="none" strike="noStrike" cap="none" normalizeH="0" baseline="0">
                <a:ln>
                  <a:noFill/>
                </a:ln>
                <a:effectLst/>
                <a:latin typeface="Consolas" panose="020B0609020204030204" pitchFamily="49" charset="0"/>
                <a:cs typeface="Consolas" panose="020B0609020204030204" pitchFamily="49" charset="0"/>
              </a:defRPr>
            </a:lvl1pPr>
          </a:lstStyle>
          <a:p>
            <a:r>
              <a:rPr lang="en-IL"/>
              <a:t>3</a:t>
            </a:r>
          </a:p>
        </p:txBody>
      </p:sp>
      <p:sp>
        <p:nvSpPr>
          <p:cNvPr id="200" name="TextBox 199">
            <a:extLst>
              <a:ext uri="{FF2B5EF4-FFF2-40B4-BE49-F238E27FC236}">
                <a16:creationId xmlns:a16="http://schemas.microsoft.com/office/drawing/2014/main" id="{4D0F7AFB-9236-02F3-B0E1-029A498F649C}"/>
              </a:ext>
            </a:extLst>
          </p:cNvPr>
          <p:cNvSpPr txBox="1"/>
          <p:nvPr/>
        </p:nvSpPr>
        <p:spPr>
          <a:xfrm>
            <a:off x="6406649" y="2463857"/>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he-IL"/>
            </a:defPPr>
            <a:lvl1pPr marL="0" marR="0" indent="0" defTabSz="914400" latinLnBrk="0">
              <a:lnSpc>
                <a:spcPct val="100000"/>
              </a:lnSpc>
              <a:buClrTx/>
              <a:buSzTx/>
              <a:buFontTx/>
              <a:buNone/>
              <a:tabLst/>
              <a:defRPr kumimoji="0" b="0" i="0" u="none" strike="noStrike" cap="none" normalizeH="0" baseline="0">
                <a:ln>
                  <a:noFill/>
                </a:ln>
                <a:effectLst/>
                <a:latin typeface="Arial" pitchFamily="34" charset="0"/>
              </a:defRPr>
            </a:lvl1pPr>
          </a:lstStyle>
          <a:p>
            <a:r>
              <a:rPr lang="en-IL" sz="1050">
                <a:latin typeface="Consolas" panose="020B0609020204030204" pitchFamily="49" charset="0"/>
                <a:cs typeface="Consolas" panose="020B0609020204030204" pitchFamily="49" charset="0"/>
              </a:rPr>
              <a:t>null</a:t>
            </a:r>
          </a:p>
        </p:txBody>
      </p:sp>
      <p:sp>
        <p:nvSpPr>
          <p:cNvPr id="201" name="TextBox 200">
            <a:extLst>
              <a:ext uri="{FF2B5EF4-FFF2-40B4-BE49-F238E27FC236}">
                <a16:creationId xmlns:a16="http://schemas.microsoft.com/office/drawing/2014/main" id="{898E2495-EE84-AD70-CE06-AEEAC7038BC7}"/>
              </a:ext>
            </a:extLst>
          </p:cNvPr>
          <p:cNvSpPr txBox="1"/>
          <p:nvPr/>
        </p:nvSpPr>
        <p:spPr>
          <a:xfrm>
            <a:off x="6832161" y="2463857"/>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he-IL"/>
            </a:defPPr>
            <a:lvl1pPr marL="0" marR="0" indent="0" defTabSz="914400" latinLnBrk="0">
              <a:lnSpc>
                <a:spcPct val="100000"/>
              </a:lnSpc>
              <a:buClrTx/>
              <a:buSzTx/>
              <a:buFontTx/>
              <a:buNone/>
              <a:tabLst/>
              <a:defRPr kumimoji="0" sz="1050" b="0" i="0" u="none" strike="noStrike" cap="none" normalizeH="0" baseline="0">
                <a:ln>
                  <a:noFill/>
                </a:ln>
                <a:effectLst/>
                <a:latin typeface="Consolas" panose="020B0609020204030204" pitchFamily="49" charset="0"/>
                <a:cs typeface="Consolas" panose="020B0609020204030204" pitchFamily="49" charset="0"/>
              </a:defRPr>
            </a:lvl1pPr>
          </a:lstStyle>
          <a:p>
            <a:r>
              <a:rPr lang="en-IL"/>
              <a:t>null</a:t>
            </a:r>
          </a:p>
        </p:txBody>
      </p:sp>
      <p:cxnSp>
        <p:nvCxnSpPr>
          <p:cNvPr id="204" name="Straight Arrow Connector 203">
            <a:extLst>
              <a:ext uri="{FF2B5EF4-FFF2-40B4-BE49-F238E27FC236}">
                <a16:creationId xmlns:a16="http://schemas.microsoft.com/office/drawing/2014/main" id="{0D1E17B8-EA0E-B1E4-21EC-2BC1F884C65D}"/>
              </a:ext>
            </a:extLst>
          </p:cNvPr>
          <p:cNvCxnSpPr>
            <a:cxnSpLocks/>
          </p:cNvCxnSpPr>
          <p:nvPr/>
        </p:nvCxnSpPr>
        <p:spPr bwMode="auto">
          <a:xfrm flipH="1">
            <a:off x="5698276" y="1335527"/>
            <a:ext cx="282861" cy="430888"/>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7" name="Straight Arrow Connector 206">
            <a:extLst>
              <a:ext uri="{FF2B5EF4-FFF2-40B4-BE49-F238E27FC236}">
                <a16:creationId xmlns:a16="http://schemas.microsoft.com/office/drawing/2014/main" id="{3A24022E-DEAE-08FC-FD6E-848ADA2E36DC}"/>
              </a:ext>
            </a:extLst>
          </p:cNvPr>
          <p:cNvCxnSpPr>
            <a:cxnSpLocks/>
          </p:cNvCxnSpPr>
          <p:nvPr/>
        </p:nvCxnSpPr>
        <p:spPr bwMode="auto">
          <a:xfrm>
            <a:off x="6406649" y="1335527"/>
            <a:ext cx="416398" cy="430888"/>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3" name="Straight Arrow Connector 212">
            <a:extLst>
              <a:ext uri="{FF2B5EF4-FFF2-40B4-BE49-F238E27FC236}">
                <a16:creationId xmlns:a16="http://schemas.microsoft.com/office/drawing/2014/main" id="{3D778451-DC81-CEC9-DBC3-0A4CA2100B2B}"/>
              </a:ext>
            </a:extLst>
          </p:cNvPr>
          <p:cNvCxnSpPr>
            <a:cxnSpLocks/>
          </p:cNvCxnSpPr>
          <p:nvPr/>
        </p:nvCxnSpPr>
        <p:spPr bwMode="auto">
          <a:xfrm flipH="1">
            <a:off x="6940049" y="2016252"/>
            <a:ext cx="282861" cy="430888"/>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6" name="Straight Arrow Connector 215">
            <a:extLst>
              <a:ext uri="{FF2B5EF4-FFF2-40B4-BE49-F238E27FC236}">
                <a16:creationId xmlns:a16="http://schemas.microsoft.com/office/drawing/2014/main" id="{66A3CD29-0266-329C-9436-037BC4B8B765}"/>
              </a:ext>
            </a:extLst>
          </p:cNvPr>
          <p:cNvCxnSpPr>
            <a:cxnSpLocks/>
          </p:cNvCxnSpPr>
          <p:nvPr/>
        </p:nvCxnSpPr>
        <p:spPr bwMode="auto">
          <a:xfrm>
            <a:off x="7648422" y="2016252"/>
            <a:ext cx="416398" cy="430888"/>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7" name="TextBox 216">
            <a:extLst>
              <a:ext uri="{FF2B5EF4-FFF2-40B4-BE49-F238E27FC236}">
                <a16:creationId xmlns:a16="http://schemas.microsoft.com/office/drawing/2014/main" id="{B25BAB9A-4E2A-6D2D-CD5E-EB19B5B8D5AA}"/>
              </a:ext>
            </a:extLst>
          </p:cNvPr>
          <p:cNvSpPr txBox="1"/>
          <p:nvPr/>
        </p:nvSpPr>
        <p:spPr>
          <a:xfrm>
            <a:off x="4624377" y="1181638"/>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he-IL"/>
            </a:defPPr>
            <a:lvl1pPr marL="0" marR="0" indent="0" defTabSz="914400" latinLnBrk="0">
              <a:lnSpc>
                <a:spcPct val="100000"/>
              </a:lnSpc>
              <a:buClrTx/>
              <a:buSzTx/>
              <a:buFontTx/>
              <a:buNone/>
              <a:tabLst/>
              <a:defRPr kumimoji="0" b="0" i="0" u="none" strike="noStrike" cap="none" normalizeH="0" baseline="0">
                <a:ln>
                  <a:noFill/>
                </a:ln>
                <a:effectLst/>
                <a:latin typeface="Arial" pitchFamily="34" charset="0"/>
              </a:defRPr>
            </a:lvl1pPr>
          </a:lstStyle>
          <a:p>
            <a:endParaRPr lang="en-IL"/>
          </a:p>
        </p:txBody>
      </p:sp>
      <p:sp>
        <p:nvSpPr>
          <p:cNvPr id="219" name="Rectangle 218">
            <a:extLst>
              <a:ext uri="{FF2B5EF4-FFF2-40B4-BE49-F238E27FC236}">
                <a16:creationId xmlns:a16="http://schemas.microsoft.com/office/drawing/2014/main" id="{5C18FBBE-DE94-8885-7479-4F472B318C83}"/>
              </a:ext>
            </a:extLst>
          </p:cNvPr>
          <p:cNvSpPr/>
          <p:nvPr/>
        </p:nvSpPr>
        <p:spPr>
          <a:xfrm>
            <a:off x="4155996" y="1197026"/>
            <a:ext cx="425513" cy="276999"/>
          </a:xfrm>
          <a:prstGeom prst="rect">
            <a:avLst/>
          </a:prstGeom>
        </p:spPr>
        <p:txBody>
          <a:bodyPr wrap="square" lIns="0" rIns="0">
            <a:spAutoFit/>
          </a:bodyPr>
          <a:lstStyle/>
          <a:p>
            <a:pPr marL="0" indent="0">
              <a:spcBef>
                <a:spcPts val="1200"/>
              </a:spcBef>
              <a:buNone/>
            </a:pPr>
            <a:r>
              <a:rPr lang="en-US" sz="1200" b="0" dirty="0">
                <a:solidFill>
                  <a:schemeClr val="bg1">
                    <a:lumMod val="50000"/>
                  </a:schemeClr>
                </a:solidFill>
                <a:latin typeface="Consolas" panose="020B0609020204030204" pitchFamily="49" charset="0"/>
                <a:cs typeface="Consolas" panose="020B0609020204030204" pitchFamily="49" charset="0"/>
              </a:rPr>
              <a:t>root</a:t>
            </a:r>
          </a:p>
        </p:txBody>
      </p:sp>
      <p:cxnSp>
        <p:nvCxnSpPr>
          <p:cNvPr id="222" name="Straight Arrow Connector 221">
            <a:extLst>
              <a:ext uri="{FF2B5EF4-FFF2-40B4-BE49-F238E27FC236}">
                <a16:creationId xmlns:a16="http://schemas.microsoft.com/office/drawing/2014/main" id="{53E6ADEC-8FB0-35A5-808A-E90983C6B713}"/>
              </a:ext>
            </a:extLst>
          </p:cNvPr>
          <p:cNvCxnSpPr>
            <a:cxnSpLocks/>
            <a:endCxn id="154" idx="1"/>
          </p:cNvCxnSpPr>
          <p:nvPr/>
        </p:nvCxnSpPr>
        <p:spPr bwMode="auto">
          <a:xfrm>
            <a:off x="4837133" y="1335525"/>
            <a:ext cx="528365" cy="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4" name="Rounded Rectangular Callout 233">
            <a:extLst>
              <a:ext uri="{FF2B5EF4-FFF2-40B4-BE49-F238E27FC236}">
                <a16:creationId xmlns:a16="http://schemas.microsoft.com/office/drawing/2014/main" id="{B3FA21FD-6BC8-1E22-C668-73003FF80F24}"/>
              </a:ext>
            </a:extLst>
          </p:cNvPr>
          <p:cNvSpPr/>
          <p:nvPr/>
        </p:nvSpPr>
        <p:spPr>
          <a:xfrm>
            <a:off x="2107216" y="2813927"/>
            <a:ext cx="3175908" cy="533400"/>
          </a:xfrm>
          <a:prstGeom prst="wedgeRoundRectCallout">
            <a:avLst>
              <a:gd name="adj1" fmla="val -47120"/>
              <a:gd name="adj2" fmla="val 30332"/>
              <a:gd name="adj3" fmla="val 16667"/>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4000" tIns="46800" rIns="0" rtlCol="0" anchor="ctr" anchorCtr="0"/>
          <a:lstStyle/>
          <a:p>
            <a:pPr algn="l" eaLnBrk="0" fontAlgn="base" hangingPunct="0">
              <a:spcBef>
                <a:spcPts val="600"/>
              </a:spcBef>
              <a:spcAft>
                <a:spcPct val="0"/>
              </a:spcAft>
            </a:pPr>
            <a:r>
              <a:rPr lang="en-US" sz="1800" b="0" u="sng" dirty="0">
                <a:solidFill>
                  <a:srgbClr val="000000"/>
                </a:solidFill>
                <a:latin typeface="Times New Roman" panose="02020603050405020304" pitchFamily="18" charset="0"/>
                <a:cs typeface="Times New Roman" panose="02020603050405020304" pitchFamily="18" charset="0"/>
              </a:rPr>
              <a:t>Abstraction</a:t>
            </a:r>
            <a:endParaRPr lang="en-US" sz="1800" b="0" u="sng" dirty="0">
              <a:solidFill>
                <a:schemeClr val="bg1">
                  <a:lumMod val="50000"/>
                </a:schemeClr>
              </a:solidFill>
              <a:latin typeface="Times New Roman" panose="02020603050405020304" pitchFamily="18" charset="0"/>
              <a:cs typeface="Times New Roman" panose="02020603050405020304" pitchFamily="18" charset="0"/>
            </a:endParaRPr>
          </a:p>
        </p:txBody>
      </p:sp>
      <p:sp>
        <p:nvSpPr>
          <p:cNvPr id="3" name="Rounded Rectangular Callout 2">
            <a:extLst>
              <a:ext uri="{FF2B5EF4-FFF2-40B4-BE49-F238E27FC236}">
                <a16:creationId xmlns:a16="http://schemas.microsoft.com/office/drawing/2014/main" id="{054FA297-7B12-9E30-065B-7F39E601A2FB}"/>
              </a:ext>
            </a:extLst>
          </p:cNvPr>
          <p:cNvSpPr/>
          <p:nvPr/>
        </p:nvSpPr>
        <p:spPr>
          <a:xfrm>
            <a:off x="5742429" y="2824245"/>
            <a:ext cx="3175908" cy="2177761"/>
          </a:xfrm>
          <a:prstGeom prst="wedgeRoundRectCallout">
            <a:avLst>
              <a:gd name="adj1" fmla="val -47120"/>
              <a:gd name="adj2" fmla="val 30332"/>
              <a:gd name="adj3" fmla="val 16667"/>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144000" tIns="46800" rIns="0" rtlCol="0" anchor="t" anchorCtr="0"/>
          <a:lstStyle/>
          <a:p>
            <a:pPr algn="l" eaLnBrk="0" fontAlgn="base" hangingPunct="0">
              <a:spcBef>
                <a:spcPts val="600"/>
              </a:spcBef>
              <a:spcAft>
                <a:spcPct val="0"/>
              </a:spcAft>
            </a:pPr>
            <a:r>
              <a:rPr lang="en-US" sz="1800" b="0" u="sng" dirty="0">
                <a:solidFill>
                  <a:srgbClr val="000000"/>
                </a:solidFill>
                <a:latin typeface="Times New Roman" panose="02020603050405020304" pitchFamily="18" charset="0"/>
                <a:cs typeface="Times New Roman" panose="02020603050405020304" pitchFamily="18" charset="0"/>
              </a:rPr>
              <a:t>Implementation</a:t>
            </a:r>
            <a:r>
              <a:rPr lang="en-US" sz="1800" b="0" dirty="0">
                <a:solidFill>
                  <a:srgbClr val="000000"/>
                </a:solidFill>
                <a:latin typeface="Times New Roman" panose="02020603050405020304" pitchFamily="18" charset="0"/>
                <a:cs typeface="Times New Roman" panose="02020603050405020304" pitchFamily="18" charset="0"/>
              </a:rPr>
              <a:t> </a:t>
            </a:r>
            <a:r>
              <a:rPr lang="en-US" sz="1400" b="0" dirty="0">
                <a:solidFill>
                  <a:schemeClr val="bg1">
                    <a:lumMod val="50000"/>
                  </a:schemeClr>
                </a:solidFill>
                <a:latin typeface="Times New Roman" panose="02020603050405020304" pitchFamily="18" charset="0"/>
                <a:cs typeface="Times New Roman" panose="02020603050405020304" pitchFamily="18" charset="0"/>
              </a:rPr>
              <a:t>(different tree)</a:t>
            </a:r>
            <a:endParaRPr lang="en-US" sz="1800" b="0" dirty="0">
              <a:solidFill>
                <a:srgbClr val="000000"/>
              </a:solidFill>
              <a:latin typeface="Times New Roman" panose="02020603050405020304" pitchFamily="18" charset="0"/>
              <a:cs typeface="Times New Roman" panose="02020603050405020304" pitchFamily="18" charset="0"/>
            </a:endParaRPr>
          </a:p>
          <a:p>
            <a:pPr algn="l" eaLnBrk="0" fontAlgn="base" hangingPunct="0">
              <a:spcBef>
                <a:spcPts val="600"/>
              </a:spcBef>
              <a:spcAft>
                <a:spcPct val="0"/>
              </a:spcAft>
            </a:pPr>
            <a:r>
              <a:rPr lang="en-US" sz="1800" b="0" dirty="0">
                <a:solidFill>
                  <a:srgbClr val="000000"/>
                </a:solidFill>
                <a:latin typeface="Times New Roman" panose="02020603050405020304" pitchFamily="18" charset="0"/>
                <a:cs typeface="Times New Roman" panose="02020603050405020304" pitchFamily="18" charset="0"/>
              </a:rPr>
              <a:t>Connected </a:t>
            </a:r>
            <a:r>
              <a:rPr lang="en-US" sz="1600" b="0" dirty="0">
                <a:solidFill>
                  <a:srgbClr val="000000"/>
                </a:solidFill>
                <a:latin typeface="Consolas" panose="020B0609020204030204" pitchFamily="49" charset="0"/>
                <a:cs typeface="Consolas" panose="020B0609020204030204" pitchFamily="49" charset="0"/>
              </a:rPr>
              <a:t>Node</a:t>
            </a:r>
            <a:r>
              <a:rPr lang="en-US" sz="1800" b="0" dirty="0">
                <a:solidFill>
                  <a:srgbClr val="000000"/>
                </a:solidFill>
                <a:latin typeface="Times New Roman" panose="02020603050405020304" pitchFamily="18" charset="0"/>
                <a:cs typeface="Times New Roman" panose="02020603050405020304" pitchFamily="18" charset="0"/>
              </a:rPr>
              <a:t> objects</a:t>
            </a:r>
          </a:p>
          <a:p>
            <a:pPr algn="l" eaLnBrk="0" fontAlgn="base" hangingPunct="0">
              <a:spcBef>
                <a:spcPts val="600"/>
              </a:spcBef>
              <a:spcAft>
                <a:spcPct val="0"/>
              </a:spcAft>
            </a:pPr>
            <a:endParaRPr lang="en-US" sz="1800" b="0" dirty="0">
              <a:solidFill>
                <a:schemeClr val="bg1">
                  <a:lumMod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79332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73B03-180B-60DA-49AB-3F01750DB6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251576-841C-9EA5-A753-4C5B61A2B4EB}"/>
              </a:ext>
            </a:extLst>
          </p:cNvPr>
          <p:cNvSpPr>
            <a:spLocks noGrp="1"/>
          </p:cNvSpPr>
          <p:nvPr>
            <p:ph type="title"/>
          </p:nvPr>
        </p:nvSpPr>
        <p:spPr/>
        <p:txBody>
          <a:bodyPr/>
          <a:lstStyle/>
          <a:p>
            <a:r>
              <a:rPr lang="en-US" dirty="0"/>
              <a:t>Compression</a:t>
            </a:r>
          </a:p>
        </p:txBody>
      </p:sp>
      <p:sp>
        <p:nvSpPr>
          <p:cNvPr id="73" name="Rectangle 72">
            <a:extLst>
              <a:ext uri="{FF2B5EF4-FFF2-40B4-BE49-F238E27FC236}">
                <a16:creationId xmlns:a16="http://schemas.microsoft.com/office/drawing/2014/main" id="{F9677B00-05B4-33D4-4866-EF4F93D69B57}"/>
              </a:ext>
            </a:extLst>
          </p:cNvPr>
          <p:cNvSpPr/>
          <p:nvPr/>
        </p:nvSpPr>
        <p:spPr>
          <a:xfrm>
            <a:off x="5535692" y="2402911"/>
            <a:ext cx="2617708" cy="338554"/>
          </a:xfrm>
          <a:prstGeom prst="rect">
            <a:avLst/>
          </a:prstGeom>
        </p:spPr>
        <p:txBody>
          <a:bodyPr wrap="square">
            <a:spAutoFit/>
          </a:bodyPr>
          <a:lstStyle/>
          <a:p>
            <a:pPr algn="l"/>
            <a:r>
              <a:rPr lang="en-IL" sz="1600" b="0" spc="130">
                <a:latin typeface="Consolas" panose="020B0609020204030204" pitchFamily="49" charset="0"/>
                <a:cs typeface="Consolas" panose="020B0609020204030204" pitchFamily="49" charset="0"/>
              </a:rPr>
              <a:t>0111010011000</a:t>
            </a:r>
            <a:r>
              <a:rPr lang="en-IL" sz="1600" spc="130">
                <a:solidFill>
                  <a:srgbClr val="C00000"/>
                </a:solidFill>
                <a:latin typeface="Consolas" panose="020B0609020204030204" pitchFamily="49" charset="0"/>
                <a:cs typeface="Consolas" panose="020B0609020204030204" pitchFamily="49" charset="0"/>
              </a:rPr>
              <a:t>0</a:t>
            </a:r>
            <a:endParaRPr lang="en-IL" sz="1600" b="0" spc="130">
              <a:latin typeface="Consolas" panose="020B0609020204030204" pitchFamily="49" charset="0"/>
              <a:cs typeface="Consolas" panose="020B0609020204030204" pitchFamily="49" charset="0"/>
            </a:endParaRPr>
          </a:p>
        </p:txBody>
      </p:sp>
      <p:sp>
        <p:nvSpPr>
          <p:cNvPr id="334" name="Down Arrow 333">
            <a:extLst>
              <a:ext uri="{FF2B5EF4-FFF2-40B4-BE49-F238E27FC236}">
                <a16:creationId xmlns:a16="http://schemas.microsoft.com/office/drawing/2014/main" id="{66AADD77-9F92-E6A4-D7A5-51EB4050D601}"/>
              </a:ext>
            </a:extLst>
          </p:cNvPr>
          <p:cNvSpPr/>
          <p:nvPr/>
        </p:nvSpPr>
        <p:spPr bwMode="auto">
          <a:xfrm rot="16200000" flipH="1">
            <a:off x="2958944" y="2220073"/>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5" name="Rectangle 4">
            <a:extLst>
              <a:ext uri="{FF2B5EF4-FFF2-40B4-BE49-F238E27FC236}">
                <a16:creationId xmlns:a16="http://schemas.microsoft.com/office/drawing/2014/main" id="{1378E519-CD15-9A70-398E-25DF1692516F}"/>
              </a:ext>
            </a:extLst>
          </p:cNvPr>
          <p:cNvSpPr/>
          <p:nvPr/>
        </p:nvSpPr>
        <p:spPr>
          <a:xfrm>
            <a:off x="1414832" y="2402911"/>
            <a:ext cx="1311256" cy="338554"/>
          </a:xfrm>
          <a:prstGeom prst="rect">
            <a:avLst/>
          </a:prstGeom>
        </p:spPr>
        <p:txBody>
          <a:bodyPr wrap="none">
            <a:spAutoFit/>
          </a:bodyPr>
          <a:lstStyle/>
          <a:p>
            <a:r>
              <a:rPr lang="en-IL" sz="1600" b="0">
                <a:latin typeface="Consolas" panose="020B0609020204030204" pitchFamily="49" charset="0"/>
                <a:cs typeface="Consolas" panose="020B0609020204030204" pitchFamily="49" charset="0"/>
              </a:rPr>
              <a:t>"</a:t>
            </a:r>
            <a:r>
              <a:rPr lang="en-IL" sz="1600" b="0" spc="130">
                <a:latin typeface="Consolas" panose="020B0609020204030204" pitchFamily="49" charset="0"/>
                <a:cs typeface="Consolas" panose="020B0609020204030204" pitchFamily="49" charset="0"/>
              </a:rPr>
              <a:t>abadc</a:t>
            </a:r>
            <a:r>
              <a:rPr lang="en-IL" sz="1600" spc="130">
                <a:solidFill>
                  <a:srgbClr val="C00000"/>
                </a:solidFill>
                <a:latin typeface="Consolas" panose="020B0609020204030204" pitchFamily="49" charset="0"/>
                <a:cs typeface="Consolas" panose="020B0609020204030204" pitchFamily="49" charset="0"/>
              </a:rPr>
              <a:t>a</a:t>
            </a:r>
            <a:r>
              <a:rPr lang="en-IL" sz="1600" b="0" spc="130">
                <a:latin typeface="Consolas" panose="020B0609020204030204" pitchFamily="49" charset="0"/>
                <a:cs typeface="Consolas" panose="020B0609020204030204" pitchFamily="49" charset="0"/>
              </a:rPr>
              <a:t>b</a:t>
            </a:r>
            <a:r>
              <a:rPr lang="en-IL" sz="1600" b="0">
                <a:latin typeface="Consolas" panose="020B0609020204030204" pitchFamily="49" charset="0"/>
                <a:cs typeface="Consolas" panose="020B0609020204030204" pitchFamily="49" charset="0"/>
              </a:rPr>
              <a:t>"</a:t>
            </a:r>
          </a:p>
        </p:txBody>
      </p:sp>
      <p:pic>
        <p:nvPicPr>
          <p:cNvPr id="4" name="Picture 3">
            <a:extLst>
              <a:ext uri="{FF2B5EF4-FFF2-40B4-BE49-F238E27FC236}">
                <a16:creationId xmlns:a16="http://schemas.microsoft.com/office/drawing/2014/main" id="{E2A29396-A686-0D4C-BF41-433087569A79}"/>
              </a:ext>
            </a:extLst>
          </p:cNvPr>
          <p:cNvPicPr>
            <a:picLocks noChangeAspect="1"/>
          </p:cNvPicPr>
          <p:nvPr/>
        </p:nvPicPr>
        <p:blipFill>
          <a:blip r:embed="rId3"/>
          <a:stretch>
            <a:fillRect/>
          </a:stretch>
        </p:blipFill>
        <p:spPr>
          <a:xfrm>
            <a:off x="3603020" y="1447800"/>
            <a:ext cx="968980" cy="2777744"/>
          </a:xfrm>
          <a:prstGeom prst="rect">
            <a:avLst/>
          </a:prstGeom>
        </p:spPr>
      </p:pic>
      <p:sp>
        <p:nvSpPr>
          <p:cNvPr id="3" name="Down Arrow 2">
            <a:extLst>
              <a:ext uri="{FF2B5EF4-FFF2-40B4-BE49-F238E27FC236}">
                <a16:creationId xmlns:a16="http://schemas.microsoft.com/office/drawing/2014/main" id="{5E83FA54-3F60-6E6F-4457-E3197044A0AE}"/>
              </a:ext>
            </a:extLst>
          </p:cNvPr>
          <p:cNvSpPr/>
          <p:nvPr/>
        </p:nvSpPr>
        <p:spPr bwMode="auto">
          <a:xfrm rot="16200000" flipH="1">
            <a:off x="4906096" y="2220073"/>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2383756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FBF14-36F2-7D64-8D89-92E31A4D594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CF8994-2B28-0698-C09E-1D56C86A2012}"/>
              </a:ext>
            </a:extLst>
          </p:cNvPr>
          <p:cNvSpPr>
            <a:spLocks noGrp="1"/>
          </p:cNvSpPr>
          <p:nvPr>
            <p:ph type="title"/>
          </p:nvPr>
        </p:nvSpPr>
        <p:spPr/>
        <p:txBody>
          <a:bodyPr/>
          <a:lstStyle/>
          <a:p>
            <a:r>
              <a:rPr lang="en-US" dirty="0"/>
              <a:t>Compression</a:t>
            </a:r>
          </a:p>
        </p:txBody>
      </p:sp>
      <p:sp>
        <p:nvSpPr>
          <p:cNvPr id="73" name="Rectangle 72">
            <a:extLst>
              <a:ext uri="{FF2B5EF4-FFF2-40B4-BE49-F238E27FC236}">
                <a16:creationId xmlns:a16="http://schemas.microsoft.com/office/drawing/2014/main" id="{3936CB2D-529F-4574-9369-459676BCEEB2}"/>
              </a:ext>
            </a:extLst>
          </p:cNvPr>
          <p:cNvSpPr/>
          <p:nvPr/>
        </p:nvSpPr>
        <p:spPr>
          <a:xfrm>
            <a:off x="5535692" y="2402911"/>
            <a:ext cx="2617708" cy="338554"/>
          </a:xfrm>
          <a:prstGeom prst="rect">
            <a:avLst/>
          </a:prstGeom>
        </p:spPr>
        <p:txBody>
          <a:bodyPr wrap="square">
            <a:spAutoFit/>
          </a:bodyPr>
          <a:lstStyle/>
          <a:p>
            <a:pPr algn="l"/>
            <a:r>
              <a:rPr lang="en-IL" sz="1600" b="0" spc="130">
                <a:latin typeface="Consolas" panose="020B0609020204030204" pitchFamily="49" charset="0"/>
                <a:cs typeface="Consolas" panose="020B0609020204030204" pitchFamily="49" charset="0"/>
              </a:rPr>
              <a:t>01110100110000</a:t>
            </a:r>
            <a:r>
              <a:rPr lang="en-IL" sz="1600" spc="130">
                <a:solidFill>
                  <a:srgbClr val="C00000"/>
                </a:solidFill>
                <a:latin typeface="Consolas" panose="020B0609020204030204" pitchFamily="49" charset="0"/>
                <a:cs typeface="Consolas" panose="020B0609020204030204" pitchFamily="49" charset="0"/>
              </a:rPr>
              <a:t>111</a:t>
            </a:r>
          </a:p>
        </p:txBody>
      </p:sp>
      <p:sp>
        <p:nvSpPr>
          <p:cNvPr id="334" name="Down Arrow 333">
            <a:extLst>
              <a:ext uri="{FF2B5EF4-FFF2-40B4-BE49-F238E27FC236}">
                <a16:creationId xmlns:a16="http://schemas.microsoft.com/office/drawing/2014/main" id="{F7DC756A-B29C-FAA9-236F-36AD07B3578D}"/>
              </a:ext>
            </a:extLst>
          </p:cNvPr>
          <p:cNvSpPr/>
          <p:nvPr/>
        </p:nvSpPr>
        <p:spPr bwMode="auto">
          <a:xfrm rot="16200000" flipH="1">
            <a:off x="2958944" y="2220073"/>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5" name="Rectangle 4">
            <a:extLst>
              <a:ext uri="{FF2B5EF4-FFF2-40B4-BE49-F238E27FC236}">
                <a16:creationId xmlns:a16="http://schemas.microsoft.com/office/drawing/2014/main" id="{4B9EC711-F561-E02D-657E-4DCAD09AA7D7}"/>
              </a:ext>
            </a:extLst>
          </p:cNvPr>
          <p:cNvSpPr/>
          <p:nvPr/>
        </p:nvSpPr>
        <p:spPr>
          <a:xfrm>
            <a:off x="1414832" y="2402911"/>
            <a:ext cx="1311256" cy="338554"/>
          </a:xfrm>
          <a:prstGeom prst="rect">
            <a:avLst/>
          </a:prstGeom>
        </p:spPr>
        <p:txBody>
          <a:bodyPr wrap="none">
            <a:spAutoFit/>
          </a:bodyPr>
          <a:lstStyle/>
          <a:p>
            <a:r>
              <a:rPr lang="en-IL" sz="1600" b="0">
                <a:latin typeface="Consolas" panose="020B0609020204030204" pitchFamily="49" charset="0"/>
                <a:cs typeface="Consolas" panose="020B0609020204030204" pitchFamily="49" charset="0"/>
              </a:rPr>
              <a:t>"</a:t>
            </a:r>
            <a:r>
              <a:rPr lang="en-IL" sz="1600" b="0" spc="130">
                <a:latin typeface="Consolas" panose="020B0609020204030204" pitchFamily="49" charset="0"/>
                <a:cs typeface="Consolas" panose="020B0609020204030204" pitchFamily="49" charset="0"/>
              </a:rPr>
              <a:t>abadca</a:t>
            </a:r>
            <a:r>
              <a:rPr lang="en-IL" sz="1600" spc="130">
                <a:latin typeface="Consolas" panose="020B0609020204030204" pitchFamily="49" charset="0"/>
                <a:cs typeface="Consolas" panose="020B0609020204030204" pitchFamily="49" charset="0"/>
              </a:rPr>
              <a:t>b</a:t>
            </a:r>
            <a:r>
              <a:rPr lang="en-IL" sz="1600" b="0">
                <a:latin typeface="Consolas" panose="020B0609020204030204" pitchFamily="49" charset="0"/>
                <a:cs typeface="Consolas" panose="020B0609020204030204" pitchFamily="49" charset="0"/>
              </a:rPr>
              <a:t>"</a:t>
            </a:r>
          </a:p>
        </p:txBody>
      </p:sp>
      <p:pic>
        <p:nvPicPr>
          <p:cNvPr id="4" name="Picture 3">
            <a:extLst>
              <a:ext uri="{FF2B5EF4-FFF2-40B4-BE49-F238E27FC236}">
                <a16:creationId xmlns:a16="http://schemas.microsoft.com/office/drawing/2014/main" id="{C233995F-E3D4-96B3-72C4-4942DBCDC693}"/>
              </a:ext>
            </a:extLst>
          </p:cNvPr>
          <p:cNvPicPr>
            <a:picLocks noChangeAspect="1"/>
          </p:cNvPicPr>
          <p:nvPr/>
        </p:nvPicPr>
        <p:blipFill>
          <a:blip r:embed="rId3"/>
          <a:stretch>
            <a:fillRect/>
          </a:stretch>
        </p:blipFill>
        <p:spPr>
          <a:xfrm>
            <a:off x="3603020" y="1447800"/>
            <a:ext cx="968980" cy="2777744"/>
          </a:xfrm>
          <a:prstGeom prst="rect">
            <a:avLst/>
          </a:prstGeom>
        </p:spPr>
      </p:pic>
      <p:sp>
        <p:nvSpPr>
          <p:cNvPr id="3" name="Down Arrow 2">
            <a:extLst>
              <a:ext uri="{FF2B5EF4-FFF2-40B4-BE49-F238E27FC236}">
                <a16:creationId xmlns:a16="http://schemas.microsoft.com/office/drawing/2014/main" id="{E4A69911-12BD-DB0E-57AD-B443532E232C}"/>
              </a:ext>
            </a:extLst>
          </p:cNvPr>
          <p:cNvSpPr/>
          <p:nvPr/>
        </p:nvSpPr>
        <p:spPr bwMode="auto">
          <a:xfrm rot="16200000" flipH="1">
            <a:off x="4906096" y="2220073"/>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10727943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DF181D-FC58-0C31-7182-CD31620592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8E0A06-7DB8-1A02-2C48-A72664BF864B}"/>
              </a:ext>
            </a:extLst>
          </p:cNvPr>
          <p:cNvSpPr>
            <a:spLocks noGrp="1"/>
          </p:cNvSpPr>
          <p:nvPr>
            <p:ph type="title"/>
          </p:nvPr>
        </p:nvSpPr>
        <p:spPr/>
        <p:txBody>
          <a:bodyPr/>
          <a:lstStyle/>
          <a:p>
            <a:r>
              <a:rPr lang="en-US" dirty="0"/>
              <a:t>Compression</a:t>
            </a:r>
          </a:p>
        </p:txBody>
      </p:sp>
      <p:sp>
        <p:nvSpPr>
          <p:cNvPr id="73" name="Rectangle 72">
            <a:extLst>
              <a:ext uri="{FF2B5EF4-FFF2-40B4-BE49-F238E27FC236}">
                <a16:creationId xmlns:a16="http://schemas.microsoft.com/office/drawing/2014/main" id="{E2CE5ED9-2077-2B8A-54C5-518C7CFB3046}"/>
              </a:ext>
            </a:extLst>
          </p:cNvPr>
          <p:cNvSpPr/>
          <p:nvPr/>
        </p:nvSpPr>
        <p:spPr>
          <a:xfrm>
            <a:off x="5535692" y="2402911"/>
            <a:ext cx="2617708" cy="338554"/>
          </a:xfrm>
          <a:prstGeom prst="rect">
            <a:avLst/>
          </a:prstGeom>
        </p:spPr>
        <p:txBody>
          <a:bodyPr wrap="square">
            <a:spAutoFit/>
          </a:bodyPr>
          <a:lstStyle/>
          <a:p>
            <a:pPr algn="l"/>
            <a:r>
              <a:rPr lang="en-IL" sz="1600" b="0" spc="130">
                <a:latin typeface="Consolas" panose="020B0609020204030204" pitchFamily="49" charset="0"/>
                <a:cs typeface="Consolas" panose="020B0609020204030204" pitchFamily="49" charset="0"/>
              </a:rPr>
              <a:t>01110100110000111</a:t>
            </a:r>
          </a:p>
        </p:txBody>
      </p:sp>
      <p:sp>
        <p:nvSpPr>
          <p:cNvPr id="334" name="Down Arrow 333">
            <a:extLst>
              <a:ext uri="{FF2B5EF4-FFF2-40B4-BE49-F238E27FC236}">
                <a16:creationId xmlns:a16="http://schemas.microsoft.com/office/drawing/2014/main" id="{B4384C4A-8C25-9448-8545-632BDEDD68C4}"/>
              </a:ext>
            </a:extLst>
          </p:cNvPr>
          <p:cNvSpPr/>
          <p:nvPr/>
        </p:nvSpPr>
        <p:spPr bwMode="auto">
          <a:xfrm rot="16200000" flipH="1">
            <a:off x="2958944" y="2220073"/>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5" name="Rectangle 4">
            <a:extLst>
              <a:ext uri="{FF2B5EF4-FFF2-40B4-BE49-F238E27FC236}">
                <a16:creationId xmlns:a16="http://schemas.microsoft.com/office/drawing/2014/main" id="{F31738DA-C011-C82D-9201-13924CE87C99}"/>
              </a:ext>
            </a:extLst>
          </p:cNvPr>
          <p:cNvSpPr/>
          <p:nvPr/>
        </p:nvSpPr>
        <p:spPr>
          <a:xfrm>
            <a:off x="1414832" y="2402911"/>
            <a:ext cx="1311256" cy="338554"/>
          </a:xfrm>
          <a:prstGeom prst="rect">
            <a:avLst/>
          </a:prstGeom>
        </p:spPr>
        <p:txBody>
          <a:bodyPr wrap="none">
            <a:spAutoFit/>
          </a:bodyPr>
          <a:lstStyle/>
          <a:p>
            <a:r>
              <a:rPr lang="en-IL" sz="1600" b="0">
                <a:latin typeface="Consolas" panose="020B0609020204030204" pitchFamily="49" charset="0"/>
                <a:cs typeface="Consolas" panose="020B0609020204030204" pitchFamily="49" charset="0"/>
              </a:rPr>
              <a:t>"</a:t>
            </a:r>
            <a:r>
              <a:rPr lang="en-IL" sz="1600" b="0" spc="130">
                <a:latin typeface="Consolas" panose="020B0609020204030204" pitchFamily="49" charset="0"/>
                <a:cs typeface="Consolas" panose="020B0609020204030204" pitchFamily="49" charset="0"/>
              </a:rPr>
              <a:t>abadcab</a:t>
            </a:r>
            <a:r>
              <a:rPr lang="en-IL" sz="1600" b="0">
                <a:latin typeface="Consolas" panose="020B0609020204030204" pitchFamily="49" charset="0"/>
                <a:cs typeface="Consolas" panose="020B0609020204030204" pitchFamily="49" charset="0"/>
              </a:rPr>
              <a:t>"</a:t>
            </a:r>
          </a:p>
        </p:txBody>
      </p:sp>
      <p:pic>
        <p:nvPicPr>
          <p:cNvPr id="4" name="Picture 3">
            <a:extLst>
              <a:ext uri="{FF2B5EF4-FFF2-40B4-BE49-F238E27FC236}">
                <a16:creationId xmlns:a16="http://schemas.microsoft.com/office/drawing/2014/main" id="{67DE877E-8F75-2862-6802-A17B719B1E00}"/>
              </a:ext>
            </a:extLst>
          </p:cNvPr>
          <p:cNvPicPr>
            <a:picLocks noChangeAspect="1"/>
          </p:cNvPicPr>
          <p:nvPr/>
        </p:nvPicPr>
        <p:blipFill>
          <a:blip r:embed="rId3"/>
          <a:stretch>
            <a:fillRect/>
          </a:stretch>
        </p:blipFill>
        <p:spPr>
          <a:xfrm>
            <a:off x="3603020" y="1447800"/>
            <a:ext cx="968980" cy="2777744"/>
          </a:xfrm>
          <a:prstGeom prst="rect">
            <a:avLst/>
          </a:prstGeom>
        </p:spPr>
      </p:pic>
      <p:sp>
        <p:nvSpPr>
          <p:cNvPr id="3" name="Down Arrow 2">
            <a:extLst>
              <a:ext uri="{FF2B5EF4-FFF2-40B4-BE49-F238E27FC236}">
                <a16:creationId xmlns:a16="http://schemas.microsoft.com/office/drawing/2014/main" id="{C1E4F1FE-1E82-4725-E008-D447CB44177E}"/>
              </a:ext>
            </a:extLst>
          </p:cNvPr>
          <p:cNvSpPr/>
          <p:nvPr/>
        </p:nvSpPr>
        <p:spPr bwMode="auto">
          <a:xfrm rot="16200000" flipH="1">
            <a:off x="4906096" y="2220073"/>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37977427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EDD32-76DA-0EB9-E781-B190128D77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2067CF-2BA7-0937-B41C-BD7F71705861}"/>
              </a:ext>
            </a:extLst>
          </p:cNvPr>
          <p:cNvSpPr>
            <a:spLocks noGrp="1"/>
          </p:cNvSpPr>
          <p:nvPr>
            <p:ph type="title"/>
          </p:nvPr>
        </p:nvSpPr>
        <p:spPr/>
        <p:txBody>
          <a:bodyPr/>
          <a:lstStyle/>
          <a:p>
            <a:r>
              <a:rPr lang="en-US" dirty="0"/>
              <a:t>Compression</a:t>
            </a:r>
          </a:p>
        </p:txBody>
      </p:sp>
      <p:sp>
        <p:nvSpPr>
          <p:cNvPr id="73" name="Rectangle 72">
            <a:extLst>
              <a:ext uri="{FF2B5EF4-FFF2-40B4-BE49-F238E27FC236}">
                <a16:creationId xmlns:a16="http://schemas.microsoft.com/office/drawing/2014/main" id="{E829FB10-F204-D830-99C0-2C728DC7ACDA}"/>
              </a:ext>
            </a:extLst>
          </p:cNvPr>
          <p:cNvSpPr/>
          <p:nvPr/>
        </p:nvSpPr>
        <p:spPr>
          <a:xfrm>
            <a:off x="5535692" y="2402911"/>
            <a:ext cx="2617708" cy="338554"/>
          </a:xfrm>
          <a:prstGeom prst="rect">
            <a:avLst/>
          </a:prstGeom>
        </p:spPr>
        <p:txBody>
          <a:bodyPr wrap="square">
            <a:spAutoFit/>
          </a:bodyPr>
          <a:lstStyle/>
          <a:p>
            <a:pPr algn="l"/>
            <a:r>
              <a:rPr lang="en-IL" sz="1600" b="0" spc="130">
                <a:latin typeface="Consolas" panose="020B0609020204030204" pitchFamily="49" charset="0"/>
                <a:cs typeface="Consolas" panose="020B0609020204030204" pitchFamily="49" charset="0"/>
              </a:rPr>
              <a:t>01110100110000111</a:t>
            </a:r>
          </a:p>
        </p:txBody>
      </p:sp>
      <p:sp>
        <p:nvSpPr>
          <p:cNvPr id="334" name="Down Arrow 333">
            <a:extLst>
              <a:ext uri="{FF2B5EF4-FFF2-40B4-BE49-F238E27FC236}">
                <a16:creationId xmlns:a16="http://schemas.microsoft.com/office/drawing/2014/main" id="{A5BE095C-2C4C-C968-F0FD-0F69F5E7EFAD}"/>
              </a:ext>
            </a:extLst>
          </p:cNvPr>
          <p:cNvSpPr/>
          <p:nvPr/>
        </p:nvSpPr>
        <p:spPr bwMode="auto">
          <a:xfrm rot="16200000" flipH="1">
            <a:off x="2958944" y="2220073"/>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5" name="Rectangle 4">
            <a:extLst>
              <a:ext uri="{FF2B5EF4-FFF2-40B4-BE49-F238E27FC236}">
                <a16:creationId xmlns:a16="http://schemas.microsoft.com/office/drawing/2014/main" id="{CC30A294-2A11-5088-4C47-E528918BEB9B}"/>
              </a:ext>
            </a:extLst>
          </p:cNvPr>
          <p:cNvSpPr/>
          <p:nvPr/>
        </p:nvSpPr>
        <p:spPr>
          <a:xfrm>
            <a:off x="1414832" y="2402911"/>
            <a:ext cx="1311256" cy="338554"/>
          </a:xfrm>
          <a:prstGeom prst="rect">
            <a:avLst/>
          </a:prstGeom>
        </p:spPr>
        <p:txBody>
          <a:bodyPr wrap="none">
            <a:spAutoFit/>
          </a:bodyPr>
          <a:lstStyle/>
          <a:p>
            <a:r>
              <a:rPr lang="en-IL" sz="1600" b="0">
                <a:latin typeface="Consolas" panose="020B0609020204030204" pitchFamily="49" charset="0"/>
                <a:cs typeface="Consolas" panose="020B0609020204030204" pitchFamily="49" charset="0"/>
              </a:rPr>
              <a:t>"</a:t>
            </a:r>
            <a:r>
              <a:rPr lang="en-IL" sz="1600" b="0" spc="130">
                <a:latin typeface="Consolas" panose="020B0609020204030204" pitchFamily="49" charset="0"/>
                <a:cs typeface="Consolas" panose="020B0609020204030204" pitchFamily="49" charset="0"/>
              </a:rPr>
              <a:t>abadcab</a:t>
            </a:r>
            <a:r>
              <a:rPr lang="en-IL" sz="1600" b="0">
                <a:latin typeface="Consolas" panose="020B0609020204030204" pitchFamily="49" charset="0"/>
                <a:cs typeface="Consolas" panose="020B0609020204030204" pitchFamily="49" charset="0"/>
              </a:rPr>
              <a:t>"</a:t>
            </a:r>
          </a:p>
        </p:txBody>
      </p:sp>
      <p:sp>
        <p:nvSpPr>
          <p:cNvPr id="68" name="Rounded Rectangular Callout 67">
            <a:extLst>
              <a:ext uri="{FF2B5EF4-FFF2-40B4-BE49-F238E27FC236}">
                <a16:creationId xmlns:a16="http://schemas.microsoft.com/office/drawing/2014/main" id="{F917FE15-CAF7-E196-18B5-3C6FE117C1CC}"/>
              </a:ext>
            </a:extLst>
          </p:cNvPr>
          <p:cNvSpPr/>
          <p:nvPr/>
        </p:nvSpPr>
        <p:spPr>
          <a:xfrm>
            <a:off x="6193600" y="3132105"/>
            <a:ext cx="817947" cy="425563"/>
          </a:xfrm>
          <a:prstGeom prst="wedgeRoundRectCallout">
            <a:avLst>
              <a:gd name="adj1" fmla="val -22175"/>
              <a:gd name="adj2" fmla="val -115103"/>
              <a:gd name="adj3" fmla="val 1666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8000" tIns="46800" rIns="0" rtlCol="0" anchor="ctr" anchorCtr="0"/>
          <a:lstStyle/>
          <a:p>
            <a:pPr algn="l" eaLnBrk="0" fontAlgn="base" hangingPunct="0">
              <a:spcBef>
                <a:spcPts val="600"/>
              </a:spcBef>
              <a:spcAft>
                <a:spcPct val="0"/>
              </a:spcAft>
            </a:pPr>
            <a:r>
              <a:rPr lang="en-US" sz="1400" b="0" dirty="0">
                <a:solidFill>
                  <a:srgbClr val="000000"/>
                </a:solidFill>
                <a:latin typeface="Times New Roman" panose="02020603050405020304" pitchFamily="18" charset="0"/>
                <a:cs typeface="Times New Roman" panose="02020603050405020304" pitchFamily="18" charset="0"/>
              </a:rPr>
              <a:t>17 bits</a:t>
            </a:r>
          </a:p>
        </p:txBody>
      </p:sp>
      <p:sp>
        <p:nvSpPr>
          <p:cNvPr id="64" name="Rounded Rectangular Callout 63">
            <a:extLst>
              <a:ext uri="{FF2B5EF4-FFF2-40B4-BE49-F238E27FC236}">
                <a16:creationId xmlns:a16="http://schemas.microsoft.com/office/drawing/2014/main" id="{2C1BF008-4860-374D-5CC6-E9B29E7594CB}"/>
              </a:ext>
            </a:extLst>
          </p:cNvPr>
          <p:cNvSpPr/>
          <p:nvPr/>
        </p:nvSpPr>
        <p:spPr>
          <a:xfrm>
            <a:off x="1688825" y="3127420"/>
            <a:ext cx="1384129" cy="425563"/>
          </a:xfrm>
          <a:prstGeom prst="wedgeRoundRectCallout">
            <a:avLst>
              <a:gd name="adj1" fmla="val -23921"/>
              <a:gd name="adj2" fmla="val -112865"/>
              <a:gd name="adj3" fmla="val 16667"/>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108000" tIns="46800" rIns="0" rtlCol="0" anchor="ctr" anchorCtr="0"/>
          <a:lstStyle/>
          <a:p>
            <a:pPr algn="l" eaLnBrk="0" fontAlgn="base" hangingPunct="0">
              <a:spcBef>
                <a:spcPts val="600"/>
              </a:spcBef>
              <a:spcAft>
                <a:spcPct val="0"/>
              </a:spcAft>
            </a:pPr>
            <a:r>
              <a:rPr lang="en-US" sz="1400" b="0" dirty="0">
                <a:solidFill>
                  <a:srgbClr val="000000"/>
                </a:solidFill>
                <a:latin typeface="Times New Roman" panose="02020603050405020304" pitchFamily="18" charset="0"/>
                <a:cs typeface="Times New Roman" panose="02020603050405020304" pitchFamily="18" charset="0"/>
              </a:rPr>
              <a:t>7 * 16 = 112 bits</a:t>
            </a:r>
          </a:p>
        </p:txBody>
      </p:sp>
      <p:sp>
        <p:nvSpPr>
          <p:cNvPr id="69" name="Rectangle 68">
            <a:extLst>
              <a:ext uri="{FF2B5EF4-FFF2-40B4-BE49-F238E27FC236}">
                <a16:creationId xmlns:a16="http://schemas.microsoft.com/office/drawing/2014/main" id="{E57548E7-4857-B635-78A7-31B7E5DFD788}"/>
              </a:ext>
            </a:extLst>
          </p:cNvPr>
          <p:cNvSpPr/>
          <p:nvPr/>
        </p:nvSpPr>
        <p:spPr>
          <a:xfrm>
            <a:off x="2811352" y="4511621"/>
            <a:ext cx="3077668" cy="369332"/>
          </a:xfrm>
          <a:prstGeom prst="rect">
            <a:avLst/>
          </a:prstGeom>
        </p:spPr>
        <p:txBody>
          <a:bodyPr wrap="square">
            <a:spAutoFit/>
          </a:bodyPr>
          <a:lstStyle/>
          <a:p>
            <a:pPr algn="l">
              <a:spcBef>
                <a:spcPts val="600"/>
              </a:spcBef>
            </a:pPr>
            <a:r>
              <a:rPr lang="en-IL" sz="1800" b="0" u="sng">
                <a:latin typeface="Times New Roman" panose="02020603050405020304" pitchFamily="18" charset="0"/>
                <a:cs typeface="Times New Roman" panose="02020603050405020304" pitchFamily="18" charset="0"/>
              </a:rPr>
              <a:t>Compressed text</a:t>
            </a:r>
            <a:r>
              <a:rPr lang="en-IL" sz="1800" b="0">
                <a:latin typeface="Times New Roman" panose="02020603050405020304" pitchFamily="18" charset="0"/>
                <a:cs typeface="Times New Roman" panose="02020603050405020304" pitchFamily="18" charset="0"/>
              </a:rPr>
              <a:t>:  84% shorter</a:t>
            </a:r>
            <a:endParaRPr lang="en-IL" sz="1400" b="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091A4510-FB77-E50C-017B-DF3A9F28BE4A}"/>
              </a:ext>
            </a:extLst>
          </p:cNvPr>
          <p:cNvPicPr>
            <a:picLocks noChangeAspect="1"/>
          </p:cNvPicPr>
          <p:nvPr/>
        </p:nvPicPr>
        <p:blipFill>
          <a:blip r:embed="rId3"/>
          <a:stretch>
            <a:fillRect/>
          </a:stretch>
        </p:blipFill>
        <p:spPr>
          <a:xfrm>
            <a:off x="3603020" y="1447800"/>
            <a:ext cx="968980" cy="2777744"/>
          </a:xfrm>
          <a:prstGeom prst="rect">
            <a:avLst/>
          </a:prstGeom>
        </p:spPr>
      </p:pic>
      <p:pic>
        <p:nvPicPr>
          <p:cNvPr id="2050" name="Picture 2" descr="Smiley Sunglasses Emoji Royalty-Free Images, Stock Photos ...">
            <a:extLst>
              <a:ext uri="{FF2B5EF4-FFF2-40B4-BE49-F238E27FC236}">
                <a16:creationId xmlns:a16="http://schemas.microsoft.com/office/drawing/2014/main" id="{1F569EA0-0D76-7A09-2CFF-E8561E05564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265" t="8307" r="16284" b="16146"/>
          <a:stretch/>
        </p:blipFill>
        <p:spPr bwMode="auto">
          <a:xfrm>
            <a:off x="6087952" y="4373872"/>
            <a:ext cx="609600" cy="614051"/>
          </a:xfrm>
          <a:prstGeom prst="rect">
            <a:avLst/>
          </a:prstGeom>
          <a:noFill/>
          <a:extLst>
            <a:ext uri="{909E8E84-426E-40DD-AFC4-6F175D3DCCD1}">
              <a14:hiddenFill xmlns:a14="http://schemas.microsoft.com/office/drawing/2010/main">
                <a:solidFill>
                  <a:srgbClr val="FFFFFF"/>
                </a:solidFill>
              </a14:hiddenFill>
            </a:ext>
          </a:extLst>
        </p:spPr>
      </p:pic>
      <p:sp>
        <p:nvSpPr>
          <p:cNvPr id="3" name="Down Arrow 2">
            <a:extLst>
              <a:ext uri="{FF2B5EF4-FFF2-40B4-BE49-F238E27FC236}">
                <a16:creationId xmlns:a16="http://schemas.microsoft.com/office/drawing/2014/main" id="{C2995EF9-0941-5AEA-0AA9-D187D8DD4BF7}"/>
              </a:ext>
            </a:extLst>
          </p:cNvPr>
          <p:cNvSpPr/>
          <p:nvPr/>
        </p:nvSpPr>
        <p:spPr bwMode="auto">
          <a:xfrm rot="16200000" flipH="1">
            <a:off x="4906096" y="2220073"/>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8840280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320364" y="1982617"/>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grpSp>
        <p:nvGrpSpPr>
          <p:cNvPr id="4" name="Group 3">
            <a:extLst>
              <a:ext uri="{FF2B5EF4-FFF2-40B4-BE49-F238E27FC236}">
                <a16:creationId xmlns:a16="http://schemas.microsoft.com/office/drawing/2014/main" id="{F936EFFB-3F95-624A-9C90-E45EAF238273}"/>
              </a:ext>
            </a:extLst>
          </p:cNvPr>
          <p:cNvGrpSpPr/>
          <p:nvPr/>
        </p:nvGrpSpPr>
        <p:grpSpPr>
          <a:xfrm>
            <a:off x="2292735" y="740191"/>
            <a:ext cx="5807604" cy="4134647"/>
            <a:chOff x="2292735" y="740191"/>
            <a:chExt cx="5807604" cy="4134647"/>
          </a:xfrm>
        </p:grpSpPr>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07" name="Group 206">
              <a:extLst>
                <a:ext uri="{FF2B5EF4-FFF2-40B4-BE49-F238E27FC236}">
                  <a16:creationId xmlns:a16="http://schemas.microsoft.com/office/drawing/2014/main" id="{94A83ADC-1C41-F547-B2C8-04A00FCFA950}"/>
                </a:ext>
              </a:extLst>
            </p:cNvPr>
            <p:cNvGrpSpPr/>
            <p:nvPr/>
          </p:nvGrpSpPr>
          <p:grpSpPr>
            <a:xfrm>
              <a:off x="2473508" y="3480132"/>
              <a:ext cx="1142719" cy="877838"/>
              <a:chOff x="5087796" y="4048509"/>
              <a:chExt cx="1142719" cy="877838"/>
            </a:xfrm>
          </p:grpSpPr>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5224613" y="4474003"/>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5087796" y="4425869"/>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9" name="Group 218">
              <a:extLst>
                <a:ext uri="{FF2B5EF4-FFF2-40B4-BE49-F238E27FC236}">
                  <a16:creationId xmlns:a16="http://schemas.microsoft.com/office/drawing/2014/main" id="{F9001113-DF8C-E149-85E5-0034A6DF2457}"/>
                </a:ext>
              </a:extLst>
            </p:cNvPr>
            <p:cNvGrpSpPr/>
            <p:nvPr/>
          </p:nvGrpSpPr>
          <p:grpSpPr>
            <a:xfrm>
              <a:off x="6581525" y="2608869"/>
              <a:ext cx="1193003" cy="841756"/>
              <a:chOff x="5087757" y="4048509"/>
              <a:chExt cx="1193003" cy="841756"/>
            </a:xfrm>
          </p:grpSpPr>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5852305" y="4474003"/>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5087757" y="4386087"/>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5988859" y="436623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25" name="Group 224">
              <a:extLst>
                <a:ext uri="{FF2B5EF4-FFF2-40B4-BE49-F238E27FC236}">
                  <a16:creationId xmlns:a16="http://schemas.microsoft.com/office/drawing/2014/main" id="{A3119CA9-F013-7F4B-9149-662494CF671F}"/>
                </a:ext>
              </a:extLst>
            </p:cNvPr>
            <p:cNvGrpSpPr/>
            <p:nvPr/>
          </p:nvGrpSpPr>
          <p:grpSpPr>
            <a:xfrm>
              <a:off x="3210981" y="2583393"/>
              <a:ext cx="1431978" cy="848834"/>
              <a:chOff x="4974412" y="4048509"/>
              <a:chExt cx="1431978" cy="848834"/>
            </a:xfrm>
          </p:grpSpPr>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5010190" y="4474003"/>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5852305" y="4474003"/>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4974412" y="4406960"/>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6083423" y="434467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31" name="Group 230">
              <a:extLst>
                <a:ext uri="{FF2B5EF4-FFF2-40B4-BE49-F238E27FC236}">
                  <a16:creationId xmlns:a16="http://schemas.microsoft.com/office/drawing/2014/main" id="{51F0C662-86BE-8243-B63F-D4C736CE8461}"/>
                </a:ext>
              </a:extLst>
            </p:cNvPr>
            <p:cNvGrpSpPr/>
            <p:nvPr/>
          </p:nvGrpSpPr>
          <p:grpSpPr>
            <a:xfrm>
              <a:off x="4102425" y="1676188"/>
              <a:ext cx="2882834" cy="898374"/>
              <a:chOff x="4226463" y="4048509"/>
              <a:chExt cx="2882834" cy="898374"/>
            </a:xfrm>
          </p:grpSpPr>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226463" y="447400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852305" y="447400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793113" y="4299620"/>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480801" y="435493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37" name="Group 236">
              <a:extLst>
                <a:ext uri="{FF2B5EF4-FFF2-40B4-BE49-F238E27FC236}">
                  <a16:creationId xmlns:a16="http://schemas.microsoft.com/office/drawing/2014/main" id="{B20F4868-0C12-FF4F-B880-76C999DF02CD}"/>
                </a:ext>
              </a:extLst>
            </p:cNvPr>
            <p:cNvGrpSpPr/>
            <p:nvPr/>
          </p:nvGrpSpPr>
          <p:grpSpPr>
            <a:xfrm>
              <a:off x="4268658" y="740191"/>
              <a:ext cx="1175238" cy="906364"/>
              <a:chOff x="5158388" y="4012272"/>
              <a:chExt cx="1175238" cy="906364"/>
            </a:xfrm>
          </p:grpSpPr>
          <p:cxnSp>
            <p:nvCxnSpPr>
              <p:cNvPr id="238" name="Straight Arrow Connector 237">
                <a:extLst>
                  <a:ext uri="{FF2B5EF4-FFF2-40B4-BE49-F238E27FC236}">
                    <a16:creationId xmlns:a16="http://schemas.microsoft.com/office/drawing/2014/main" id="{AB20945C-EBD9-7145-903E-EC39EC06AD43}"/>
                  </a:ext>
                </a:extLst>
              </p:cNvPr>
              <p:cNvCxnSpPr>
                <a:cxnSpLocks/>
              </p:cNvCxnSpPr>
              <p:nvPr/>
            </p:nvCxnSpPr>
            <p:spPr bwMode="auto">
              <a:xfrm flipH="1">
                <a:off x="5212437" y="4424209"/>
                <a:ext cx="412233" cy="49442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9" name="Straight Arrow Connector 238">
                <a:extLst>
                  <a:ext uri="{FF2B5EF4-FFF2-40B4-BE49-F238E27FC236}">
                    <a16:creationId xmlns:a16="http://schemas.microsoft.com/office/drawing/2014/main" id="{D18CFF28-9C2D-094C-9550-35E356BAE01B}"/>
                  </a:ext>
                </a:extLst>
              </p:cNvPr>
              <p:cNvCxnSpPr>
                <a:cxnSpLocks/>
              </p:cNvCxnSpPr>
              <p:nvPr/>
            </p:nvCxnSpPr>
            <p:spPr bwMode="auto">
              <a:xfrm>
                <a:off x="5872446" y="4437274"/>
                <a:ext cx="422828" cy="464067"/>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40" name="TextBox 239">
                <a:extLst>
                  <a:ext uri="{FF2B5EF4-FFF2-40B4-BE49-F238E27FC236}">
                    <a16:creationId xmlns:a16="http://schemas.microsoft.com/office/drawing/2014/main" id="{26D8801F-B902-014F-9FB6-340134EE334D}"/>
                  </a:ext>
                </a:extLst>
              </p:cNvPr>
              <p:cNvSpPr txBox="1"/>
              <p:nvPr/>
            </p:nvSpPr>
            <p:spPr>
              <a:xfrm>
                <a:off x="5158388" y="4415442"/>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41" name="TextBox 240">
                <a:extLst>
                  <a:ext uri="{FF2B5EF4-FFF2-40B4-BE49-F238E27FC236}">
                    <a16:creationId xmlns:a16="http://schemas.microsoft.com/office/drawing/2014/main" id="{6E5B473A-A996-7B45-BE3D-E4976051A7AB}"/>
                  </a:ext>
                </a:extLst>
              </p:cNvPr>
              <p:cNvSpPr txBox="1"/>
              <p:nvPr/>
            </p:nvSpPr>
            <p:spPr>
              <a:xfrm>
                <a:off x="6033057" y="4404289"/>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42" name="Oval 241">
                <a:extLst>
                  <a:ext uri="{FF2B5EF4-FFF2-40B4-BE49-F238E27FC236}">
                    <a16:creationId xmlns:a16="http://schemas.microsoft.com/office/drawing/2014/main" id="{A366EC4F-03B7-F848-8179-24164F880493}"/>
                  </a:ext>
                </a:extLst>
              </p:cNvPr>
              <p:cNvSpPr/>
              <p:nvPr/>
            </p:nvSpPr>
            <p:spPr bwMode="auto">
              <a:xfrm>
                <a:off x="5436265" y="401227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grpSp>
        <p:nvGrpSpPr>
          <p:cNvPr id="5" name="Group 4">
            <a:extLst>
              <a:ext uri="{FF2B5EF4-FFF2-40B4-BE49-F238E27FC236}">
                <a16:creationId xmlns:a16="http://schemas.microsoft.com/office/drawing/2014/main" id="{AF471565-2276-AF4D-ABC9-DE4E3585BF4B}"/>
              </a:ext>
            </a:extLst>
          </p:cNvPr>
          <p:cNvGrpSpPr/>
          <p:nvPr/>
        </p:nvGrpSpPr>
        <p:grpSpPr>
          <a:xfrm>
            <a:off x="277083" y="1227949"/>
            <a:ext cx="2880567" cy="741583"/>
            <a:chOff x="277083" y="1227949"/>
            <a:chExt cx="2880567" cy="741583"/>
          </a:xfrm>
        </p:grpSpPr>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a:latin typeface="Consolas" panose="020B0609020204030204" pitchFamily="49" charset="0"/>
                  <a:cs typeface="Consolas" panose="020B0609020204030204" pitchFamily="49" charset="0"/>
                </a:rPr>
                <a:t>01110100110000111</a:t>
              </a:r>
            </a:p>
          </p:txBody>
        </p:sp>
        <p:sp>
          <p:nvSpPr>
            <p:cNvPr id="76" name="Rectangle 75">
              <a:extLst>
                <a:ext uri="{FF2B5EF4-FFF2-40B4-BE49-F238E27FC236}">
                  <a16:creationId xmlns:a16="http://schemas.microsoft.com/office/drawing/2014/main" id="{989C6126-39A0-B046-A8F8-A65EA3B18AA1}"/>
                </a:ext>
              </a:extLst>
            </p:cNvPr>
            <p:cNvSpPr/>
            <p:nvPr/>
          </p:nvSpPr>
          <p:spPr>
            <a:xfrm>
              <a:off x="277083" y="1227949"/>
              <a:ext cx="2487950" cy="338554"/>
            </a:xfrm>
            <a:prstGeom prst="rect">
              <a:avLst/>
            </a:prstGeom>
          </p:spPr>
          <p:txBody>
            <a:bodyPr wrap="square">
              <a:spAutoFit/>
            </a:bodyPr>
            <a:lstStyle/>
            <a:p>
              <a:pPr algn="l"/>
              <a:r>
                <a:rPr lang="en-IL" sz="1600" b="0">
                  <a:latin typeface="Times New Roman" panose="02020603050405020304" pitchFamily="18" charset="0"/>
                  <a:cs typeface="Times New Roman" panose="02020603050405020304" pitchFamily="18" charset="0"/>
                </a:rPr>
                <a:t>Compressed text:</a:t>
              </a:r>
              <a:endParaRPr lang="en-IL" sz="1800" b="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93786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a:solidFill>
                  <a:srgbClr val="C00000"/>
                </a:solidFill>
                <a:latin typeface="Consolas" panose="020B0609020204030204" pitchFamily="49" charset="0"/>
                <a:cs typeface="Consolas" panose="020B0609020204030204" pitchFamily="49" charset="0"/>
              </a:rPr>
              <a:t>0</a:t>
            </a:r>
            <a:r>
              <a:rPr lang="en-IL" sz="1800" b="0" spc="200">
                <a:latin typeface="Consolas" panose="020B0609020204030204" pitchFamily="49" charset="0"/>
                <a:cs typeface="Consolas" panose="020B0609020204030204" pitchFamily="49" charset="0"/>
              </a:rPr>
              <a:t>1110100110000111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304800" y="1982617"/>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07" name="Group 206">
            <a:extLst>
              <a:ext uri="{FF2B5EF4-FFF2-40B4-BE49-F238E27FC236}">
                <a16:creationId xmlns:a16="http://schemas.microsoft.com/office/drawing/2014/main" id="{94A83ADC-1C41-F547-B2C8-04A00FCFA950}"/>
              </a:ext>
            </a:extLst>
          </p:cNvPr>
          <p:cNvGrpSpPr/>
          <p:nvPr/>
        </p:nvGrpSpPr>
        <p:grpSpPr>
          <a:xfrm>
            <a:off x="2473508" y="3480132"/>
            <a:ext cx="1142719" cy="877838"/>
            <a:chOff x="5087796" y="4048509"/>
            <a:chExt cx="1142719" cy="877838"/>
          </a:xfrm>
        </p:grpSpPr>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5224613" y="4474003"/>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5087796" y="4425869"/>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9" name="Group 218">
            <a:extLst>
              <a:ext uri="{FF2B5EF4-FFF2-40B4-BE49-F238E27FC236}">
                <a16:creationId xmlns:a16="http://schemas.microsoft.com/office/drawing/2014/main" id="{F9001113-DF8C-E149-85E5-0034A6DF2457}"/>
              </a:ext>
            </a:extLst>
          </p:cNvPr>
          <p:cNvGrpSpPr/>
          <p:nvPr/>
        </p:nvGrpSpPr>
        <p:grpSpPr>
          <a:xfrm>
            <a:off x="6581525" y="2608869"/>
            <a:ext cx="1193003" cy="841756"/>
            <a:chOff x="5087757" y="4048509"/>
            <a:chExt cx="1193003" cy="841756"/>
          </a:xfrm>
        </p:grpSpPr>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5852305" y="4474003"/>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5087757" y="4386087"/>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5988859" y="436623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25" name="Group 224">
            <a:extLst>
              <a:ext uri="{FF2B5EF4-FFF2-40B4-BE49-F238E27FC236}">
                <a16:creationId xmlns:a16="http://schemas.microsoft.com/office/drawing/2014/main" id="{A3119CA9-F013-7F4B-9149-662494CF671F}"/>
              </a:ext>
            </a:extLst>
          </p:cNvPr>
          <p:cNvGrpSpPr/>
          <p:nvPr/>
        </p:nvGrpSpPr>
        <p:grpSpPr>
          <a:xfrm>
            <a:off x="3210981" y="2583393"/>
            <a:ext cx="1431978" cy="848834"/>
            <a:chOff x="4974412" y="4048509"/>
            <a:chExt cx="1431978" cy="848834"/>
          </a:xfrm>
        </p:grpSpPr>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5010190" y="4474003"/>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5852305" y="4474003"/>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4974412" y="4406960"/>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6083423" y="434467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31" name="Group 230">
            <a:extLst>
              <a:ext uri="{FF2B5EF4-FFF2-40B4-BE49-F238E27FC236}">
                <a16:creationId xmlns:a16="http://schemas.microsoft.com/office/drawing/2014/main" id="{51F0C662-86BE-8243-B63F-D4C736CE8461}"/>
              </a:ext>
            </a:extLst>
          </p:cNvPr>
          <p:cNvGrpSpPr/>
          <p:nvPr/>
        </p:nvGrpSpPr>
        <p:grpSpPr>
          <a:xfrm>
            <a:off x="4102425" y="1676188"/>
            <a:ext cx="2882834" cy="898374"/>
            <a:chOff x="4226463" y="4048509"/>
            <a:chExt cx="2882834" cy="898374"/>
          </a:xfrm>
        </p:grpSpPr>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226463" y="447400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852305" y="447400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793113" y="4299620"/>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480801" y="435493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37" name="Group 236">
            <a:extLst>
              <a:ext uri="{FF2B5EF4-FFF2-40B4-BE49-F238E27FC236}">
                <a16:creationId xmlns:a16="http://schemas.microsoft.com/office/drawing/2014/main" id="{B20F4868-0C12-FF4F-B880-76C999DF02CD}"/>
              </a:ext>
            </a:extLst>
          </p:cNvPr>
          <p:cNvGrpSpPr/>
          <p:nvPr/>
        </p:nvGrpSpPr>
        <p:grpSpPr>
          <a:xfrm>
            <a:off x="4268658" y="740191"/>
            <a:ext cx="1175238" cy="906364"/>
            <a:chOff x="5158388" y="4012272"/>
            <a:chExt cx="1175238" cy="906364"/>
          </a:xfrm>
        </p:grpSpPr>
        <p:cxnSp>
          <p:nvCxnSpPr>
            <p:cNvPr id="238" name="Straight Arrow Connector 237">
              <a:extLst>
                <a:ext uri="{FF2B5EF4-FFF2-40B4-BE49-F238E27FC236}">
                  <a16:creationId xmlns:a16="http://schemas.microsoft.com/office/drawing/2014/main" id="{AB20945C-EBD9-7145-903E-EC39EC06AD43}"/>
                </a:ext>
              </a:extLst>
            </p:cNvPr>
            <p:cNvCxnSpPr>
              <a:cxnSpLocks/>
            </p:cNvCxnSpPr>
            <p:nvPr/>
          </p:nvCxnSpPr>
          <p:spPr bwMode="auto">
            <a:xfrm flipH="1">
              <a:off x="5212437" y="4424209"/>
              <a:ext cx="412233" cy="494427"/>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9" name="Straight Arrow Connector 238">
              <a:extLst>
                <a:ext uri="{FF2B5EF4-FFF2-40B4-BE49-F238E27FC236}">
                  <a16:creationId xmlns:a16="http://schemas.microsoft.com/office/drawing/2014/main" id="{D18CFF28-9C2D-094C-9550-35E356BAE01B}"/>
                </a:ext>
              </a:extLst>
            </p:cNvPr>
            <p:cNvCxnSpPr>
              <a:cxnSpLocks/>
            </p:cNvCxnSpPr>
            <p:nvPr/>
          </p:nvCxnSpPr>
          <p:spPr bwMode="auto">
            <a:xfrm>
              <a:off x="5872446" y="4437274"/>
              <a:ext cx="422828" cy="464067"/>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40" name="TextBox 239">
              <a:extLst>
                <a:ext uri="{FF2B5EF4-FFF2-40B4-BE49-F238E27FC236}">
                  <a16:creationId xmlns:a16="http://schemas.microsoft.com/office/drawing/2014/main" id="{26D8801F-B902-014F-9FB6-340134EE334D}"/>
                </a:ext>
              </a:extLst>
            </p:cNvPr>
            <p:cNvSpPr txBox="1"/>
            <p:nvPr/>
          </p:nvSpPr>
          <p:spPr>
            <a:xfrm>
              <a:off x="5158388" y="4415442"/>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41" name="TextBox 240">
              <a:extLst>
                <a:ext uri="{FF2B5EF4-FFF2-40B4-BE49-F238E27FC236}">
                  <a16:creationId xmlns:a16="http://schemas.microsoft.com/office/drawing/2014/main" id="{6E5B473A-A996-7B45-BE3D-E4976051A7AB}"/>
                </a:ext>
              </a:extLst>
            </p:cNvPr>
            <p:cNvSpPr txBox="1"/>
            <p:nvPr/>
          </p:nvSpPr>
          <p:spPr>
            <a:xfrm>
              <a:off x="6033057" y="4404289"/>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42" name="Oval 241">
              <a:extLst>
                <a:ext uri="{FF2B5EF4-FFF2-40B4-BE49-F238E27FC236}">
                  <a16:creationId xmlns:a16="http://schemas.microsoft.com/office/drawing/2014/main" id="{A366EC4F-03B7-F848-8179-24164F880493}"/>
                </a:ext>
              </a:extLst>
            </p:cNvPr>
            <p:cNvSpPr/>
            <p:nvPr/>
          </p:nvSpPr>
          <p:spPr bwMode="auto">
            <a:xfrm>
              <a:off x="5436265" y="401227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sp>
        <p:nvSpPr>
          <p:cNvPr id="75" name="Rectangle 74">
            <a:extLst>
              <a:ext uri="{FF2B5EF4-FFF2-40B4-BE49-F238E27FC236}">
                <a16:creationId xmlns:a16="http://schemas.microsoft.com/office/drawing/2014/main" id="{399525D4-C8A3-054E-A59F-BECFD1D36D25}"/>
              </a:ext>
            </a:extLst>
          </p:cNvPr>
          <p:cNvSpPr/>
          <p:nvPr/>
        </p:nvSpPr>
        <p:spPr>
          <a:xfrm>
            <a:off x="277083" y="1227949"/>
            <a:ext cx="2487950" cy="338554"/>
          </a:xfrm>
          <a:prstGeom prst="rect">
            <a:avLst/>
          </a:prstGeom>
        </p:spPr>
        <p:txBody>
          <a:bodyPr wrap="square">
            <a:spAutoFit/>
          </a:bodyPr>
          <a:lstStyle/>
          <a:p>
            <a:pPr algn="l"/>
            <a:r>
              <a:rPr lang="en-IL" sz="1600" b="0">
                <a:latin typeface="Times New Roman" panose="02020603050405020304" pitchFamily="18" charset="0"/>
                <a:cs typeface="Times New Roman" panose="02020603050405020304" pitchFamily="18" charset="0"/>
              </a:rPr>
              <a:t>Compressed text:</a:t>
            </a:r>
            <a:endParaRPr lang="en-IL" sz="1800"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45941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a:solidFill>
                  <a:srgbClr val="C00000"/>
                </a:solidFill>
                <a:latin typeface="Consolas" panose="020B0609020204030204" pitchFamily="49" charset="0"/>
                <a:cs typeface="Consolas" panose="020B0609020204030204" pitchFamily="49" charset="0"/>
              </a:rPr>
              <a:t>0</a:t>
            </a:r>
            <a:r>
              <a:rPr lang="en-IL" sz="1800" b="0" spc="200">
                <a:latin typeface="Consolas" panose="020B0609020204030204" pitchFamily="49" charset="0"/>
                <a:cs typeface="Consolas" panose="020B0609020204030204" pitchFamily="49" charset="0"/>
              </a:rPr>
              <a:t>1110100110000111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grpSp>
        <p:nvGrpSpPr>
          <p:cNvPr id="3" name="Group 2">
            <a:extLst>
              <a:ext uri="{FF2B5EF4-FFF2-40B4-BE49-F238E27FC236}">
                <a16:creationId xmlns:a16="http://schemas.microsoft.com/office/drawing/2014/main" id="{93314991-09C9-924C-A0AF-AFC96CB0A89A}"/>
              </a:ext>
            </a:extLst>
          </p:cNvPr>
          <p:cNvGrpSpPr/>
          <p:nvPr/>
        </p:nvGrpSpPr>
        <p:grpSpPr>
          <a:xfrm>
            <a:off x="6427776" y="1552093"/>
            <a:ext cx="1253028" cy="369332"/>
            <a:chOff x="6427776" y="1552093"/>
            <a:chExt cx="1253028" cy="369332"/>
          </a:xfrm>
        </p:grpSpPr>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3" name="Rectangle 82">
              <a:extLst>
                <a:ext uri="{FF2B5EF4-FFF2-40B4-BE49-F238E27FC236}">
                  <a16:creationId xmlns:a16="http://schemas.microsoft.com/office/drawing/2014/main" id="{1A966A37-39C5-A64E-BC48-07D967DA2816}"/>
                </a:ext>
              </a:extLst>
            </p:cNvPr>
            <p:cNvSpPr/>
            <p:nvPr/>
          </p:nvSpPr>
          <p:spPr>
            <a:xfrm>
              <a:off x="7090578" y="1552093"/>
              <a:ext cx="590226" cy="369332"/>
            </a:xfrm>
            <a:prstGeom prst="rect">
              <a:avLst/>
            </a:prstGeom>
          </p:spPr>
          <p:txBody>
            <a:bodyPr wrap="none">
              <a:spAutoFit/>
            </a:bodyPr>
            <a:lstStyle/>
            <a:p>
              <a:pPr algn="l"/>
              <a:r>
                <a:rPr lang="en-IL" sz="1800" b="0">
                  <a:latin typeface="Consolas" panose="020B0609020204030204" pitchFamily="49" charset="0"/>
                  <a:cs typeface="Consolas" panose="020B0609020204030204" pitchFamily="49" charset="0"/>
                </a:rPr>
                <a:t>"</a:t>
              </a:r>
              <a:r>
                <a:rPr lang="en-IL" sz="1800" b="0" spc="200">
                  <a:latin typeface="Consolas" panose="020B0609020204030204" pitchFamily="49" charset="0"/>
                  <a:cs typeface="Consolas" panose="020B0609020204030204" pitchFamily="49" charset="0"/>
                </a:rPr>
                <a:t>a</a:t>
              </a:r>
              <a:r>
                <a:rPr lang="en-IL" sz="1800" b="0">
                  <a:latin typeface="Consolas" panose="020B0609020204030204" pitchFamily="49" charset="0"/>
                  <a:cs typeface="Consolas" panose="020B0609020204030204" pitchFamily="49" charset="0"/>
                </a:rPr>
                <a:t>"</a:t>
              </a:r>
            </a:p>
          </p:txBody>
        </p:sp>
      </p:gr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07" name="Group 206">
            <a:extLst>
              <a:ext uri="{FF2B5EF4-FFF2-40B4-BE49-F238E27FC236}">
                <a16:creationId xmlns:a16="http://schemas.microsoft.com/office/drawing/2014/main" id="{94A83ADC-1C41-F547-B2C8-04A00FCFA950}"/>
              </a:ext>
            </a:extLst>
          </p:cNvPr>
          <p:cNvGrpSpPr/>
          <p:nvPr/>
        </p:nvGrpSpPr>
        <p:grpSpPr>
          <a:xfrm>
            <a:off x="2473508" y="3480132"/>
            <a:ext cx="1142719" cy="877838"/>
            <a:chOff x="5087796" y="4048509"/>
            <a:chExt cx="1142719" cy="877838"/>
          </a:xfrm>
        </p:grpSpPr>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5224613" y="4474003"/>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5087796" y="4425869"/>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9" name="Group 218">
            <a:extLst>
              <a:ext uri="{FF2B5EF4-FFF2-40B4-BE49-F238E27FC236}">
                <a16:creationId xmlns:a16="http://schemas.microsoft.com/office/drawing/2014/main" id="{F9001113-DF8C-E149-85E5-0034A6DF2457}"/>
              </a:ext>
            </a:extLst>
          </p:cNvPr>
          <p:cNvGrpSpPr/>
          <p:nvPr/>
        </p:nvGrpSpPr>
        <p:grpSpPr>
          <a:xfrm>
            <a:off x="6581525" y="2608869"/>
            <a:ext cx="1193003" cy="841756"/>
            <a:chOff x="5087757" y="4048509"/>
            <a:chExt cx="1193003" cy="841756"/>
          </a:xfrm>
        </p:grpSpPr>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5852305" y="4474003"/>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5087757" y="4386087"/>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5988859" y="436623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25" name="Group 224">
            <a:extLst>
              <a:ext uri="{FF2B5EF4-FFF2-40B4-BE49-F238E27FC236}">
                <a16:creationId xmlns:a16="http://schemas.microsoft.com/office/drawing/2014/main" id="{A3119CA9-F013-7F4B-9149-662494CF671F}"/>
              </a:ext>
            </a:extLst>
          </p:cNvPr>
          <p:cNvGrpSpPr/>
          <p:nvPr/>
        </p:nvGrpSpPr>
        <p:grpSpPr>
          <a:xfrm>
            <a:off x="3210981" y="2583393"/>
            <a:ext cx="1431978" cy="848834"/>
            <a:chOff x="4974412" y="4048509"/>
            <a:chExt cx="1431978" cy="848834"/>
          </a:xfrm>
        </p:grpSpPr>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5010190" y="4474003"/>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5852305" y="4474003"/>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4974412" y="4406960"/>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6083423" y="434467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31" name="Group 230">
            <a:extLst>
              <a:ext uri="{FF2B5EF4-FFF2-40B4-BE49-F238E27FC236}">
                <a16:creationId xmlns:a16="http://schemas.microsoft.com/office/drawing/2014/main" id="{51F0C662-86BE-8243-B63F-D4C736CE8461}"/>
              </a:ext>
            </a:extLst>
          </p:cNvPr>
          <p:cNvGrpSpPr/>
          <p:nvPr/>
        </p:nvGrpSpPr>
        <p:grpSpPr>
          <a:xfrm>
            <a:off x="4102425" y="1676188"/>
            <a:ext cx="2882834" cy="898374"/>
            <a:chOff x="4226463" y="4048509"/>
            <a:chExt cx="2882834" cy="898374"/>
          </a:xfrm>
        </p:grpSpPr>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226463" y="447400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852305" y="447400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793113" y="4299620"/>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480801" y="435493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37" name="Group 236">
            <a:extLst>
              <a:ext uri="{FF2B5EF4-FFF2-40B4-BE49-F238E27FC236}">
                <a16:creationId xmlns:a16="http://schemas.microsoft.com/office/drawing/2014/main" id="{B20F4868-0C12-FF4F-B880-76C999DF02CD}"/>
              </a:ext>
            </a:extLst>
          </p:cNvPr>
          <p:cNvGrpSpPr/>
          <p:nvPr/>
        </p:nvGrpSpPr>
        <p:grpSpPr>
          <a:xfrm>
            <a:off x="4268658" y="740191"/>
            <a:ext cx="1175238" cy="906364"/>
            <a:chOff x="5158388" y="4012272"/>
            <a:chExt cx="1175238" cy="906364"/>
          </a:xfrm>
        </p:grpSpPr>
        <p:cxnSp>
          <p:nvCxnSpPr>
            <p:cNvPr id="238" name="Straight Arrow Connector 237">
              <a:extLst>
                <a:ext uri="{FF2B5EF4-FFF2-40B4-BE49-F238E27FC236}">
                  <a16:creationId xmlns:a16="http://schemas.microsoft.com/office/drawing/2014/main" id="{AB20945C-EBD9-7145-903E-EC39EC06AD43}"/>
                </a:ext>
              </a:extLst>
            </p:cNvPr>
            <p:cNvCxnSpPr>
              <a:cxnSpLocks/>
            </p:cNvCxnSpPr>
            <p:nvPr/>
          </p:nvCxnSpPr>
          <p:spPr bwMode="auto">
            <a:xfrm flipH="1">
              <a:off x="5212437" y="4424209"/>
              <a:ext cx="412233" cy="494427"/>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9" name="Straight Arrow Connector 238">
              <a:extLst>
                <a:ext uri="{FF2B5EF4-FFF2-40B4-BE49-F238E27FC236}">
                  <a16:creationId xmlns:a16="http://schemas.microsoft.com/office/drawing/2014/main" id="{D18CFF28-9C2D-094C-9550-35E356BAE01B}"/>
                </a:ext>
              </a:extLst>
            </p:cNvPr>
            <p:cNvCxnSpPr>
              <a:cxnSpLocks/>
            </p:cNvCxnSpPr>
            <p:nvPr/>
          </p:nvCxnSpPr>
          <p:spPr bwMode="auto">
            <a:xfrm>
              <a:off x="5872446" y="4437274"/>
              <a:ext cx="422828" cy="464067"/>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40" name="TextBox 239">
              <a:extLst>
                <a:ext uri="{FF2B5EF4-FFF2-40B4-BE49-F238E27FC236}">
                  <a16:creationId xmlns:a16="http://schemas.microsoft.com/office/drawing/2014/main" id="{26D8801F-B902-014F-9FB6-340134EE334D}"/>
                </a:ext>
              </a:extLst>
            </p:cNvPr>
            <p:cNvSpPr txBox="1"/>
            <p:nvPr/>
          </p:nvSpPr>
          <p:spPr>
            <a:xfrm>
              <a:off x="5158388" y="4415442"/>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41" name="TextBox 240">
              <a:extLst>
                <a:ext uri="{FF2B5EF4-FFF2-40B4-BE49-F238E27FC236}">
                  <a16:creationId xmlns:a16="http://schemas.microsoft.com/office/drawing/2014/main" id="{6E5B473A-A996-7B45-BE3D-E4976051A7AB}"/>
                </a:ext>
              </a:extLst>
            </p:cNvPr>
            <p:cNvSpPr txBox="1"/>
            <p:nvPr/>
          </p:nvSpPr>
          <p:spPr>
            <a:xfrm>
              <a:off x="6033057" y="4404289"/>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42" name="Oval 241">
              <a:extLst>
                <a:ext uri="{FF2B5EF4-FFF2-40B4-BE49-F238E27FC236}">
                  <a16:creationId xmlns:a16="http://schemas.microsoft.com/office/drawing/2014/main" id="{A366EC4F-03B7-F848-8179-24164F880493}"/>
                </a:ext>
              </a:extLst>
            </p:cNvPr>
            <p:cNvSpPr/>
            <p:nvPr/>
          </p:nvSpPr>
          <p:spPr bwMode="auto">
            <a:xfrm>
              <a:off x="5436265" y="401227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sp>
        <p:nvSpPr>
          <p:cNvPr id="75" name="Down Arrow 74">
            <a:extLst>
              <a:ext uri="{FF2B5EF4-FFF2-40B4-BE49-F238E27FC236}">
                <a16:creationId xmlns:a16="http://schemas.microsoft.com/office/drawing/2014/main" id="{68DD6011-4DB6-4D4A-9A35-465A8562D991}"/>
              </a:ext>
            </a:extLst>
          </p:cNvPr>
          <p:cNvSpPr/>
          <p:nvPr/>
        </p:nvSpPr>
        <p:spPr bwMode="auto">
          <a:xfrm rot="10800000" flipH="1">
            <a:off x="304800" y="1982617"/>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76" name="Rectangle 75">
            <a:extLst>
              <a:ext uri="{FF2B5EF4-FFF2-40B4-BE49-F238E27FC236}">
                <a16:creationId xmlns:a16="http://schemas.microsoft.com/office/drawing/2014/main" id="{21BE1DD0-B29B-5647-993A-40A70A5BC197}"/>
              </a:ext>
            </a:extLst>
          </p:cNvPr>
          <p:cNvSpPr/>
          <p:nvPr/>
        </p:nvSpPr>
        <p:spPr>
          <a:xfrm>
            <a:off x="277083" y="1227949"/>
            <a:ext cx="2487950" cy="338554"/>
          </a:xfrm>
          <a:prstGeom prst="rect">
            <a:avLst/>
          </a:prstGeom>
        </p:spPr>
        <p:txBody>
          <a:bodyPr wrap="square">
            <a:spAutoFit/>
          </a:bodyPr>
          <a:lstStyle/>
          <a:p>
            <a:pPr algn="l"/>
            <a:r>
              <a:rPr lang="en-IL" sz="1600" b="0">
                <a:latin typeface="Times New Roman" panose="02020603050405020304" pitchFamily="18" charset="0"/>
                <a:cs typeface="Times New Roman" panose="02020603050405020304" pitchFamily="18" charset="0"/>
              </a:rPr>
              <a:t>Compressed text:</a:t>
            </a:r>
            <a:endParaRPr lang="en-IL" sz="1800"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002440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a:latin typeface="Consolas" panose="020B0609020204030204" pitchFamily="49" charset="0"/>
                <a:cs typeface="Consolas" panose="020B0609020204030204" pitchFamily="49" charset="0"/>
              </a:rPr>
              <a:t>01110100110000111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grpSp>
        <p:nvGrpSpPr>
          <p:cNvPr id="3" name="Group 2">
            <a:extLst>
              <a:ext uri="{FF2B5EF4-FFF2-40B4-BE49-F238E27FC236}">
                <a16:creationId xmlns:a16="http://schemas.microsoft.com/office/drawing/2014/main" id="{93314991-09C9-924C-A0AF-AFC96CB0A89A}"/>
              </a:ext>
            </a:extLst>
          </p:cNvPr>
          <p:cNvGrpSpPr/>
          <p:nvPr/>
        </p:nvGrpSpPr>
        <p:grpSpPr>
          <a:xfrm>
            <a:off x="6427776" y="1552093"/>
            <a:ext cx="1253028" cy="369332"/>
            <a:chOff x="6427776" y="1552093"/>
            <a:chExt cx="1253028" cy="369332"/>
          </a:xfrm>
        </p:grpSpPr>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3" name="Rectangle 82">
              <a:extLst>
                <a:ext uri="{FF2B5EF4-FFF2-40B4-BE49-F238E27FC236}">
                  <a16:creationId xmlns:a16="http://schemas.microsoft.com/office/drawing/2014/main" id="{1A966A37-39C5-A64E-BC48-07D967DA2816}"/>
                </a:ext>
              </a:extLst>
            </p:cNvPr>
            <p:cNvSpPr/>
            <p:nvPr/>
          </p:nvSpPr>
          <p:spPr>
            <a:xfrm>
              <a:off x="7090578" y="1552093"/>
              <a:ext cx="590226" cy="369332"/>
            </a:xfrm>
            <a:prstGeom prst="rect">
              <a:avLst/>
            </a:prstGeom>
          </p:spPr>
          <p:txBody>
            <a:bodyPr wrap="none">
              <a:spAutoFit/>
            </a:bodyPr>
            <a:lstStyle/>
            <a:p>
              <a:pPr algn="l"/>
              <a:r>
                <a:rPr lang="en-IL" sz="1800" b="0">
                  <a:latin typeface="Consolas" panose="020B0609020204030204" pitchFamily="49" charset="0"/>
                  <a:cs typeface="Consolas" panose="020B0609020204030204" pitchFamily="49" charset="0"/>
                </a:rPr>
                <a:t>"</a:t>
              </a:r>
              <a:r>
                <a:rPr lang="en-IL" sz="1800" b="0" spc="200">
                  <a:latin typeface="Consolas" panose="020B0609020204030204" pitchFamily="49" charset="0"/>
                  <a:cs typeface="Consolas" panose="020B0609020204030204" pitchFamily="49" charset="0"/>
                </a:rPr>
                <a:t>a</a:t>
              </a:r>
              <a:r>
                <a:rPr lang="en-IL" sz="1800" b="0">
                  <a:latin typeface="Consolas" panose="020B0609020204030204" pitchFamily="49" charset="0"/>
                  <a:cs typeface="Consolas" panose="020B0609020204030204" pitchFamily="49" charset="0"/>
                </a:rPr>
                <a:t>"</a:t>
              </a:r>
            </a:p>
          </p:txBody>
        </p:sp>
      </p:gr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457200" y="1982617"/>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07" name="Group 206">
            <a:extLst>
              <a:ext uri="{FF2B5EF4-FFF2-40B4-BE49-F238E27FC236}">
                <a16:creationId xmlns:a16="http://schemas.microsoft.com/office/drawing/2014/main" id="{94A83ADC-1C41-F547-B2C8-04A00FCFA950}"/>
              </a:ext>
            </a:extLst>
          </p:cNvPr>
          <p:cNvGrpSpPr/>
          <p:nvPr/>
        </p:nvGrpSpPr>
        <p:grpSpPr>
          <a:xfrm>
            <a:off x="2473508" y="3480132"/>
            <a:ext cx="1142719" cy="877838"/>
            <a:chOff x="5087796" y="4048509"/>
            <a:chExt cx="1142719" cy="877838"/>
          </a:xfrm>
        </p:grpSpPr>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5224613" y="4474003"/>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5087796" y="4425869"/>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9" name="Group 218">
            <a:extLst>
              <a:ext uri="{FF2B5EF4-FFF2-40B4-BE49-F238E27FC236}">
                <a16:creationId xmlns:a16="http://schemas.microsoft.com/office/drawing/2014/main" id="{F9001113-DF8C-E149-85E5-0034A6DF2457}"/>
              </a:ext>
            </a:extLst>
          </p:cNvPr>
          <p:cNvGrpSpPr/>
          <p:nvPr/>
        </p:nvGrpSpPr>
        <p:grpSpPr>
          <a:xfrm>
            <a:off x="6581525" y="2608869"/>
            <a:ext cx="1193003" cy="841756"/>
            <a:chOff x="5087757" y="4048509"/>
            <a:chExt cx="1193003" cy="841756"/>
          </a:xfrm>
        </p:grpSpPr>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5852305" y="4474003"/>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5087757" y="4386087"/>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5988859" y="436623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25" name="Group 224">
            <a:extLst>
              <a:ext uri="{FF2B5EF4-FFF2-40B4-BE49-F238E27FC236}">
                <a16:creationId xmlns:a16="http://schemas.microsoft.com/office/drawing/2014/main" id="{A3119CA9-F013-7F4B-9149-662494CF671F}"/>
              </a:ext>
            </a:extLst>
          </p:cNvPr>
          <p:cNvGrpSpPr/>
          <p:nvPr/>
        </p:nvGrpSpPr>
        <p:grpSpPr>
          <a:xfrm>
            <a:off x="3210981" y="2583393"/>
            <a:ext cx="1431978" cy="848834"/>
            <a:chOff x="4974412" y="4048509"/>
            <a:chExt cx="1431978" cy="848834"/>
          </a:xfrm>
        </p:grpSpPr>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5010190" y="4474003"/>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5852305" y="4474003"/>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4974412" y="4406960"/>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6083423" y="434467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31" name="Group 230">
            <a:extLst>
              <a:ext uri="{FF2B5EF4-FFF2-40B4-BE49-F238E27FC236}">
                <a16:creationId xmlns:a16="http://schemas.microsoft.com/office/drawing/2014/main" id="{51F0C662-86BE-8243-B63F-D4C736CE8461}"/>
              </a:ext>
            </a:extLst>
          </p:cNvPr>
          <p:cNvGrpSpPr/>
          <p:nvPr/>
        </p:nvGrpSpPr>
        <p:grpSpPr>
          <a:xfrm>
            <a:off x="4102425" y="1676188"/>
            <a:ext cx="2882834" cy="898374"/>
            <a:chOff x="4226463" y="4048509"/>
            <a:chExt cx="2882834" cy="898374"/>
          </a:xfrm>
        </p:grpSpPr>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226463" y="447400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852305" y="447400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793113" y="4299620"/>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480801" y="435493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76" name="Group 75">
            <a:extLst>
              <a:ext uri="{FF2B5EF4-FFF2-40B4-BE49-F238E27FC236}">
                <a16:creationId xmlns:a16="http://schemas.microsoft.com/office/drawing/2014/main" id="{F45788E4-1337-864C-A0B0-9DAADD627640}"/>
              </a:ext>
            </a:extLst>
          </p:cNvPr>
          <p:cNvGrpSpPr/>
          <p:nvPr/>
        </p:nvGrpSpPr>
        <p:grpSpPr>
          <a:xfrm>
            <a:off x="4268658" y="740191"/>
            <a:ext cx="1175238" cy="906364"/>
            <a:chOff x="5158388" y="4012272"/>
            <a:chExt cx="1175238" cy="906364"/>
          </a:xfrm>
        </p:grpSpPr>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5212437" y="4424209"/>
              <a:ext cx="412233" cy="49442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5872446" y="4437274"/>
              <a:ext cx="422828" cy="464067"/>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5158388" y="4415442"/>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6033057" y="4404289"/>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5436265" y="401227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sp>
        <p:nvSpPr>
          <p:cNvPr id="85" name="Rectangle 84">
            <a:extLst>
              <a:ext uri="{FF2B5EF4-FFF2-40B4-BE49-F238E27FC236}">
                <a16:creationId xmlns:a16="http://schemas.microsoft.com/office/drawing/2014/main" id="{1D4DF3E0-0F63-8647-8D7C-4481E9EC4359}"/>
              </a:ext>
            </a:extLst>
          </p:cNvPr>
          <p:cNvSpPr/>
          <p:nvPr/>
        </p:nvSpPr>
        <p:spPr>
          <a:xfrm>
            <a:off x="277083" y="1227949"/>
            <a:ext cx="2487950" cy="338554"/>
          </a:xfrm>
          <a:prstGeom prst="rect">
            <a:avLst/>
          </a:prstGeom>
        </p:spPr>
        <p:txBody>
          <a:bodyPr wrap="square">
            <a:spAutoFit/>
          </a:bodyPr>
          <a:lstStyle/>
          <a:p>
            <a:pPr algn="l"/>
            <a:r>
              <a:rPr lang="en-IL" sz="1600" b="0">
                <a:latin typeface="Times New Roman" panose="02020603050405020304" pitchFamily="18" charset="0"/>
                <a:cs typeface="Times New Roman" panose="02020603050405020304" pitchFamily="18" charset="0"/>
              </a:rPr>
              <a:t>Compressed text:</a:t>
            </a:r>
            <a:endParaRPr lang="en-IL" sz="1800"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6046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a:latin typeface="Consolas" panose="020B0609020204030204" pitchFamily="49" charset="0"/>
                <a:cs typeface="Consolas" panose="020B0609020204030204" pitchFamily="49" charset="0"/>
              </a:rPr>
              <a:t>0</a:t>
            </a:r>
            <a:r>
              <a:rPr lang="en-IL" sz="1800" b="0" spc="200">
                <a:solidFill>
                  <a:srgbClr val="C00000"/>
                </a:solidFill>
                <a:latin typeface="Consolas" panose="020B0609020204030204" pitchFamily="49" charset="0"/>
                <a:cs typeface="Consolas" panose="020B0609020204030204" pitchFamily="49" charset="0"/>
              </a:rPr>
              <a:t>111</a:t>
            </a:r>
            <a:r>
              <a:rPr lang="en-IL" sz="1800" b="0" spc="200">
                <a:latin typeface="Consolas" panose="020B0609020204030204" pitchFamily="49" charset="0"/>
                <a:cs typeface="Consolas" panose="020B0609020204030204" pitchFamily="49" charset="0"/>
              </a:rPr>
              <a:t>0100110000111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grpSp>
        <p:nvGrpSpPr>
          <p:cNvPr id="3" name="Group 2">
            <a:extLst>
              <a:ext uri="{FF2B5EF4-FFF2-40B4-BE49-F238E27FC236}">
                <a16:creationId xmlns:a16="http://schemas.microsoft.com/office/drawing/2014/main" id="{93314991-09C9-924C-A0AF-AFC96CB0A89A}"/>
              </a:ext>
            </a:extLst>
          </p:cNvPr>
          <p:cNvGrpSpPr/>
          <p:nvPr/>
        </p:nvGrpSpPr>
        <p:grpSpPr>
          <a:xfrm>
            <a:off x="6427776" y="1552093"/>
            <a:ext cx="1253028" cy="369332"/>
            <a:chOff x="6427776" y="1552093"/>
            <a:chExt cx="1253028" cy="369332"/>
          </a:xfrm>
        </p:grpSpPr>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3" name="Rectangle 82">
              <a:extLst>
                <a:ext uri="{FF2B5EF4-FFF2-40B4-BE49-F238E27FC236}">
                  <a16:creationId xmlns:a16="http://schemas.microsoft.com/office/drawing/2014/main" id="{1A966A37-39C5-A64E-BC48-07D967DA2816}"/>
                </a:ext>
              </a:extLst>
            </p:cNvPr>
            <p:cNvSpPr/>
            <p:nvPr/>
          </p:nvSpPr>
          <p:spPr>
            <a:xfrm>
              <a:off x="7090578" y="1552093"/>
              <a:ext cx="590226" cy="369332"/>
            </a:xfrm>
            <a:prstGeom prst="rect">
              <a:avLst/>
            </a:prstGeom>
          </p:spPr>
          <p:txBody>
            <a:bodyPr wrap="none">
              <a:spAutoFit/>
            </a:bodyPr>
            <a:lstStyle/>
            <a:p>
              <a:pPr algn="l"/>
              <a:r>
                <a:rPr lang="en-IL" sz="1800" b="0">
                  <a:latin typeface="Consolas" panose="020B0609020204030204" pitchFamily="49" charset="0"/>
                  <a:cs typeface="Consolas" panose="020B0609020204030204" pitchFamily="49" charset="0"/>
                </a:rPr>
                <a:t>"</a:t>
              </a:r>
              <a:r>
                <a:rPr lang="en-IL" sz="1800" b="0" spc="200">
                  <a:latin typeface="Consolas" panose="020B0609020204030204" pitchFamily="49" charset="0"/>
                  <a:cs typeface="Consolas" panose="020B0609020204030204" pitchFamily="49" charset="0"/>
                </a:rPr>
                <a:t>a</a:t>
              </a:r>
              <a:r>
                <a:rPr lang="en-IL" sz="1800" b="0">
                  <a:latin typeface="Consolas" panose="020B0609020204030204" pitchFamily="49" charset="0"/>
                  <a:cs typeface="Consolas" panose="020B0609020204030204" pitchFamily="49" charset="0"/>
                </a:rPr>
                <a:t>"</a:t>
              </a:r>
            </a:p>
          </p:txBody>
        </p:sp>
      </p:gr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457200" y="1982617"/>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07" name="Group 206">
            <a:extLst>
              <a:ext uri="{FF2B5EF4-FFF2-40B4-BE49-F238E27FC236}">
                <a16:creationId xmlns:a16="http://schemas.microsoft.com/office/drawing/2014/main" id="{94A83ADC-1C41-F547-B2C8-04A00FCFA950}"/>
              </a:ext>
            </a:extLst>
          </p:cNvPr>
          <p:cNvGrpSpPr/>
          <p:nvPr/>
        </p:nvGrpSpPr>
        <p:grpSpPr>
          <a:xfrm>
            <a:off x="2473508" y="3480132"/>
            <a:ext cx="1142719" cy="877838"/>
            <a:chOff x="5087796" y="4048509"/>
            <a:chExt cx="1142719" cy="877838"/>
          </a:xfrm>
        </p:grpSpPr>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5224613" y="4474003"/>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5087796" y="4425869"/>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nvGrpSpPr>
          <p:cNvPr id="225" name="Group 224">
            <a:extLst>
              <a:ext uri="{FF2B5EF4-FFF2-40B4-BE49-F238E27FC236}">
                <a16:creationId xmlns:a16="http://schemas.microsoft.com/office/drawing/2014/main" id="{A3119CA9-F013-7F4B-9149-662494CF671F}"/>
              </a:ext>
            </a:extLst>
          </p:cNvPr>
          <p:cNvGrpSpPr/>
          <p:nvPr/>
        </p:nvGrpSpPr>
        <p:grpSpPr>
          <a:xfrm>
            <a:off x="3210981" y="2583393"/>
            <a:ext cx="1431978" cy="848834"/>
            <a:chOff x="4974412" y="4048509"/>
            <a:chExt cx="1431978" cy="848834"/>
          </a:xfrm>
        </p:grpSpPr>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5010190" y="4474003"/>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5852305" y="4474003"/>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4974412" y="4406960"/>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6083423" y="434467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5" name="Rectangle 74">
            <a:extLst>
              <a:ext uri="{FF2B5EF4-FFF2-40B4-BE49-F238E27FC236}">
                <a16:creationId xmlns:a16="http://schemas.microsoft.com/office/drawing/2014/main" id="{B819DE6B-B349-0F42-A300-2183B59ACCA8}"/>
              </a:ext>
            </a:extLst>
          </p:cNvPr>
          <p:cNvSpPr/>
          <p:nvPr/>
        </p:nvSpPr>
        <p:spPr>
          <a:xfrm>
            <a:off x="277083" y="1227949"/>
            <a:ext cx="2487950" cy="338554"/>
          </a:xfrm>
          <a:prstGeom prst="rect">
            <a:avLst/>
          </a:prstGeom>
        </p:spPr>
        <p:txBody>
          <a:bodyPr wrap="square">
            <a:spAutoFit/>
          </a:bodyPr>
          <a:lstStyle/>
          <a:p>
            <a:pPr algn="l"/>
            <a:r>
              <a:rPr lang="en-IL" sz="1600" b="0">
                <a:latin typeface="Times New Roman" panose="02020603050405020304" pitchFamily="18" charset="0"/>
                <a:cs typeface="Times New Roman" panose="02020603050405020304" pitchFamily="18" charset="0"/>
              </a:rPr>
              <a:t>Compressed text:</a:t>
            </a:r>
            <a:endParaRPr lang="en-IL" sz="1800"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200396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a:latin typeface="Consolas" panose="020B0609020204030204" pitchFamily="49" charset="0"/>
                <a:cs typeface="Consolas" panose="020B0609020204030204" pitchFamily="49" charset="0"/>
              </a:rPr>
              <a:t>0</a:t>
            </a:r>
            <a:r>
              <a:rPr lang="en-IL" sz="1800" b="0" spc="200">
                <a:solidFill>
                  <a:srgbClr val="C00000"/>
                </a:solidFill>
                <a:latin typeface="Consolas" panose="020B0609020204030204" pitchFamily="49" charset="0"/>
                <a:cs typeface="Consolas" panose="020B0609020204030204" pitchFamily="49" charset="0"/>
              </a:rPr>
              <a:t>111</a:t>
            </a:r>
            <a:r>
              <a:rPr lang="en-IL" sz="1800" b="0" spc="200">
                <a:latin typeface="Consolas" panose="020B0609020204030204" pitchFamily="49" charset="0"/>
                <a:cs typeface="Consolas" panose="020B0609020204030204" pitchFamily="49" charset="0"/>
              </a:rPr>
              <a:t>0100110000111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457200" y="1982617"/>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07" name="Group 206">
            <a:extLst>
              <a:ext uri="{FF2B5EF4-FFF2-40B4-BE49-F238E27FC236}">
                <a16:creationId xmlns:a16="http://schemas.microsoft.com/office/drawing/2014/main" id="{94A83ADC-1C41-F547-B2C8-04A00FCFA950}"/>
              </a:ext>
            </a:extLst>
          </p:cNvPr>
          <p:cNvGrpSpPr/>
          <p:nvPr/>
        </p:nvGrpSpPr>
        <p:grpSpPr>
          <a:xfrm>
            <a:off x="2473508" y="3480132"/>
            <a:ext cx="1142719" cy="877838"/>
            <a:chOff x="5087796" y="4048509"/>
            <a:chExt cx="1142719" cy="877838"/>
          </a:xfrm>
        </p:grpSpPr>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5224613" y="4474003"/>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5087796" y="4425869"/>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nvGrpSpPr>
          <p:cNvPr id="225" name="Group 224">
            <a:extLst>
              <a:ext uri="{FF2B5EF4-FFF2-40B4-BE49-F238E27FC236}">
                <a16:creationId xmlns:a16="http://schemas.microsoft.com/office/drawing/2014/main" id="{A3119CA9-F013-7F4B-9149-662494CF671F}"/>
              </a:ext>
            </a:extLst>
          </p:cNvPr>
          <p:cNvGrpSpPr/>
          <p:nvPr/>
        </p:nvGrpSpPr>
        <p:grpSpPr>
          <a:xfrm>
            <a:off x="3210981" y="2583393"/>
            <a:ext cx="1431978" cy="848834"/>
            <a:chOff x="4974412" y="4048509"/>
            <a:chExt cx="1431978" cy="848834"/>
          </a:xfrm>
        </p:grpSpPr>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5010190" y="4474003"/>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5852305" y="4474003"/>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4974412" y="4406960"/>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6083423" y="434467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401C2E40-E111-9E46-BEEE-8C86DB5C89A5}"/>
              </a:ext>
            </a:extLst>
          </p:cNvPr>
          <p:cNvSpPr/>
          <p:nvPr/>
        </p:nvSpPr>
        <p:spPr>
          <a:xfrm>
            <a:off x="7090578" y="1552093"/>
            <a:ext cx="742511" cy="369332"/>
          </a:xfrm>
          <a:prstGeom prst="rect">
            <a:avLst/>
          </a:prstGeom>
        </p:spPr>
        <p:txBody>
          <a:bodyPr wrap="none">
            <a:spAutoFit/>
          </a:bodyPr>
          <a:lstStyle/>
          <a:p>
            <a:pPr algn="l"/>
            <a:r>
              <a:rPr lang="en-IL" sz="1800" b="0">
                <a:latin typeface="Consolas" panose="020B0609020204030204" pitchFamily="49" charset="0"/>
                <a:cs typeface="Consolas" panose="020B0609020204030204" pitchFamily="49" charset="0"/>
              </a:rPr>
              <a:t>"</a:t>
            </a:r>
            <a:r>
              <a:rPr lang="en-IL" sz="1800" b="0" spc="200">
                <a:latin typeface="Consolas" panose="020B0609020204030204" pitchFamily="49" charset="0"/>
                <a:cs typeface="Consolas" panose="020B0609020204030204" pitchFamily="49" charset="0"/>
              </a:rPr>
              <a:t>ab</a:t>
            </a:r>
            <a:r>
              <a:rPr lang="en-IL" sz="1800" b="0">
                <a:latin typeface="Consolas" panose="020B0609020204030204" pitchFamily="49" charset="0"/>
                <a:cs typeface="Consolas" panose="020B0609020204030204" pitchFamily="49" charset="0"/>
              </a:rPr>
              <a:t>"</a:t>
            </a:r>
          </a:p>
        </p:txBody>
      </p:sp>
      <p:sp>
        <p:nvSpPr>
          <p:cNvPr id="74" name="Rectangle 73">
            <a:extLst>
              <a:ext uri="{FF2B5EF4-FFF2-40B4-BE49-F238E27FC236}">
                <a16:creationId xmlns:a16="http://schemas.microsoft.com/office/drawing/2014/main" id="{51E83711-EF72-FA43-BAB6-797595FD89FD}"/>
              </a:ext>
            </a:extLst>
          </p:cNvPr>
          <p:cNvSpPr/>
          <p:nvPr/>
        </p:nvSpPr>
        <p:spPr>
          <a:xfrm>
            <a:off x="277083" y="1227949"/>
            <a:ext cx="2487950" cy="338554"/>
          </a:xfrm>
          <a:prstGeom prst="rect">
            <a:avLst/>
          </a:prstGeom>
        </p:spPr>
        <p:txBody>
          <a:bodyPr wrap="square">
            <a:spAutoFit/>
          </a:bodyPr>
          <a:lstStyle/>
          <a:p>
            <a:pPr algn="l"/>
            <a:r>
              <a:rPr lang="en-IL" sz="1600" b="0">
                <a:latin typeface="Times New Roman" panose="02020603050405020304" pitchFamily="18" charset="0"/>
                <a:cs typeface="Times New Roman" panose="02020603050405020304" pitchFamily="18" charset="0"/>
              </a:rPr>
              <a:t>Compressed text:</a:t>
            </a:r>
            <a:endParaRPr lang="en-IL" sz="1800"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6261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5E0EB-F32F-AB84-1F42-AC8BDEAFCE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4A3B27-7F45-884F-EA5A-05797DADD630}"/>
              </a:ext>
            </a:extLst>
          </p:cNvPr>
          <p:cNvSpPr>
            <a:spLocks noGrp="1"/>
          </p:cNvSpPr>
          <p:nvPr>
            <p:ph type="title"/>
          </p:nvPr>
        </p:nvSpPr>
        <p:spPr/>
        <p:txBody>
          <a:bodyPr/>
          <a:lstStyle/>
          <a:p>
            <a:pPr algn="l" rtl="1" eaLnBrk="0" fontAlgn="base" hangingPunct="0">
              <a:spcBef>
                <a:spcPct val="0"/>
              </a:spcBef>
              <a:spcAft>
                <a:spcPct val="0"/>
              </a:spcAft>
            </a:pPr>
            <a:r>
              <a:rPr lang="en-US" dirty="0"/>
              <a:t>Tree implementation</a:t>
            </a:r>
          </a:p>
        </p:txBody>
      </p:sp>
      <p:sp>
        <p:nvSpPr>
          <p:cNvPr id="154" name="TextBox 153">
            <a:extLst>
              <a:ext uri="{FF2B5EF4-FFF2-40B4-BE49-F238E27FC236}">
                <a16:creationId xmlns:a16="http://schemas.microsoft.com/office/drawing/2014/main" id="{F5448AED-91B2-950C-0202-24359A4E831B}"/>
              </a:ext>
            </a:extLst>
          </p:cNvPr>
          <p:cNvSpPr txBox="1"/>
          <p:nvPr/>
        </p:nvSpPr>
        <p:spPr>
          <a:xfrm>
            <a:off x="5365498" y="1181639"/>
            <a:ext cx="425513" cy="30777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he-IL"/>
            </a:defPPr>
            <a:lvl1pPr marL="0" marR="0" indent="0" defTabSz="914400" latinLnBrk="0">
              <a:lnSpc>
                <a:spcPct val="100000"/>
              </a:lnSpc>
              <a:buClrTx/>
              <a:buSzTx/>
              <a:buFontTx/>
              <a:buNone/>
              <a:tabLst/>
              <a:defRPr kumimoji="0" b="0" i="0" u="none" strike="noStrike" cap="none" normalizeH="0" baseline="0">
                <a:ln>
                  <a:noFill/>
                </a:ln>
                <a:effectLst/>
                <a:latin typeface="Arial" pitchFamily="34" charset="0"/>
              </a:defRPr>
            </a:lvl1pPr>
          </a:lstStyle>
          <a:p>
            <a:endParaRPr lang="en-IL"/>
          </a:p>
        </p:txBody>
      </p:sp>
      <p:sp>
        <p:nvSpPr>
          <p:cNvPr id="163" name="Rectangle 162">
            <a:extLst>
              <a:ext uri="{FF2B5EF4-FFF2-40B4-BE49-F238E27FC236}">
                <a16:creationId xmlns:a16="http://schemas.microsoft.com/office/drawing/2014/main" id="{367A26A2-DCDF-480E-7A21-993A60187F9A}"/>
              </a:ext>
            </a:extLst>
          </p:cNvPr>
          <p:cNvSpPr/>
          <p:nvPr/>
        </p:nvSpPr>
        <p:spPr>
          <a:xfrm>
            <a:off x="5305514" y="904640"/>
            <a:ext cx="425513" cy="276999"/>
          </a:xfrm>
          <a:prstGeom prst="rect">
            <a:avLst/>
          </a:prstGeom>
        </p:spPr>
        <p:txBody>
          <a:bodyPr wrap="square" lIns="0" rIns="0">
            <a:spAutoFit/>
          </a:bodyPr>
          <a:lstStyle/>
          <a:p>
            <a:pPr marL="0" indent="0">
              <a:spcBef>
                <a:spcPts val="1200"/>
              </a:spcBef>
              <a:buNone/>
            </a:pPr>
            <a:r>
              <a:rPr lang="en-US" sz="1200" b="0" dirty="0">
                <a:solidFill>
                  <a:schemeClr val="bg1">
                    <a:lumMod val="50000"/>
                  </a:schemeClr>
                </a:solidFill>
                <a:latin typeface="Consolas" panose="020B0609020204030204" pitchFamily="49" charset="0"/>
                <a:cs typeface="Consolas" panose="020B0609020204030204" pitchFamily="49" charset="0"/>
              </a:rPr>
              <a:t>data</a:t>
            </a:r>
          </a:p>
        </p:txBody>
      </p:sp>
      <p:sp>
        <p:nvSpPr>
          <p:cNvPr id="164" name="TextBox 163">
            <a:extLst>
              <a:ext uri="{FF2B5EF4-FFF2-40B4-BE49-F238E27FC236}">
                <a16:creationId xmlns:a16="http://schemas.microsoft.com/office/drawing/2014/main" id="{CF9B3028-43D3-DFD3-7F1B-C06B44C939E5}"/>
              </a:ext>
            </a:extLst>
          </p:cNvPr>
          <p:cNvSpPr txBox="1"/>
          <p:nvPr/>
        </p:nvSpPr>
        <p:spPr>
          <a:xfrm>
            <a:off x="5791010" y="1181639"/>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he-IL"/>
            </a:defPPr>
            <a:lvl1pPr marL="0" marR="0" indent="0" defTabSz="914400" latinLnBrk="0">
              <a:lnSpc>
                <a:spcPct val="100000"/>
              </a:lnSpc>
              <a:buClrTx/>
              <a:buSzTx/>
              <a:buFontTx/>
              <a:buNone/>
              <a:tabLst/>
              <a:defRPr kumimoji="0" b="0" i="0" u="none" strike="noStrike" cap="none" normalizeH="0" baseline="0">
                <a:ln>
                  <a:noFill/>
                </a:ln>
                <a:effectLst/>
                <a:latin typeface="Arial" pitchFamily="34" charset="0"/>
              </a:defRPr>
            </a:lvl1pPr>
          </a:lstStyle>
          <a:p>
            <a:endParaRPr lang="en-IL"/>
          </a:p>
        </p:txBody>
      </p:sp>
      <p:sp>
        <p:nvSpPr>
          <p:cNvPr id="165" name="Rectangle 164">
            <a:extLst>
              <a:ext uri="{FF2B5EF4-FFF2-40B4-BE49-F238E27FC236}">
                <a16:creationId xmlns:a16="http://schemas.microsoft.com/office/drawing/2014/main" id="{06EA5E14-C0F4-D65B-502B-E28D461FCC6D}"/>
              </a:ext>
            </a:extLst>
          </p:cNvPr>
          <p:cNvSpPr/>
          <p:nvPr/>
        </p:nvSpPr>
        <p:spPr>
          <a:xfrm>
            <a:off x="5791009" y="904640"/>
            <a:ext cx="425513" cy="276999"/>
          </a:xfrm>
          <a:prstGeom prst="rect">
            <a:avLst/>
          </a:prstGeom>
        </p:spPr>
        <p:txBody>
          <a:bodyPr wrap="square" lIns="0" rIns="0">
            <a:spAutoFit/>
          </a:bodyPr>
          <a:lstStyle/>
          <a:p>
            <a:pPr marL="0" indent="0">
              <a:spcBef>
                <a:spcPts val="1200"/>
              </a:spcBef>
              <a:buNone/>
            </a:pPr>
            <a:r>
              <a:rPr lang="en-US" sz="1200" b="0" dirty="0">
                <a:solidFill>
                  <a:schemeClr val="bg1">
                    <a:lumMod val="50000"/>
                  </a:schemeClr>
                </a:solidFill>
                <a:latin typeface="Consolas" panose="020B0609020204030204" pitchFamily="49" charset="0"/>
                <a:cs typeface="Consolas" panose="020B0609020204030204" pitchFamily="49" charset="0"/>
              </a:rPr>
              <a:t>left</a:t>
            </a:r>
          </a:p>
        </p:txBody>
      </p:sp>
      <p:sp>
        <p:nvSpPr>
          <p:cNvPr id="166" name="TextBox 165">
            <a:extLst>
              <a:ext uri="{FF2B5EF4-FFF2-40B4-BE49-F238E27FC236}">
                <a16:creationId xmlns:a16="http://schemas.microsoft.com/office/drawing/2014/main" id="{DFD7661B-4105-8F08-DCD3-78EE9235077D}"/>
              </a:ext>
            </a:extLst>
          </p:cNvPr>
          <p:cNvSpPr txBox="1"/>
          <p:nvPr/>
        </p:nvSpPr>
        <p:spPr>
          <a:xfrm>
            <a:off x="6216522" y="1181639"/>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he-IL"/>
            </a:defPPr>
            <a:lvl1pPr marL="0" marR="0" indent="0" defTabSz="914400" latinLnBrk="0">
              <a:lnSpc>
                <a:spcPct val="100000"/>
              </a:lnSpc>
              <a:buClrTx/>
              <a:buSzTx/>
              <a:buFontTx/>
              <a:buNone/>
              <a:tabLst/>
              <a:defRPr kumimoji="0" b="0" i="0" u="none" strike="noStrike" cap="none" normalizeH="0" baseline="0">
                <a:ln>
                  <a:noFill/>
                </a:ln>
                <a:effectLst/>
                <a:latin typeface="Arial" pitchFamily="34" charset="0"/>
              </a:defRPr>
            </a:lvl1pPr>
          </a:lstStyle>
          <a:p>
            <a:endParaRPr lang="en-IL"/>
          </a:p>
        </p:txBody>
      </p:sp>
      <p:sp>
        <p:nvSpPr>
          <p:cNvPr id="167" name="Rectangle 166">
            <a:extLst>
              <a:ext uri="{FF2B5EF4-FFF2-40B4-BE49-F238E27FC236}">
                <a16:creationId xmlns:a16="http://schemas.microsoft.com/office/drawing/2014/main" id="{4EF35EB4-8EDC-FD33-C072-14168C545B3E}"/>
              </a:ext>
            </a:extLst>
          </p:cNvPr>
          <p:cNvSpPr/>
          <p:nvPr/>
        </p:nvSpPr>
        <p:spPr>
          <a:xfrm>
            <a:off x="6251601" y="904640"/>
            <a:ext cx="425513" cy="276999"/>
          </a:xfrm>
          <a:prstGeom prst="rect">
            <a:avLst/>
          </a:prstGeom>
        </p:spPr>
        <p:txBody>
          <a:bodyPr wrap="square" lIns="0" rIns="0">
            <a:spAutoFit/>
          </a:bodyPr>
          <a:lstStyle/>
          <a:p>
            <a:pPr marL="0" indent="0">
              <a:spcBef>
                <a:spcPts val="1200"/>
              </a:spcBef>
              <a:buNone/>
            </a:pPr>
            <a:r>
              <a:rPr lang="en-US" sz="1200" b="0" dirty="0">
                <a:solidFill>
                  <a:schemeClr val="bg1">
                    <a:lumMod val="50000"/>
                  </a:schemeClr>
                </a:solidFill>
                <a:latin typeface="Consolas" panose="020B0609020204030204" pitchFamily="49" charset="0"/>
                <a:cs typeface="Consolas" panose="020B0609020204030204" pitchFamily="49" charset="0"/>
              </a:rPr>
              <a:t>right</a:t>
            </a:r>
          </a:p>
        </p:txBody>
      </p:sp>
      <p:sp>
        <p:nvSpPr>
          <p:cNvPr id="169" name="TextBox 168">
            <a:extLst>
              <a:ext uri="{FF2B5EF4-FFF2-40B4-BE49-F238E27FC236}">
                <a16:creationId xmlns:a16="http://schemas.microsoft.com/office/drawing/2014/main" id="{9EBDDC7C-A8FA-1D49-3CBE-21B01EF0101F}"/>
              </a:ext>
            </a:extLst>
          </p:cNvPr>
          <p:cNvSpPr txBox="1"/>
          <p:nvPr/>
        </p:nvSpPr>
        <p:spPr>
          <a:xfrm>
            <a:off x="4421739" y="1809501"/>
            <a:ext cx="425513" cy="30777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he-IL"/>
            </a:defPPr>
            <a:lvl1pPr marL="0" marR="0" indent="0" defTabSz="914400" latinLnBrk="0">
              <a:lnSpc>
                <a:spcPct val="100000"/>
              </a:lnSpc>
              <a:buClrTx/>
              <a:buSzTx/>
              <a:buFontTx/>
              <a:buNone/>
              <a:tabLst/>
              <a:defRPr kumimoji="0" sz="1050" b="0" i="0" u="none" strike="noStrike" cap="none" normalizeH="0" baseline="0">
                <a:ln>
                  <a:noFill/>
                </a:ln>
                <a:effectLst/>
                <a:latin typeface="Consolas" panose="020B0609020204030204" pitchFamily="49" charset="0"/>
                <a:cs typeface="Consolas" panose="020B0609020204030204" pitchFamily="49" charset="0"/>
              </a:defRPr>
            </a:lvl1pPr>
          </a:lstStyle>
          <a:p>
            <a:r>
              <a:rPr lang="en-IL" sz="1600"/>
              <a:t>7</a:t>
            </a:r>
          </a:p>
        </p:txBody>
      </p:sp>
      <p:sp>
        <p:nvSpPr>
          <p:cNvPr id="172" name="TextBox 171">
            <a:extLst>
              <a:ext uri="{FF2B5EF4-FFF2-40B4-BE49-F238E27FC236}">
                <a16:creationId xmlns:a16="http://schemas.microsoft.com/office/drawing/2014/main" id="{C3308193-9F37-8F07-537A-3AFC8DD1B9F9}"/>
              </a:ext>
            </a:extLst>
          </p:cNvPr>
          <p:cNvSpPr txBox="1"/>
          <p:nvPr/>
        </p:nvSpPr>
        <p:spPr>
          <a:xfrm>
            <a:off x="4847251" y="1809501"/>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he-IL"/>
            </a:defPPr>
            <a:lvl1pPr marL="0" marR="0" indent="0" defTabSz="914400" latinLnBrk="0">
              <a:lnSpc>
                <a:spcPct val="100000"/>
              </a:lnSpc>
              <a:buClrTx/>
              <a:buSzTx/>
              <a:buFontTx/>
              <a:buNone/>
              <a:tabLst/>
              <a:defRPr kumimoji="0" sz="1050" b="0" i="0" u="none" strike="noStrike" cap="none" normalizeH="0" baseline="0">
                <a:ln>
                  <a:noFill/>
                </a:ln>
                <a:effectLst/>
                <a:latin typeface="Consolas" panose="020B0609020204030204" pitchFamily="49" charset="0"/>
                <a:cs typeface="Consolas" panose="020B0609020204030204" pitchFamily="49" charset="0"/>
              </a:defRPr>
            </a:lvl1pPr>
          </a:lstStyle>
          <a:p>
            <a:r>
              <a:rPr lang="en-IL"/>
              <a:t>null</a:t>
            </a:r>
          </a:p>
        </p:txBody>
      </p:sp>
      <p:sp>
        <p:nvSpPr>
          <p:cNvPr id="175" name="TextBox 174">
            <a:extLst>
              <a:ext uri="{FF2B5EF4-FFF2-40B4-BE49-F238E27FC236}">
                <a16:creationId xmlns:a16="http://schemas.microsoft.com/office/drawing/2014/main" id="{76C805F7-F959-5F4D-FDD7-8629C0919A7E}"/>
              </a:ext>
            </a:extLst>
          </p:cNvPr>
          <p:cNvSpPr txBox="1"/>
          <p:nvPr/>
        </p:nvSpPr>
        <p:spPr>
          <a:xfrm>
            <a:off x="5272763" y="1809501"/>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he-IL"/>
            </a:defPPr>
            <a:lvl1pPr marL="0" marR="0" indent="0" defTabSz="914400" latinLnBrk="0">
              <a:lnSpc>
                <a:spcPct val="100000"/>
              </a:lnSpc>
              <a:buClrTx/>
              <a:buSzTx/>
              <a:buFontTx/>
              <a:buNone/>
              <a:tabLst/>
              <a:defRPr kumimoji="0" sz="1050" b="0" i="0" u="none" strike="noStrike" cap="none" normalizeH="0" baseline="0">
                <a:ln>
                  <a:noFill/>
                </a:ln>
                <a:effectLst/>
                <a:latin typeface="Consolas" panose="020B0609020204030204" pitchFamily="49" charset="0"/>
                <a:cs typeface="Consolas" panose="020B0609020204030204" pitchFamily="49" charset="0"/>
              </a:defRPr>
            </a:lvl1pPr>
          </a:lstStyle>
          <a:p>
            <a:r>
              <a:rPr lang="en-IL"/>
              <a:t>null</a:t>
            </a:r>
          </a:p>
        </p:txBody>
      </p:sp>
      <p:sp>
        <p:nvSpPr>
          <p:cNvPr id="178" name="TextBox 177">
            <a:extLst>
              <a:ext uri="{FF2B5EF4-FFF2-40B4-BE49-F238E27FC236}">
                <a16:creationId xmlns:a16="http://schemas.microsoft.com/office/drawing/2014/main" id="{10B66EAC-ED00-87FC-FDAE-DF7721F98FC1}"/>
              </a:ext>
            </a:extLst>
          </p:cNvPr>
          <p:cNvSpPr txBox="1"/>
          <p:nvPr/>
        </p:nvSpPr>
        <p:spPr>
          <a:xfrm>
            <a:off x="6540186" y="1809501"/>
            <a:ext cx="425513" cy="30777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he-IL"/>
            </a:defPPr>
            <a:lvl1pPr marL="0" marR="0" indent="0" defTabSz="914400" latinLnBrk="0">
              <a:lnSpc>
                <a:spcPct val="100000"/>
              </a:lnSpc>
              <a:buClrTx/>
              <a:buSzTx/>
              <a:buFontTx/>
              <a:buNone/>
              <a:tabLst/>
              <a:defRPr kumimoji="0" b="0" i="0" u="none" strike="noStrike" cap="none" normalizeH="0" baseline="0">
                <a:ln>
                  <a:noFill/>
                </a:ln>
                <a:effectLst/>
                <a:latin typeface="Arial" pitchFamily="34" charset="0"/>
              </a:defRPr>
            </a:lvl1pPr>
          </a:lstStyle>
          <a:p>
            <a:endParaRPr lang="en-IL"/>
          </a:p>
        </p:txBody>
      </p:sp>
      <p:sp>
        <p:nvSpPr>
          <p:cNvPr id="181" name="TextBox 180">
            <a:extLst>
              <a:ext uri="{FF2B5EF4-FFF2-40B4-BE49-F238E27FC236}">
                <a16:creationId xmlns:a16="http://schemas.microsoft.com/office/drawing/2014/main" id="{C4C9A1D0-39F6-B7B4-AC7F-A242CCD3694B}"/>
              </a:ext>
            </a:extLst>
          </p:cNvPr>
          <p:cNvSpPr txBox="1"/>
          <p:nvPr/>
        </p:nvSpPr>
        <p:spPr>
          <a:xfrm>
            <a:off x="6965698" y="1809501"/>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he-IL"/>
            </a:defPPr>
            <a:lvl1pPr marL="0" marR="0" indent="0" defTabSz="914400" latinLnBrk="0">
              <a:lnSpc>
                <a:spcPct val="100000"/>
              </a:lnSpc>
              <a:buClrTx/>
              <a:buSzTx/>
              <a:buFontTx/>
              <a:buNone/>
              <a:tabLst/>
              <a:defRPr kumimoji="0" b="0" i="0" u="none" strike="noStrike" cap="none" normalizeH="0" baseline="0">
                <a:ln>
                  <a:noFill/>
                </a:ln>
                <a:effectLst/>
                <a:latin typeface="Arial" pitchFamily="34" charset="0"/>
              </a:defRPr>
            </a:lvl1pPr>
          </a:lstStyle>
          <a:p>
            <a:endParaRPr lang="en-IL"/>
          </a:p>
        </p:txBody>
      </p:sp>
      <p:sp>
        <p:nvSpPr>
          <p:cNvPr id="183" name="TextBox 182">
            <a:extLst>
              <a:ext uri="{FF2B5EF4-FFF2-40B4-BE49-F238E27FC236}">
                <a16:creationId xmlns:a16="http://schemas.microsoft.com/office/drawing/2014/main" id="{03DC5B33-6B5D-66AD-A158-E41682E53541}"/>
              </a:ext>
            </a:extLst>
          </p:cNvPr>
          <p:cNvSpPr txBox="1"/>
          <p:nvPr/>
        </p:nvSpPr>
        <p:spPr>
          <a:xfrm>
            <a:off x="7391210" y="1809501"/>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he-IL"/>
            </a:defPPr>
            <a:lvl1pPr marL="0" marR="0" indent="0" defTabSz="914400" latinLnBrk="0">
              <a:lnSpc>
                <a:spcPct val="100000"/>
              </a:lnSpc>
              <a:buClrTx/>
              <a:buSzTx/>
              <a:buFontTx/>
              <a:buNone/>
              <a:tabLst/>
              <a:defRPr kumimoji="0" b="0" i="0" u="none" strike="noStrike" cap="none" normalizeH="0" baseline="0">
                <a:ln>
                  <a:noFill/>
                </a:ln>
                <a:effectLst/>
                <a:latin typeface="Arial" pitchFamily="34" charset="0"/>
              </a:defRPr>
            </a:lvl1pPr>
          </a:lstStyle>
          <a:p>
            <a:endParaRPr lang="en-IL"/>
          </a:p>
        </p:txBody>
      </p:sp>
      <p:sp>
        <p:nvSpPr>
          <p:cNvPr id="188" name="TextBox 187">
            <a:extLst>
              <a:ext uri="{FF2B5EF4-FFF2-40B4-BE49-F238E27FC236}">
                <a16:creationId xmlns:a16="http://schemas.microsoft.com/office/drawing/2014/main" id="{3239D991-8F0D-D122-322B-109857AB31AD}"/>
              </a:ext>
            </a:extLst>
          </p:cNvPr>
          <p:cNvSpPr txBox="1"/>
          <p:nvPr/>
        </p:nvSpPr>
        <p:spPr>
          <a:xfrm>
            <a:off x="7683186" y="2454566"/>
            <a:ext cx="425513" cy="30777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he-IL"/>
            </a:defPPr>
            <a:lvl1pPr marL="0" marR="0" indent="0" defTabSz="914400" latinLnBrk="0">
              <a:lnSpc>
                <a:spcPct val="100000"/>
              </a:lnSpc>
              <a:buClrTx/>
              <a:buSzTx/>
              <a:buFontTx/>
              <a:buNone/>
              <a:tabLst/>
              <a:defRPr kumimoji="0" sz="1600" b="0" i="0" u="none" strike="noStrike" cap="none" normalizeH="0" baseline="0">
                <a:ln>
                  <a:noFill/>
                </a:ln>
                <a:effectLst/>
                <a:latin typeface="Consolas" panose="020B0609020204030204" pitchFamily="49" charset="0"/>
                <a:cs typeface="Consolas" panose="020B0609020204030204" pitchFamily="49" charset="0"/>
              </a:defRPr>
            </a:lvl1pPr>
          </a:lstStyle>
          <a:p>
            <a:r>
              <a:rPr lang="en-IL"/>
              <a:t>5</a:t>
            </a:r>
          </a:p>
        </p:txBody>
      </p:sp>
      <p:sp>
        <p:nvSpPr>
          <p:cNvPr id="190" name="TextBox 189">
            <a:extLst>
              <a:ext uri="{FF2B5EF4-FFF2-40B4-BE49-F238E27FC236}">
                <a16:creationId xmlns:a16="http://schemas.microsoft.com/office/drawing/2014/main" id="{5B36011D-756D-ED96-3207-DE632D65B134}"/>
              </a:ext>
            </a:extLst>
          </p:cNvPr>
          <p:cNvSpPr txBox="1"/>
          <p:nvPr/>
        </p:nvSpPr>
        <p:spPr>
          <a:xfrm>
            <a:off x="8108698" y="2454566"/>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he-IL"/>
            </a:defPPr>
            <a:lvl1pPr marL="0" marR="0" indent="0" defTabSz="914400" latinLnBrk="0">
              <a:lnSpc>
                <a:spcPct val="100000"/>
              </a:lnSpc>
              <a:buClrTx/>
              <a:buSzTx/>
              <a:buFontTx/>
              <a:buNone/>
              <a:tabLst/>
              <a:defRPr kumimoji="0" sz="1050" b="0" i="0" u="none" strike="noStrike" cap="none" normalizeH="0" baseline="0">
                <a:ln>
                  <a:noFill/>
                </a:ln>
                <a:effectLst/>
                <a:latin typeface="Consolas" panose="020B0609020204030204" pitchFamily="49" charset="0"/>
                <a:cs typeface="Consolas" panose="020B0609020204030204" pitchFamily="49" charset="0"/>
              </a:defRPr>
            </a:lvl1pPr>
          </a:lstStyle>
          <a:p>
            <a:r>
              <a:rPr lang="en-IL"/>
              <a:t>null</a:t>
            </a:r>
          </a:p>
        </p:txBody>
      </p:sp>
      <p:sp>
        <p:nvSpPr>
          <p:cNvPr id="192" name="TextBox 191">
            <a:extLst>
              <a:ext uri="{FF2B5EF4-FFF2-40B4-BE49-F238E27FC236}">
                <a16:creationId xmlns:a16="http://schemas.microsoft.com/office/drawing/2014/main" id="{430F22D3-7E87-64F1-EF00-04103921CBBB}"/>
              </a:ext>
            </a:extLst>
          </p:cNvPr>
          <p:cNvSpPr txBox="1"/>
          <p:nvPr/>
        </p:nvSpPr>
        <p:spPr>
          <a:xfrm>
            <a:off x="8534210" y="2454566"/>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he-IL"/>
            </a:defPPr>
            <a:lvl1pPr marL="0" marR="0" indent="0" defTabSz="914400" latinLnBrk="0">
              <a:lnSpc>
                <a:spcPct val="100000"/>
              </a:lnSpc>
              <a:buClrTx/>
              <a:buSzTx/>
              <a:buFontTx/>
              <a:buNone/>
              <a:tabLst/>
              <a:defRPr kumimoji="0" sz="1050" b="0" i="0" u="none" strike="noStrike" cap="none" normalizeH="0" baseline="0">
                <a:ln>
                  <a:noFill/>
                </a:ln>
                <a:effectLst/>
                <a:latin typeface="Consolas" panose="020B0609020204030204" pitchFamily="49" charset="0"/>
                <a:cs typeface="Consolas" panose="020B0609020204030204" pitchFamily="49" charset="0"/>
              </a:defRPr>
            </a:lvl1pPr>
          </a:lstStyle>
          <a:p>
            <a:r>
              <a:rPr lang="en-IL"/>
              <a:t>null</a:t>
            </a:r>
          </a:p>
        </p:txBody>
      </p:sp>
      <p:sp>
        <p:nvSpPr>
          <p:cNvPr id="198" name="TextBox 197">
            <a:extLst>
              <a:ext uri="{FF2B5EF4-FFF2-40B4-BE49-F238E27FC236}">
                <a16:creationId xmlns:a16="http://schemas.microsoft.com/office/drawing/2014/main" id="{FC27D3F8-3734-91BD-1D7A-C21CAE7C5B77}"/>
              </a:ext>
            </a:extLst>
          </p:cNvPr>
          <p:cNvSpPr txBox="1"/>
          <p:nvPr/>
        </p:nvSpPr>
        <p:spPr>
          <a:xfrm>
            <a:off x="5981137" y="2463857"/>
            <a:ext cx="425513" cy="30777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he-IL"/>
            </a:defPPr>
            <a:lvl1pPr marL="0" marR="0" indent="0" defTabSz="914400" latinLnBrk="0">
              <a:lnSpc>
                <a:spcPct val="100000"/>
              </a:lnSpc>
              <a:buClrTx/>
              <a:buSzTx/>
              <a:buFontTx/>
              <a:buNone/>
              <a:tabLst/>
              <a:defRPr kumimoji="0" sz="1600" b="0" i="0" u="none" strike="noStrike" cap="none" normalizeH="0" baseline="0">
                <a:ln>
                  <a:noFill/>
                </a:ln>
                <a:effectLst/>
                <a:latin typeface="Consolas" panose="020B0609020204030204" pitchFamily="49" charset="0"/>
                <a:cs typeface="Consolas" panose="020B0609020204030204" pitchFamily="49" charset="0"/>
              </a:defRPr>
            </a:lvl1pPr>
          </a:lstStyle>
          <a:p>
            <a:r>
              <a:rPr lang="en-IL"/>
              <a:t>3</a:t>
            </a:r>
          </a:p>
        </p:txBody>
      </p:sp>
      <p:sp>
        <p:nvSpPr>
          <p:cNvPr id="200" name="TextBox 199">
            <a:extLst>
              <a:ext uri="{FF2B5EF4-FFF2-40B4-BE49-F238E27FC236}">
                <a16:creationId xmlns:a16="http://schemas.microsoft.com/office/drawing/2014/main" id="{FF2AFA6D-068B-43C7-50C7-69C1BAC17117}"/>
              </a:ext>
            </a:extLst>
          </p:cNvPr>
          <p:cNvSpPr txBox="1"/>
          <p:nvPr/>
        </p:nvSpPr>
        <p:spPr>
          <a:xfrm>
            <a:off x="6406649" y="2463857"/>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he-IL"/>
            </a:defPPr>
            <a:lvl1pPr marL="0" marR="0" indent="0" defTabSz="914400" latinLnBrk="0">
              <a:lnSpc>
                <a:spcPct val="100000"/>
              </a:lnSpc>
              <a:buClrTx/>
              <a:buSzTx/>
              <a:buFontTx/>
              <a:buNone/>
              <a:tabLst/>
              <a:defRPr kumimoji="0" b="0" i="0" u="none" strike="noStrike" cap="none" normalizeH="0" baseline="0">
                <a:ln>
                  <a:noFill/>
                </a:ln>
                <a:effectLst/>
                <a:latin typeface="Arial" pitchFamily="34" charset="0"/>
              </a:defRPr>
            </a:lvl1pPr>
          </a:lstStyle>
          <a:p>
            <a:r>
              <a:rPr lang="en-IL" sz="1050">
                <a:latin typeface="Consolas" panose="020B0609020204030204" pitchFamily="49" charset="0"/>
                <a:cs typeface="Consolas" panose="020B0609020204030204" pitchFamily="49" charset="0"/>
              </a:rPr>
              <a:t>null</a:t>
            </a:r>
          </a:p>
        </p:txBody>
      </p:sp>
      <p:sp>
        <p:nvSpPr>
          <p:cNvPr id="201" name="TextBox 200">
            <a:extLst>
              <a:ext uri="{FF2B5EF4-FFF2-40B4-BE49-F238E27FC236}">
                <a16:creationId xmlns:a16="http://schemas.microsoft.com/office/drawing/2014/main" id="{61CD49CB-8AEB-80BA-F3B8-6841E42592D7}"/>
              </a:ext>
            </a:extLst>
          </p:cNvPr>
          <p:cNvSpPr txBox="1"/>
          <p:nvPr/>
        </p:nvSpPr>
        <p:spPr>
          <a:xfrm>
            <a:off x="6832161" y="2463857"/>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defPPr>
              <a:defRPr lang="he-IL"/>
            </a:defPPr>
            <a:lvl1pPr marL="0" marR="0" indent="0" defTabSz="914400" latinLnBrk="0">
              <a:lnSpc>
                <a:spcPct val="100000"/>
              </a:lnSpc>
              <a:buClrTx/>
              <a:buSzTx/>
              <a:buFontTx/>
              <a:buNone/>
              <a:tabLst/>
              <a:defRPr kumimoji="0" sz="1050" b="0" i="0" u="none" strike="noStrike" cap="none" normalizeH="0" baseline="0">
                <a:ln>
                  <a:noFill/>
                </a:ln>
                <a:effectLst/>
                <a:latin typeface="Consolas" panose="020B0609020204030204" pitchFamily="49" charset="0"/>
                <a:cs typeface="Consolas" panose="020B0609020204030204" pitchFamily="49" charset="0"/>
              </a:defRPr>
            </a:lvl1pPr>
          </a:lstStyle>
          <a:p>
            <a:r>
              <a:rPr lang="en-IL"/>
              <a:t>null</a:t>
            </a:r>
          </a:p>
        </p:txBody>
      </p:sp>
      <p:cxnSp>
        <p:nvCxnSpPr>
          <p:cNvPr id="204" name="Straight Arrow Connector 203">
            <a:extLst>
              <a:ext uri="{FF2B5EF4-FFF2-40B4-BE49-F238E27FC236}">
                <a16:creationId xmlns:a16="http://schemas.microsoft.com/office/drawing/2014/main" id="{3188E178-47B1-825B-0FCB-CF5D7ACBC2B4}"/>
              </a:ext>
            </a:extLst>
          </p:cNvPr>
          <p:cNvCxnSpPr>
            <a:cxnSpLocks/>
          </p:cNvCxnSpPr>
          <p:nvPr/>
        </p:nvCxnSpPr>
        <p:spPr bwMode="auto">
          <a:xfrm flipH="1">
            <a:off x="5698276" y="1335527"/>
            <a:ext cx="282861" cy="430888"/>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7" name="Straight Arrow Connector 206">
            <a:extLst>
              <a:ext uri="{FF2B5EF4-FFF2-40B4-BE49-F238E27FC236}">
                <a16:creationId xmlns:a16="http://schemas.microsoft.com/office/drawing/2014/main" id="{C5020BD5-93E9-ADEE-99B4-9205825F69A5}"/>
              </a:ext>
            </a:extLst>
          </p:cNvPr>
          <p:cNvCxnSpPr>
            <a:cxnSpLocks/>
          </p:cNvCxnSpPr>
          <p:nvPr/>
        </p:nvCxnSpPr>
        <p:spPr bwMode="auto">
          <a:xfrm>
            <a:off x="6406649" y="1335527"/>
            <a:ext cx="416398" cy="430888"/>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3" name="Straight Arrow Connector 212">
            <a:extLst>
              <a:ext uri="{FF2B5EF4-FFF2-40B4-BE49-F238E27FC236}">
                <a16:creationId xmlns:a16="http://schemas.microsoft.com/office/drawing/2014/main" id="{087F33D2-2760-9ED7-A3E2-F5C793A713E5}"/>
              </a:ext>
            </a:extLst>
          </p:cNvPr>
          <p:cNvCxnSpPr>
            <a:cxnSpLocks/>
          </p:cNvCxnSpPr>
          <p:nvPr/>
        </p:nvCxnSpPr>
        <p:spPr bwMode="auto">
          <a:xfrm flipH="1">
            <a:off x="6940049" y="2016252"/>
            <a:ext cx="282861" cy="430888"/>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6" name="Straight Arrow Connector 215">
            <a:extLst>
              <a:ext uri="{FF2B5EF4-FFF2-40B4-BE49-F238E27FC236}">
                <a16:creationId xmlns:a16="http://schemas.microsoft.com/office/drawing/2014/main" id="{4084FA34-DCD9-D0D3-2244-F5DE44D2E56D}"/>
              </a:ext>
            </a:extLst>
          </p:cNvPr>
          <p:cNvCxnSpPr>
            <a:cxnSpLocks/>
          </p:cNvCxnSpPr>
          <p:nvPr/>
        </p:nvCxnSpPr>
        <p:spPr bwMode="auto">
          <a:xfrm>
            <a:off x="7648422" y="2016252"/>
            <a:ext cx="416398" cy="430888"/>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7" name="TextBox 216">
            <a:extLst>
              <a:ext uri="{FF2B5EF4-FFF2-40B4-BE49-F238E27FC236}">
                <a16:creationId xmlns:a16="http://schemas.microsoft.com/office/drawing/2014/main" id="{76E62E3B-46B8-95E3-1016-E89ADA6E3F6A}"/>
              </a:ext>
            </a:extLst>
          </p:cNvPr>
          <p:cNvSpPr txBox="1"/>
          <p:nvPr/>
        </p:nvSpPr>
        <p:spPr>
          <a:xfrm>
            <a:off x="4624377" y="1181638"/>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he-IL"/>
            </a:defPPr>
            <a:lvl1pPr marL="0" marR="0" indent="0" defTabSz="914400" latinLnBrk="0">
              <a:lnSpc>
                <a:spcPct val="100000"/>
              </a:lnSpc>
              <a:buClrTx/>
              <a:buSzTx/>
              <a:buFontTx/>
              <a:buNone/>
              <a:tabLst/>
              <a:defRPr kumimoji="0" b="0" i="0" u="none" strike="noStrike" cap="none" normalizeH="0" baseline="0">
                <a:ln>
                  <a:noFill/>
                </a:ln>
                <a:effectLst/>
                <a:latin typeface="Arial" pitchFamily="34" charset="0"/>
              </a:defRPr>
            </a:lvl1pPr>
          </a:lstStyle>
          <a:p>
            <a:endParaRPr lang="en-IL"/>
          </a:p>
        </p:txBody>
      </p:sp>
      <p:sp>
        <p:nvSpPr>
          <p:cNvPr id="219" name="Rectangle 218">
            <a:extLst>
              <a:ext uri="{FF2B5EF4-FFF2-40B4-BE49-F238E27FC236}">
                <a16:creationId xmlns:a16="http://schemas.microsoft.com/office/drawing/2014/main" id="{FBC0720B-AA87-BB01-91E5-83E129733E1E}"/>
              </a:ext>
            </a:extLst>
          </p:cNvPr>
          <p:cNvSpPr/>
          <p:nvPr/>
        </p:nvSpPr>
        <p:spPr>
          <a:xfrm>
            <a:off x="4155996" y="1197026"/>
            <a:ext cx="425513" cy="276999"/>
          </a:xfrm>
          <a:prstGeom prst="rect">
            <a:avLst/>
          </a:prstGeom>
        </p:spPr>
        <p:txBody>
          <a:bodyPr wrap="square" lIns="0" rIns="0">
            <a:spAutoFit/>
          </a:bodyPr>
          <a:lstStyle/>
          <a:p>
            <a:pPr marL="0" indent="0">
              <a:spcBef>
                <a:spcPts val="1200"/>
              </a:spcBef>
              <a:buNone/>
            </a:pPr>
            <a:r>
              <a:rPr lang="en-US" sz="1200" b="0" dirty="0">
                <a:solidFill>
                  <a:schemeClr val="bg1">
                    <a:lumMod val="50000"/>
                  </a:schemeClr>
                </a:solidFill>
                <a:latin typeface="Consolas" panose="020B0609020204030204" pitchFamily="49" charset="0"/>
                <a:cs typeface="Consolas" panose="020B0609020204030204" pitchFamily="49" charset="0"/>
              </a:rPr>
              <a:t>root</a:t>
            </a:r>
          </a:p>
        </p:txBody>
      </p:sp>
      <p:cxnSp>
        <p:nvCxnSpPr>
          <p:cNvPr id="222" name="Straight Arrow Connector 221">
            <a:extLst>
              <a:ext uri="{FF2B5EF4-FFF2-40B4-BE49-F238E27FC236}">
                <a16:creationId xmlns:a16="http://schemas.microsoft.com/office/drawing/2014/main" id="{8E173F4D-25E5-9B87-E4FD-389759FF02A3}"/>
              </a:ext>
            </a:extLst>
          </p:cNvPr>
          <p:cNvCxnSpPr>
            <a:cxnSpLocks/>
            <a:endCxn id="154" idx="1"/>
          </p:cNvCxnSpPr>
          <p:nvPr/>
        </p:nvCxnSpPr>
        <p:spPr bwMode="auto">
          <a:xfrm>
            <a:off x="4837133" y="1335525"/>
            <a:ext cx="528365" cy="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3" name="Rectangle 3">
            <a:extLst>
              <a:ext uri="{FF2B5EF4-FFF2-40B4-BE49-F238E27FC236}">
                <a16:creationId xmlns:a16="http://schemas.microsoft.com/office/drawing/2014/main" id="{68545581-6FA9-1FCD-60CD-75FE24F8A87F}"/>
              </a:ext>
            </a:extLst>
          </p:cNvPr>
          <p:cNvSpPr>
            <a:spLocks noChangeArrowheads="1"/>
          </p:cNvSpPr>
          <p:nvPr/>
        </p:nvSpPr>
        <p:spPr bwMode="auto">
          <a:xfrm>
            <a:off x="164837" y="762001"/>
            <a:ext cx="3706402" cy="57150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133200" rIns="0" bIns="0" anchor="t" anchorCtr="0"/>
          <a:lstStyle/>
          <a:p>
            <a:pPr algn="l"/>
            <a:r>
              <a:rPr lang="en-US" sz="1100" b="0" dirty="0">
                <a:latin typeface="Consolas" panose="020B0609020204030204" pitchFamily="49" charset="0"/>
                <a:cs typeface="Consolas" panose="020B0609020204030204" pitchFamily="49" charset="0"/>
              </a:rPr>
              <a:t>public class Node {</a:t>
            </a:r>
            <a:endParaRPr lang="en-IL" sz="1100" b="0">
              <a:latin typeface="Consolas" panose="020B0609020204030204" pitchFamily="49" charset="0"/>
              <a:cs typeface="Consolas" panose="020B0609020204030204" pitchFamily="49" charset="0"/>
            </a:endParaRPr>
          </a:p>
          <a:p>
            <a:pPr algn="l">
              <a:spcBef>
                <a:spcPts val="600"/>
              </a:spcBef>
            </a:pPr>
            <a:r>
              <a:rPr lang="en-US" sz="1100" b="0" dirty="0">
                <a:latin typeface="Consolas" panose="020B0609020204030204" pitchFamily="49" charset="0"/>
                <a:cs typeface="Consolas" panose="020B0609020204030204" pitchFamily="49" charset="0"/>
              </a:rPr>
              <a:t>    int data;</a:t>
            </a:r>
            <a:endParaRPr lang="en-US" sz="1200" b="0" dirty="0">
              <a:solidFill>
                <a:srgbClr val="3F7F5F"/>
              </a:solidFill>
              <a:latin typeface="Times New Roman" panose="02020603050405020304" pitchFamily="18" charset="0"/>
              <a:cs typeface="Times New Roman" panose="02020603050405020304" pitchFamily="18" charset="0"/>
            </a:endParaRP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latin typeface="Consolas" panose="020B0609020204030204" pitchFamily="49" charset="0"/>
                <a:cs typeface="Consolas" panose="020B0609020204030204" pitchFamily="49" charset="0"/>
              </a:rPr>
              <a:t>Node left, right;</a:t>
            </a:r>
            <a:endParaRPr lang="en-IL" sz="1100" b="0">
              <a:latin typeface="Consolas" panose="020B0609020204030204" pitchFamily="49" charset="0"/>
              <a:cs typeface="Consolas" panose="020B0609020204030204" pitchFamily="49" charset="0"/>
            </a:endParaRPr>
          </a:p>
          <a:p>
            <a:pPr algn="l">
              <a:spcBef>
                <a:spcPts val="600"/>
              </a:spcBef>
            </a:pPr>
            <a:r>
              <a:rPr lang="en-US" sz="1100" b="0" dirty="0">
                <a:solidFill>
                  <a:srgbClr val="000000"/>
                </a:solidFill>
                <a:latin typeface="Consolas" panose="020B0609020204030204" pitchFamily="49" charset="0"/>
                <a:cs typeface="Consolas" panose="020B0609020204030204" pitchFamily="49" charset="0"/>
              </a:rPr>
              <a:t>    </a:t>
            </a:r>
            <a:r>
              <a:rPr lang="en-US" sz="1200" b="0" dirty="0">
                <a:solidFill>
                  <a:srgbClr val="3F7F5F"/>
                </a:solidFill>
                <a:latin typeface="Times New Roman" panose="02020603050405020304" pitchFamily="18" charset="0"/>
                <a:cs typeface="Times New Roman" panose="02020603050405020304" pitchFamily="18" charset="0"/>
              </a:rPr>
              <a:t>// Constructs a branch node </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latin typeface="Consolas" panose="020B0609020204030204" pitchFamily="49" charset="0"/>
                <a:cs typeface="Consolas" panose="020B0609020204030204" pitchFamily="49" charset="0"/>
              </a:rPr>
              <a:t>Node(int data, Node left, Node right) {</a:t>
            </a:r>
          </a:p>
          <a:p>
            <a:pPr algn="l"/>
            <a:r>
              <a:rPr lang="en-US" sz="1100" b="0" dirty="0">
                <a:latin typeface="Consolas" panose="020B0609020204030204" pitchFamily="49" charset="0"/>
                <a:cs typeface="Consolas" panose="020B0609020204030204" pitchFamily="49" charset="0"/>
              </a:rPr>
              <a:t>        this.data = data;</a:t>
            </a:r>
          </a:p>
          <a:p>
            <a:pPr algn="l"/>
            <a:r>
              <a:rPr lang="en-US" sz="1100" b="0" dirty="0">
                <a:latin typeface="Consolas" panose="020B0609020204030204" pitchFamily="49" charset="0"/>
                <a:cs typeface="Consolas" panose="020B0609020204030204" pitchFamily="49" charset="0"/>
              </a:rPr>
              <a:t>        this.left = left;  this.right = right;</a:t>
            </a:r>
          </a:p>
          <a:p>
            <a:pPr algn="l"/>
            <a:r>
              <a:rPr lang="en-IL" sz="1100" b="0">
                <a:latin typeface="Consolas" panose="020B0609020204030204" pitchFamily="49" charset="0"/>
                <a:cs typeface="Consolas" panose="020B0609020204030204" pitchFamily="49" charset="0"/>
              </a:rPr>
              <a:t>    }</a:t>
            </a:r>
          </a:p>
          <a:p>
            <a:pPr algn="l"/>
            <a:endParaRPr lang="en-IL" sz="1100" b="0">
              <a:latin typeface="Consolas" panose="020B0609020204030204" pitchFamily="49" charset="0"/>
              <a:cs typeface="Consolas" panose="020B0609020204030204" pitchFamily="49" charset="0"/>
            </a:endParaRPr>
          </a:p>
          <a:p>
            <a:pPr algn="l"/>
            <a:r>
              <a:rPr lang="en-US" sz="1100" b="0" dirty="0">
                <a:solidFill>
                  <a:srgbClr val="000000"/>
                </a:solidFill>
                <a:latin typeface="Consolas" panose="020B0609020204030204" pitchFamily="49" charset="0"/>
                <a:cs typeface="Consolas" panose="020B0609020204030204" pitchFamily="49" charset="0"/>
              </a:rPr>
              <a:t>    </a:t>
            </a:r>
            <a:r>
              <a:rPr lang="en-US" sz="1200" b="0" dirty="0">
                <a:solidFill>
                  <a:srgbClr val="3F7F5F"/>
                </a:solidFill>
                <a:latin typeface="Times New Roman" panose="02020603050405020304" pitchFamily="18" charset="0"/>
                <a:cs typeface="Times New Roman" panose="02020603050405020304" pitchFamily="18" charset="0"/>
              </a:rPr>
              <a:t>// Constructs a leaf node</a:t>
            </a:r>
          </a:p>
          <a:p>
            <a:pPr algn="l"/>
            <a:r>
              <a:rPr lang="en-US" sz="1100" b="0" dirty="0">
                <a:latin typeface="Consolas" panose="020B0609020204030204" pitchFamily="49" charset="0"/>
                <a:cs typeface="Consolas" panose="020B0609020204030204" pitchFamily="49" charset="0"/>
              </a:rPr>
              <a:t>    Node(int data) {</a:t>
            </a:r>
          </a:p>
          <a:p>
            <a:pPr algn="l"/>
            <a:r>
              <a:rPr lang="en-US" sz="1100" b="0" dirty="0">
                <a:latin typeface="Consolas" panose="020B0609020204030204" pitchFamily="49" charset="0"/>
                <a:cs typeface="Consolas" panose="020B0609020204030204" pitchFamily="49" charset="0"/>
              </a:rPr>
              <a:t>        this.data = data;</a:t>
            </a:r>
          </a:p>
          <a:p>
            <a:pPr algn="l"/>
            <a:r>
              <a:rPr lang="en-US" sz="1100" b="0" dirty="0">
                <a:latin typeface="Consolas" panose="020B0609020204030204" pitchFamily="49" charset="0"/>
                <a:cs typeface="Consolas" panose="020B0609020204030204" pitchFamily="49" charset="0"/>
              </a:rPr>
              <a:t>        this.left = null;  this.right = null;</a:t>
            </a:r>
          </a:p>
          <a:p>
            <a:pPr algn="l"/>
            <a:r>
              <a:rPr lang="en-IL" sz="1100" b="0">
                <a:latin typeface="Consolas" panose="020B0609020204030204" pitchFamily="49" charset="0"/>
                <a:cs typeface="Consolas" panose="020B0609020204030204" pitchFamily="49" charset="0"/>
              </a:rPr>
              <a:t>    }</a:t>
            </a:r>
          </a:p>
          <a:p>
            <a:pPr algn="l"/>
            <a:endParaRPr lang="en-IL" sz="1100" b="0">
              <a:latin typeface="Consolas" panose="020B0609020204030204" pitchFamily="49" charset="0"/>
              <a:cs typeface="Consolas" panose="020B0609020204030204" pitchFamily="49" charset="0"/>
            </a:endParaRPr>
          </a:p>
          <a:p>
            <a:pPr algn="l"/>
            <a:r>
              <a:rPr lang="en-US" sz="1100" b="0" dirty="0">
                <a:solidFill>
                  <a:srgbClr val="000000"/>
                </a:solidFill>
                <a:latin typeface="Consolas" panose="020B0609020204030204" pitchFamily="49" charset="0"/>
                <a:cs typeface="Consolas" panose="020B0609020204030204" pitchFamily="49" charset="0"/>
              </a:rPr>
              <a:t>    </a:t>
            </a:r>
            <a:r>
              <a:rPr lang="en-US" sz="1200" b="0" dirty="0">
                <a:solidFill>
                  <a:srgbClr val="3F7F5F"/>
                </a:solidFill>
                <a:latin typeface="Times New Roman" panose="02020603050405020304" pitchFamily="18" charset="0"/>
                <a:cs typeface="Times New Roman" panose="02020603050405020304" pitchFamily="18" charset="0"/>
              </a:rPr>
              <a:t>// Checks if </a:t>
            </a:r>
            <a:r>
              <a:rPr lang="en-US" sz="1200" dirty="0">
                <a:solidFill>
                  <a:srgbClr val="3F7F5F"/>
                </a:solidFill>
                <a:latin typeface="Times New Roman" panose="02020603050405020304" pitchFamily="18" charset="0"/>
                <a:cs typeface="Times New Roman" panose="02020603050405020304" pitchFamily="18" charset="0"/>
              </a:rPr>
              <a:t>this node </a:t>
            </a:r>
            <a:r>
              <a:rPr lang="en-US" sz="1200" b="0" dirty="0">
                <a:solidFill>
                  <a:srgbClr val="3F7F5F"/>
                </a:solidFill>
                <a:latin typeface="Times New Roman" panose="02020603050405020304" pitchFamily="18" charset="0"/>
                <a:cs typeface="Times New Roman" panose="02020603050405020304" pitchFamily="18" charset="0"/>
              </a:rPr>
              <a:t>is a leaf node</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latin typeface="Consolas" panose="020B0609020204030204" pitchFamily="49" charset="0"/>
                <a:cs typeface="Consolas" panose="020B0609020204030204" pitchFamily="49" charset="0"/>
              </a:rPr>
              <a:t>boolean isLeaf() {</a:t>
            </a:r>
          </a:p>
          <a:p>
            <a:pPr algn="l"/>
            <a:r>
              <a:rPr lang="en-US" sz="1100" b="0" dirty="0">
                <a:latin typeface="Consolas" panose="020B0609020204030204" pitchFamily="49" charset="0"/>
                <a:cs typeface="Consolas" panose="020B0609020204030204" pitchFamily="49" charset="0"/>
              </a:rPr>
              <a:t>        return ((left == null) &amp;&amp;</a:t>
            </a:r>
          </a:p>
          <a:p>
            <a:pPr algn="l"/>
            <a:r>
              <a:rPr lang="en-US" sz="1100" b="0" dirty="0">
                <a:latin typeface="Consolas" panose="020B0609020204030204" pitchFamily="49" charset="0"/>
                <a:cs typeface="Consolas" panose="020B0609020204030204" pitchFamily="49" charset="0"/>
              </a:rPr>
              <a:t>                (right == null));</a:t>
            </a:r>
          </a:p>
          <a:p>
            <a:pPr algn="l"/>
            <a:r>
              <a:rPr lang="en-IL" sz="1100" b="0">
                <a:latin typeface="Consolas" panose="020B0609020204030204" pitchFamily="49" charset="0"/>
                <a:cs typeface="Consolas" panose="020B0609020204030204" pitchFamily="49" charset="0"/>
              </a:rPr>
              <a:t>    }</a:t>
            </a:r>
          </a:p>
          <a:p>
            <a:pPr algn="l"/>
            <a:endParaRPr lang="en-IL" sz="1100" b="0">
              <a:latin typeface="Consolas" panose="020B0609020204030204" pitchFamily="49" charset="0"/>
              <a:cs typeface="Consolas" panose="020B0609020204030204" pitchFamily="49" charset="0"/>
            </a:endParaRPr>
          </a:p>
          <a:p>
            <a:pPr algn="l"/>
            <a:r>
              <a:rPr lang="en-US" sz="1100" b="0" dirty="0">
                <a:solidFill>
                  <a:srgbClr val="000000"/>
                </a:solidFill>
                <a:latin typeface="Consolas" panose="020B0609020204030204" pitchFamily="49" charset="0"/>
                <a:cs typeface="Consolas" panose="020B0609020204030204" pitchFamily="49" charset="0"/>
              </a:rPr>
              <a:t>    </a:t>
            </a:r>
            <a:r>
              <a:rPr lang="en-US" sz="1200" b="0" dirty="0">
                <a:solidFill>
                  <a:srgbClr val="3F7F5F"/>
                </a:solidFill>
                <a:latin typeface="Times New Roman" panose="02020603050405020304" pitchFamily="18" charset="0"/>
                <a:cs typeface="Times New Roman" panose="02020603050405020304" pitchFamily="18" charset="0"/>
              </a:rPr>
              <a:t>// Prints all the leaves below </a:t>
            </a:r>
            <a:r>
              <a:rPr lang="en-US" sz="1200" dirty="0">
                <a:solidFill>
                  <a:srgbClr val="3F7F5F"/>
                </a:solidFill>
                <a:latin typeface="Times New Roman" panose="02020603050405020304" pitchFamily="18" charset="0"/>
                <a:cs typeface="Times New Roman" panose="02020603050405020304" pitchFamily="18" charset="0"/>
              </a:rPr>
              <a:t>this node</a:t>
            </a:r>
            <a:r>
              <a:rPr lang="en-US" sz="1200" b="0" dirty="0">
                <a:solidFill>
                  <a:srgbClr val="3F7F5F"/>
                </a:solidFill>
                <a:latin typeface="Times New Roman" panose="02020603050405020304" pitchFamily="18" charset="0"/>
                <a:cs typeface="Times New Roman" panose="02020603050405020304" pitchFamily="18" charset="0"/>
              </a:rPr>
              <a:t>, L to R</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latin typeface="Consolas" panose="020B0609020204030204" pitchFamily="49" charset="0"/>
                <a:cs typeface="Consolas" panose="020B0609020204030204" pitchFamily="49" charset="0"/>
              </a:rPr>
              <a:t>public void print() {</a:t>
            </a:r>
          </a:p>
          <a:p>
            <a:pPr algn="l"/>
            <a:r>
              <a:rPr lang="en-US" sz="1100" b="0" dirty="0">
                <a:latin typeface="Consolas" panose="020B0609020204030204" pitchFamily="49" charset="0"/>
                <a:cs typeface="Consolas" panose="020B0609020204030204" pitchFamily="49" charset="0"/>
              </a:rPr>
              <a:t>        if (isLeaf()) {</a:t>
            </a:r>
          </a:p>
          <a:p>
            <a:pPr algn="l"/>
            <a:r>
              <a:rPr lang="en-US" sz="1100" b="0" dirty="0">
                <a:latin typeface="Consolas" panose="020B0609020204030204" pitchFamily="49" charset="0"/>
                <a:cs typeface="Consolas" panose="020B0609020204030204" pitchFamily="49" charset="0"/>
              </a:rPr>
              <a:t>            System.out.print(data + " ");</a:t>
            </a:r>
          </a:p>
          <a:p>
            <a:pPr algn="l"/>
            <a:r>
              <a:rPr lang="en-US" sz="1100" b="0" dirty="0">
                <a:latin typeface="Consolas" panose="020B0609020204030204" pitchFamily="49" charset="0"/>
                <a:cs typeface="Consolas" panose="020B0609020204030204" pitchFamily="49" charset="0"/>
              </a:rPr>
              <a:t>        } else {</a:t>
            </a:r>
          </a:p>
          <a:p>
            <a:pPr algn="l"/>
            <a:r>
              <a:rPr lang="en-US" sz="1100" b="0" dirty="0">
                <a:latin typeface="Consolas" panose="020B0609020204030204" pitchFamily="49" charset="0"/>
                <a:cs typeface="Consolas" panose="020B0609020204030204" pitchFamily="49" charset="0"/>
              </a:rPr>
              <a:t>            left.print();</a:t>
            </a:r>
          </a:p>
          <a:p>
            <a:pPr algn="l"/>
            <a:r>
              <a:rPr lang="en-US" sz="1100" b="0" dirty="0">
                <a:latin typeface="Consolas" panose="020B0609020204030204" pitchFamily="49" charset="0"/>
                <a:cs typeface="Consolas" panose="020B0609020204030204" pitchFamily="49" charset="0"/>
              </a:rPr>
              <a:t>            right.print();</a:t>
            </a:r>
          </a:p>
          <a:p>
            <a:pPr algn="l"/>
            <a:r>
              <a:rPr lang="en-IL" sz="1100" b="0">
                <a:latin typeface="Consolas" panose="020B0609020204030204" pitchFamily="49" charset="0"/>
                <a:cs typeface="Consolas" panose="020B0609020204030204" pitchFamily="49" charset="0"/>
              </a:rPr>
              <a:t>        }</a:t>
            </a:r>
          </a:p>
          <a:p>
            <a:pPr algn="l"/>
            <a:r>
              <a:rPr lang="en-IL" sz="1100" b="0">
                <a:latin typeface="Consolas" panose="020B0609020204030204" pitchFamily="49" charset="0"/>
                <a:cs typeface="Consolas" panose="020B0609020204030204" pitchFamily="49" charset="0"/>
              </a:rPr>
              <a:t>    }</a:t>
            </a:r>
          </a:p>
          <a:p>
            <a:pPr algn="l"/>
            <a:r>
              <a:rPr lang="en-IL" sz="1100" b="0">
                <a:solidFill>
                  <a:srgbClr val="000000"/>
                </a:solidFill>
                <a:latin typeface="Consolas" panose="020B0609020204030204" pitchFamily="49" charset="0"/>
                <a:cs typeface="Consolas" panose="020B0609020204030204" pitchFamily="49" charset="0"/>
              </a:rPr>
              <a:t>}</a:t>
            </a:r>
          </a:p>
          <a:p>
            <a:pPr algn="l"/>
            <a:endParaRPr lang="en-US" sz="1100" b="0" dirty="0">
              <a:solidFill>
                <a:srgbClr val="000000"/>
              </a:solidFill>
              <a:latin typeface="Consolas" panose="020B0609020204030204" pitchFamily="49" charset="0"/>
              <a:ea typeface="Consolas"/>
              <a:cs typeface="Consolas" panose="020B0609020204030204" pitchFamily="49" charset="0"/>
            </a:endParaRPr>
          </a:p>
        </p:txBody>
      </p:sp>
      <p:sp>
        <p:nvSpPr>
          <p:cNvPr id="5" name="Rectangle 3">
            <a:extLst>
              <a:ext uri="{FF2B5EF4-FFF2-40B4-BE49-F238E27FC236}">
                <a16:creationId xmlns:a16="http://schemas.microsoft.com/office/drawing/2014/main" id="{3DE2D606-517D-A9F4-0997-2426233835B7}"/>
              </a:ext>
            </a:extLst>
          </p:cNvPr>
          <p:cNvSpPr>
            <a:spLocks noChangeArrowheads="1"/>
          </p:cNvSpPr>
          <p:nvPr/>
        </p:nvSpPr>
        <p:spPr bwMode="auto">
          <a:xfrm>
            <a:off x="4176074" y="3459785"/>
            <a:ext cx="3706402" cy="1614796"/>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133200" rIns="0" bIns="0" anchor="t" anchorCtr="0"/>
          <a:lstStyle/>
          <a:p>
            <a:pPr algn="l"/>
            <a:r>
              <a:rPr lang="en-US" sz="1200" b="0" dirty="0">
                <a:solidFill>
                  <a:srgbClr val="3F7F5F"/>
                </a:solidFill>
                <a:latin typeface="Times New Roman" panose="02020603050405020304" pitchFamily="18" charset="0"/>
                <a:cs typeface="Times New Roman" panose="02020603050405020304" pitchFamily="18" charset="0"/>
              </a:rPr>
              <a:t>// Constructs the above tree</a:t>
            </a:r>
          </a:p>
          <a:p>
            <a:pPr algn="l">
              <a:lnSpc>
                <a:spcPts val="1640"/>
              </a:lnSpc>
            </a:pPr>
            <a:r>
              <a:rPr lang="en-US" sz="1200" b="0" dirty="0">
                <a:solidFill>
                  <a:srgbClr val="000000"/>
                </a:solidFill>
                <a:latin typeface="Consolas" panose="020B0609020204030204" pitchFamily="49" charset="0"/>
                <a:ea typeface="Consolas"/>
                <a:cs typeface="Consolas" panose="020B0609020204030204" pitchFamily="49" charset="0"/>
              </a:rPr>
              <a:t>Node leaf1 = new Node(7);</a:t>
            </a:r>
          </a:p>
          <a:p>
            <a:pPr algn="l">
              <a:lnSpc>
                <a:spcPts val="1640"/>
              </a:lnSpc>
            </a:pPr>
            <a:r>
              <a:rPr lang="en-US" sz="1200" b="0" dirty="0">
                <a:solidFill>
                  <a:srgbClr val="000000"/>
                </a:solidFill>
                <a:latin typeface="Consolas" panose="020B0609020204030204" pitchFamily="49" charset="0"/>
                <a:ea typeface="Consolas"/>
                <a:cs typeface="Consolas" panose="020B0609020204030204" pitchFamily="49" charset="0"/>
              </a:rPr>
              <a:t>Node leaf2 = new Node(3);</a:t>
            </a:r>
          </a:p>
          <a:p>
            <a:pPr algn="l">
              <a:lnSpc>
                <a:spcPts val="1640"/>
              </a:lnSpc>
            </a:pPr>
            <a:r>
              <a:rPr lang="en-US" sz="1200" b="0" dirty="0">
                <a:solidFill>
                  <a:srgbClr val="000000"/>
                </a:solidFill>
                <a:latin typeface="Consolas" panose="020B0609020204030204" pitchFamily="49" charset="0"/>
                <a:ea typeface="Consolas"/>
                <a:cs typeface="Consolas" panose="020B0609020204030204" pitchFamily="49" charset="0"/>
              </a:rPr>
              <a:t>Node leaf3 = new Node(5);</a:t>
            </a:r>
          </a:p>
          <a:p>
            <a:pPr algn="l">
              <a:lnSpc>
                <a:spcPts val="1640"/>
              </a:lnSpc>
            </a:pPr>
            <a:r>
              <a:rPr lang="en-US" sz="1200" b="0" dirty="0">
                <a:solidFill>
                  <a:srgbClr val="000000"/>
                </a:solidFill>
                <a:latin typeface="Consolas" panose="020B0609020204030204" pitchFamily="49" charset="0"/>
                <a:ea typeface="Consolas"/>
                <a:cs typeface="Consolas" panose="020B0609020204030204" pitchFamily="49" charset="0"/>
              </a:rPr>
              <a:t>Node branch = new Node(0, leaf2, leaf3);</a:t>
            </a:r>
          </a:p>
          <a:p>
            <a:pPr algn="l">
              <a:lnSpc>
                <a:spcPts val="1640"/>
              </a:lnSpc>
            </a:pPr>
            <a:r>
              <a:rPr lang="en-US" sz="1200" b="0" dirty="0">
                <a:solidFill>
                  <a:srgbClr val="000000"/>
                </a:solidFill>
                <a:latin typeface="Consolas" panose="020B0609020204030204" pitchFamily="49" charset="0"/>
                <a:ea typeface="Consolas"/>
                <a:cs typeface="Consolas" panose="020B0609020204030204" pitchFamily="49" charset="0"/>
              </a:rPr>
              <a:t>Node root = new Node(0, leaf1, branch);</a:t>
            </a:r>
          </a:p>
          <a:p>
            <a:pPr algn="l">
              <a:lnSpc>
                <a:spcPts val="1640"/>
              </a:lnSpc>
            </a:pPr>
            <a:r>
              <a:rPr lang="en-US" sz="1200" b="0" dirty="0">
                <a:solidFill>
                  <a:srgbClr val="000000"/>
                </a:solidFill>
                <a:latin typeface="Consolas" panose="020B0609020204030204" pitchFamily="49" charset="0"/>
                <a:ea typeface="Consolas"/>
                <a:cs typeface="Consolas" panose="020B0609020204030204" pitchFamily="49" charset="0"/>
              </a:rPr>
              <a:t>root.print();</a:t>
            </a:r>
          </a:p>
        </p:txBody>
      </p:sp>
      <p:sp>
        <p:nvSpPr>
          <p:cNvPr id="6" name="Rectangle 5">
            <a:extLst>
              <a:ext uri="{FF2B5EF4-FFF2-40B4-BE49-F238E27FC236}">
                <a16:creationId xmlns:a16="http://schemas.microsoft.com/office/drawing/2014/main" id="{DB76DFF3-2203-2DDF-2904-9C9DEEDF2238}"/>
              </a:ext>
            </a:extLst>
          </p:cNvPr>
          <p:cNvSpPr>
            <a:spLocks noChangeArrowheads="1"/>
          </p:cNvSpPr>
          <p:nvPr/>
        </p:nvSpPr>
        <p:spPr bwMode="auto">
          <a:xfrm>
            <a:off x="4856802" y="5200998"/>
            <a:ext cx="814185" cy="307778"/>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0" rIns="0" bIns="0" anchor="ctr" anchorCtr="0"/>
          <a:lstStyle/>
          <a:p>
            <a:pPr algn="l">
              <a:spcBef>
                <a:spcPts val="300"/>
              </a:spcBef>
            </a:pPr>
            <a:r>
              <a:rPr lang="en-US" sz="1200" b="0" dirty="0">
                <a:latin typeface="Consolas" panose="020B0609020204030204" pitchFamily="49" charset="0"/>
                <a:cs typeface="Consolas" panose="020B0609020204030204" pitchFamily="49" charset="0"/>
              </a:rPr>
              <a:t>7 3 5</a:t>
            </a:r>
          </a:p>
        </p:txBody>
      </p:sp>
      <p:sp>
        <p:nvSpPr>
          <p:cNvPr id="7" name="Rectangle 6">
            <a:extLst>
              <a:ext uri="{FF2B5EF4-FFF2-40B4-BE49-F238E27FC236}">
                <a16:creationId xmlns:a16="http://schemas.microsoft.com/office/drawing/2014/main" id="{051716DB-B3F2-B9BC-EB6F-B269E4C8F55D}"/>
              </a:ext>
            </a:extLst>
          </p:cNvPr>
          <p:cNvSpPr/>
          <p:nvPr/>
        </p:nvSpPr>
        <p:spPr>
          <a:xfrm>
            <a:off x="4190474" y="5200999"/>
            <a:ext cx="838200" cy="307777"/>
          </a:xfrm>
          <a:prstGeom prst="rect">
            <a:avLst/>
          </a:prstGeom>
        </p:spPr>
        <p:txBody>
          <a:bodyPr wrap="square">
            <a:spAutoFit/>
          </a:bodyPr>
          <a:lstStyle/>
          <a:p>
            <a:pPr marL="0" indent="0" algn="l">
              <a:spcBef>
                <a:spcPts val="1200"/>
              </a:spcBef>
              <a:buNone/>
            </a:pPr>
            <a:r>
              <a:rPr lang="en-US" sz="1400" b="0" dirty="0">
                <a:latin typeface="Times New Roman" panose="02020603050405020304" pitchFamily="18" charset="0"/>
                <a:cs typeface="Times New Roman" panose="02020603050405020304" pitchFamily="18" charset="0"/>
              </a:rPr>
              <a:t>output:</a:t>
            </a:r>
          </a:p>
        </p:txBody>
      </p:sp>
      <p:sp>
        <p:nvSpPr>
          <p:cNvPr id="8" name="Rectangle 7">
            <a:extLst>
              <a:ext uri="{FF2B5EF4-FFF2-40B4-BE49-F238E27FC236}">
                <a16:creationId xmlns:a16="http://schemas.microsoft.com/office/drawing/2014/main" id="{67AB5C0A-33F3-7368-0207-9420DFB9FE9D}"/>
              </a:ext>
            </a:extLst>
          </p:cNvPr>
          <p:cNvSpPr/>
          <p:nvPr/>
        </p:nvSpPr>
        <p:spPr>
          <a:xfrm>
            <a:off x="4115422" y="3152007"/>
            <a:ext cx="2117269" cy="307777"/>
          </a:xfrm>
          <a:prstGeom prst="rect">
            <a:avLst/>
          </a:prstGeom>
        </p:spPr>
        <p:txBody>
          <a:bodyPr wrap="square">
            <a:spAutoFit/>
          </a:bodyPr>
          <a:lstStyle/>
          <a:p>
            <a:pPr marL="0" indent="0" algn="l">
              <a:spcBef>
                <a:spcPts val="1200"/>
              </a:spcBef>
              <a:buNone/>
            </a:pPr>
            <a:r>
              <a:rPr lang="en-US" sz="1400" b="0" dirty="0">
                <a:latin typeface="Times New Roman" panose="02020603050405020304" pitchFamily="18" charset="0"/>
                <a:cs typeface="Times New Roman" panose="02020603050405020304" pitchFamily="18" charset="0"/>
              </a:rPr>
              <a:t>Client code:</a:t>
            </a:r>
          </a:p>
        </p:txBody>
      </p:sp>
    </p:spTree>
    <p:extLst>
      <p:ext uri="{BB962C8B-B14F-4D97-AF65-F5344CB8AC3E}">
        <p14:creationId xmlns:p14="http://schemas.microsoft.com/office/powerpoint/2010/main" val="12391263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a:latin typeface="Consolas" panose="020B0609020204030204" pitchFamily="49" charset="0"/>
                <a:cs typeface="Consolas" panose="020B0609020204030204" pitchFamily="49" charset="0"/>
              </a:rPr>
              <a:t>01110100110000111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928942" y="1958622"/>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07" name="Group 206">
            <a:extLst>
              <a:ext uri="{FF2B5EF4-FFF2-40B4-BE49-F238E27FC236}">
                <a16:creationId xmlns:a16="http://schemas.microsoft.com/office/drawing/2014/main" id="{94A83ADC-1C41-F547-B2C8-04A00FCFA950}"/>
              </a:ext>
            </a:extLst>
          </p:cNvPr>
          <p:cNvGrpSpPr/>
          <p:nvPr/>
        </p:nvGrpSpPr>
        <p:grpSpPr>
          <a:xfrm>
            <a:off x="2473508" y="3480132"/>
            <a:ext cx="1142719" cy="877838"/>
            <a:chOff x="5087796" y="4048509"/>
            <a:chExt cx="1142719" cy="877838"/>
          </a:xfrm>
        </p:grpSpPr>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5224613" y="4474003"/>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5087796" y="4425869"/>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nvGrpSpPr>
          <p:cNvPr id="225" name="Group 224">
            <a:extLst>
              <a:ext uri="{FF2B5EF4-FFF2-40B4-BE49-F238E27FC236}">
                <a16:creationId xmlns:a16="http://schemas.microsoft.com/office/drawing/2014/main" id="{A3119CA9-F013-7F4B-9149-662494CF671F}"/>
              </a:ext>
            </a:extLst>
          </p:cNvPr>
          <p:cNvGrpSpPr/>
          <p:nvPr/>
        </p:nvGrpSpPr>
        <p:grpSpPr>
          <a:xfrm>
            <a:off x="3210981" y="2583393"/>
            <a:ext cx="1431978" cy="848834"/>
            <a:chOff x="4974412" y="4048509"/>
            <a:chExt cx="1431978" cy="848834"/>
          </a:xfrm>
        </p:grpSpPr>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5010190" y="4474003"/>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5852305" y="4474003"/>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4974412" y="4406960"/>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6083423" y="434467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401C2E40-E111-9E46-BEEE-8C86DB5C89A5}"/>
              </a:ext>
            </a:extLst>
          </p:cNvPr>
          <p:cNvSpPr/>
          <p:nvPr/>
        </p:nvSpPr>
        <p:spPr>
          <a:xfrm>
            <a:off x="7090578" y="1552093"/>
            <a:ext cx="742511" cy="369332"/>
          </a:xfrm>
          <a:prstGeom prst="rect">
            <a:avLst/>
          </a:prstGeom>
        </p:spPr>
        <p:txBody>
          <a:bodyPr wrap="none">
            <a:spAutoFit/>
          </a:bodyPr>
          <a:lstStyle/>
          <a:p>
            <a:pPr algn="l"/>
            <a:r>
              <a:rPr lang="en-IL" sz="1800" b="0">
                <a:latin typeface="Consolas" panose="020B0609020204030204" pitchFamily="49" charset="0"/>
                <a:cs typeface="Consolas" panose="020B0609020204030204" pitchFamily="49" charset="0"/>
              </a:rPr>
              <a:t>"</a:t>
            </a:r>
            <a:r>
              <a:rPr lang="en-IL" sz="1800" b="0" spc="200">
                <a:latin typeface="Consolas" panose="020B0609020204030204" pitchFamily="49" charset="0"/>
                <a:cs typeface="Consolas" panose="020B0609020204030204" pitchFamily="49" charset="0"/>
              </a:rPr>
              <a:t>ab</a:t>
            </a:r>
            <a:r>
              <a:rPr lang="en-IL" sz="1800" b="0">
                <a:latin typeface="Consolas" panose="020B0609020204030204" pitchFamily="49" charset="0"/>
                <a:cs typeface="Consolas" panose="020B0609020204030204" pitchFamily="49" charset="0"/>
              </a:rPr>
              <a:t>"</a:t>
            </a:r>
          </a:p>
        </p:txBody>
      </p:sp>
      <p:sp>
        <p:nvSpPr>
          <p:cNvPr id="74" name="Rectangle 73">
            <a:extLst>
              <a:ext uri="{FF2B5EF4-FFF2-40B4-BE49-F238E27FC236}">
                <a16:creationId xmlns:a16="http://schemas.microsoft.com/office/drawing/2014/main" id="{A6F5CAFB-B601-C745-B6B5-3B81F3A517FF}"/>
              </a:ext>
            </a:extLst>
          </p:cNvPr>
          <p:cNvSpPr/>
          <p:nvPr/>
        </p:nvSpPr>
        <p:spPr>
          <a:xfrm>
            <a:off x="277083" y="1227949"/>
            <a:ext cx="2487950" cy="338554"/>
          </a:xfrm>
          <a:prstGeom prst="rect">
            <a:avLst/>
          </a:prstGeom>
        </p:spPr>
        <p:txBody>
          <a:bodyPr wrap="square">
            <a:spAutoFit/>
          </a:bodyPr>
          <a:lstStyle/>
          <a:p>
            <a:pPr algn="l"/>
            <a:r>
              <a:rPr lang="en-IL" sz="1600" b="0">
                <a:latin typeface="Times New Roman" panose="02020603050405020304" pitchFamily="18" charset="0"/>
                <a:cs typeface="Times New Roman" panose="02020603050405020304" pitchFamily="18" charset="0"/>
              </a:rPr>
              <a:t>Compressed text:</a:t>
            </a:r>
            <a:endParaRPr lang="en-IL" sz="1800"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532918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a:latin typeface="Consolas" panose="020B0609020204030204" pitchFamily="49" charset="0"/>
                <a:cs typeface="Consolas" panose="020B0609020204030204" pitchFamily="49" charset="0"/>
              </a:rPr>
              <a:t>0111</a:t>
            </a:r>
            <a:r>
              <a:rPr lang="en-IL" sz="1800" b="0" spc="200">
                <a:solidFill>
                  <a:srgbClr val="C00000"/>
                </a:solidFill>
                <a:latin typeface="Consolas" panose="020B0609020204030204" pitchFamily="49" charset="0"/>
                <a:cs typeface="Consolas" panose="020B0609020204030204" pitchFamily="49" charset="0"/>
              </a:rPr>
              <a:t>0</a:t>
            </a:r>
            <a:r>
              <a:rPr lang="en-IL" sz="1800" b="0" spc="200">
                <a:latin typeface="Consolas" panose="020B0609020204030204" pitchFamily="49" charset="0"/>
                <a:cs typeface="Consolas" panose="020B0609020204030204" pitchFamily="49" charset="0"/>
              </a:rPr>
              <a:t>100110000111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928942" y="1958622"/>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07" name="Group 206">
            <a:extLst>
              <a:ext uri="{FF2B5EF4-FFF2-40B4-BE49-F238E27FC236}">
                <a16:creationId xmlns:a16="http://schemas.microsoft.com/office/drawing/2014/main" id="{94A83ADC-1C41-F547-B2C8-04A00FCFA950}"/>
              </a:ext>
            </a:extLst>
          </p:cNvPr>
          <p:cNvGrpSpPr/>
          <p:nvPr/>
        </p:nvGrpSpPr>
        <p:grpSpPr>
          <a:xfrm>
            <a:off x="2473508" y="3480132"/>
            <a:ext cx="1142719" cy="877838"/>
            <a:chOff x="5087796" y="4048509"/>
            <a:chExt cx="1142719" cy="877838"/>
          </a:xfrm>
        </p:grpSpPr>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5224613" y="4474003"/>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5087796" y="4425869"/>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nvGrpSpPr>
          <p:cNvPr id="225" name="Group 224">
            <a:extLst>
              <a:ext uri="{FF2B5EF4-FFF2-40B4-BE49-F238E27FC236}">
                <a16:creationId xmlns:a16="http://schemas.microsoft.com/office/drawing/2014/main" id="{A3119CA9-F013-7F4B-9149-662494CF671F}"/>
              </a:ext>
            </a:extLst>
          </p:cNvPr>
          <p:cNvGrpSpPr/>
          <p:nvPr/>
        </p:nvGrpSpPr>
        <p:grpSpPr>
          <a:xfrm>
            <a:off x="3210981" y="2583393"/>
            <a:ext cx="1431978" cy="848834"/>
            <a:chOff x="4974412" y="4048509"/>
            <a:chExt cx="1431978" cy="848834"/>
          </a:xfrm>
        </p:grpSpPr>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5010190" y="4474003"/>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5852305" y="4474003"/>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4974412" y="4406960"/>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6083423" y="434467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401C2E40-E111-9E46-BEEE-8C86DB5C89A5}"/>
              </a:ext>
            </a:extLst>
          </p:cNvPr>
          <p:cNvSpPr/>
          <p:nvPr/>
        </p:nvSpPr>
        <p:spPr>
          <a:xfrm>
            <a:off x="7090578" y="1552093"/>
            <a:ext cx="742511" cy="369332"/>
          </a:xfrm>
          <a:prstGeom prst="rect">
            <a:avLst/>
          </a:prstGeom>
        </p:spPr>
        <p:txBody>
          <a:bodyPr wrap="none">
            <a:spAutoFit/>
          </a:bodyPr>
          <a:lstStyle/>
          <a:p>
            <a:pPr algn="l"/>
            <a:r>
              <a:rPr lang="en-IL" sz="1800" b="0">
                <a:latin typeface="Consolas" panose="020B0609020204030204" pitchFamily="49" charset="0"/>
                <a:cs typeface="Consolas" panose="020B0609020204030204" pitchFamily="49" charset="0"/>
              </a:rPr>
              <a:t>"</a:t>
            </a:r>
            <a:r>
              <a:rPr lang="en-IL" sz="1800" b="0" spc="200">
                <a:latin typeface="Consolas" panose="020B0609020204030204" pitchFamily="49" charset="0"/>
                <a:cs typeface="Consolas" panose="020B0609020204030204" pitchFamily="49" charset="0"/>
              </a:rPr>
              <a:t>ab</a:t>
            </a:r>
            <a:r>
              <a:rPr lang="en-IL" sz="1800" b="0">
                <a:latin typeface="Consolas" panose="020B0609020204030204" pitchFamily="49" charset="0"/>
                <a:cs typeface="Consolas" panose="020B0609020204030204" pitchFamily="49" charset="0"/>
              </a:rPr>
              <a:t>"</a:t>
            </a:r>
          </a:p>
        </p:txBody>
      </p:sp>
      <p:sp>
        <p:nvSpPr>
          <p:cNvPr id="74" name="Rectangle 73">
            <a:extLst>
              <a:ext uri="{FF2B5EF4-FFF2-40B4-BE49-F238E27FC236}">
                <a16:creationId xmlns:a16="http://schemas.microsoft.com/office/drawing/2014/main" id="{5A9D60D1-75DE-604B-A30F-B37FFA3C3937}"/>
              </a:ext>
            </a:extLst>
          </p:cNvPr>
          <p:cNvSpPr/>
          <p:nvPr/>
        </p:nvSpPr>
        <p:spPr>
          <a:xfrm>
            <a:off x="277083" y="1227949"/>
            <a:ext cx="2487950" cy="338554"/>
          </a:xfrm>
          <a:prstGeom prst="rect">
            <a:avLst/>
          </a:prstGeom>
        </p:spPr>
        <p:txBody>
          <a:bodyPr wrap="square">
            <a:spAutoFit/>
          </a:bodyPr>
          <a:lstStyle/>
          <a:p>
            <a:pPr algn="l"/>
            <a:r>
              <a:rPr lang="en-IL" sz="1600" b="0">
                <a:latin typeface="Times New Roman" panose="02020603050405020304" pitchFamily="18" charset="0"/>
                <a:cs typeface="Times New Roman" panose="02020603050405020304" pitchFamily="18" charset="0"/>
              </a:rPr>
              <a:t>Compressed text:</a:t>
            </a:r>
            <a:endParaRPr lang="en-IL" sz="1800"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9646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a:latin typeface="Consolas" panose="020B0609020204030204" pitchFamily="49" charset="0"/>
                <a:cs typeface="Consolas" panose="020B0609020204030204" pitchFamily="49" charset="0"/>
              </a:rPr>
              <a:t>0111</a:t>
            </a:r>
            <a:r>
              <a:rPr lang="en-IL" sz="1800" b="0" spc="200">
                <a:solidFill>
                  <a:srgbClr val="C00000"/>
                </a:solidFill>
                <a:latin typeface="Consolas" panose="020B0609020204030204" pitchFamily="49" charset="0"/>
                <a:cs typeface="Consolas" panose="020B0609020204030204" pitchFamily="49" charset="0"/>
              </a:rPr>
              <a:t>0</a:t>
            </a:r>
            <a:r>
              <a:rPr lang="en-IL" sz="1800" b="0" spc="200">
                <a:latin typeface="Consolas" panose="020B0609020204030204" pitchFamily="49" charset="0"/>
                <a:cs typeface="Consolas" panose="020B0609020204030204" pitchFamily="49" charset="0"/>
              </a:rPr>
              <a:t>100110000111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928942" y="1958622"/>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07" name="Group 206">
            <a:extLst>
              <a:ext uri="{FF2B5EF4-FFF2-40B4-BE49-F238E27FC236}">
                <a16:creationId xmlns:a16="http://schemas.microsoft.com/office/drawing/2014/main" id="{94A83ADC-1C41-F547-B2C8-04A00FCFA950}"/>
              </a:ext>
            </a:extLst>
          </p:cNvPr>
          <p:cNvGrpSpPr/>
          <p:nvPr/>
        </p:nvGrpSpPr>
        <p:grpSpPr>
          <a:xfrm>
            <a:off x="2473508" y="3480132"/>
            <a:ext cx="1142719" cy="877838"/>
            <a:chOff x="5087796" y="4048509"/>
            <a:chExt cx="1142719" cy="877838"/>
          </a:xfrm>
        </p:grpSpPr>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5224613" y="4474003"/>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5087796" y="4425869"/>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nvGrpSpPr>
          <p:cNvPr id="225" name="Group 224">
            <a:extLst>
              <a:ext uri="{FF2B5EF4-FFF2-40B4-BE49-F238E27FC236}">
                <a16:creationId xmlns:a16="http://schemas.microsoft.com/office/drawing/2014/main" id="{A3119CA9-F013-7F4B-9149-662494CF671F}"/>
              </a:ext>
            </a:extLst>
          </p:cNvPr>
          <p:cNvGrpSpPr/>
          <p:nvPr/>
        </p:nvGrpSpPr>
        <p:grpSpPr>
          <a:xfrm>
            <a:off x="3210981" y="2583393"/>
            <a:ext cx="1431978" cy="848834"/>
            <a:chOff x="4974412" y="4048509"/>
            <a:chExt cx="1431978" cy="848834"/>
          </a:xfrm>
        </p:grpSpPr>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5010190" y="4474003"/>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5852305" y="4474003"/>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4974412" y="4406960"/>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6083423" y="434467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401C2E40-E111-9E46-BEEE-8C86DB5C89A5}"/>
              </a:ext>
            </a:extLst>
          </p:cNvPr>
          <p:cNvSpPr/>
          <p:nvPr/>
        </p:nvSpPr>
        <p:spPr>
          <a:xfrm>
            <a:off x="7090578" y="1552093"/>
            <a:ext cx="894797" cy="369332"/>
          </a:xfrm>
          <a:prstGeom prst="rect">
            <a:avLst/>
          </a:prstGeom>
        </p:spPr>
        <p:txBody>
          <a:bodyPr wrap="none">
            <a:spAutoFit/>
          </a:bodyPr>
          <a:lstStyle/>
          <a:p>
            <a:pPr algn="l"/>
            <a:r>
              <a:rPr lang="en-IL" sz="1800" b="0">
                <a:latin typeface="Consolas" panose="020B0609020204030204" pitchFamily="49" charset="0"/>
                <a:cs typeface="Consolas" panose="020B0609020204030204" pitchFamily="49" charset="0"/>
              </a:rPr>
              <a:t>"</a:t>
            </a:r>
            <a:r>
              <a:rPr lang="en-IL" sz="1800" b="0" spc="200">
                <a:latin typeface="Consolas" panose="020B0609020204030204" pitchFamily="49" charset="0"/>
                <a:cs typeface="Consolas" panose="020B0609020204030204" pitchFamily="49" charset="0"/>
              </a:rPr>
              <a:t>aba</a:t>
            </a:r>
            <a:r>
              <a:rPr lang="en-IL" sz="1800" b="0">
                <a:latin typeface="Consolas" panose="020B0609020204030204" pitchFamily="49" charset="0"/>
                <a:cs typeface="Consolas" panose="020B0609020204030204" pitchFamily="49" charset="0"/>
              </a:rPr>
              <a:t>"</a:t>
            </a:r>
          </a:p>
        </p:txBody>
      </p:sp>
      <p:sp>
        <p:nvSpPr>
          <p:cNvPr id="74" name="Rectangle 73">
            <a:extLst>
              <a:ext uri="{FF2B5EF4-FFF2-40B4-BE49-F238E27FC236}">
                <a16:creationId xmlns:a16="http://schemas.microsoft.com/office/drawing/2014/main" id="{8AD8A9D2-DC22-9149-93DD-CF27BAD1D899}"/>
              </a:ext>
            </a:extLst>
          </p:cNvPr>
          <p:cNvSpPr/>
          <p:nvPr/>
        </p:nvSpPr>
        <p:spPr>
          <a:xfrm>
            <a:off x="277083" y="1227949"/>
            <a:ext cx="2487950" cy="338554"/>
          </a:xfrm>
          <a:prstGeom prst="rect">
            <a:avLst/>
          </a:prstGeom>
        </p:spPr>
        <p:txBody>
          <a:bodyPr wrap="square">
            <a:spAutoFit/>
          </a:bodyPr>
          <a:lstStyle/>
          <a:p>
            <a:pPr algn="l"/>
            <a:r>
              <a:rPr lang="en-IL" sz="1600" b="0">
                <a:latin typeface="Times New Roman" panose="02020603050405020304" pitchFamily="18" charset="0"/>
                <a:cs typeface="Times New Roman" panose="02020603050405020304" pitchFamily="18" charset="0"/>
              </a:rPr>
              <a:t>Compressed text:</a:t>
            </a:r>
            <a:endParaRPr lang="en-IL" sz="1800"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7438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a:latin typeface="Consolas" panose="020B0609020204030204" pitchFamily="49" charset="0"/>
                <a:cs typeface="Consolas" panose="020B0609020204030204" pitchFamily="49" charset="0"/>
              </a:rPr>
              <a:t>01110100110000111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1066801" y="1958622"/>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07" name="Group 206">
            <a:extLst>
              <a:ext uri="{FF2B5EF4-FFF2-40B4-BE49-F238E27FC236}">
                <a16:creationId xmlns:a16="http://schemas.microsoft.com/office/drawing/2014/main" id="{94A83ADC-1C41-F547-B2C8-04A00FCFA950}"/>
              </a:ext>
            </a:extLst>
          </p:cNvPr>
          <p:cNvGrpSpPr/>
          <p:nvPr/>
        </p:nvGrpSpPr>
        <p:grpSpPr>
          <a:xfrm>
            <a:off x="2473508" y="3480132"/>
            <a:ext cx="1142719" cy="877838"/>
            <a:chOff x="5087796" y="4048509"/>
            <a:chExt cx="1142719" cy="877838"/>
          </a:xfrm>
        </p:grpSpPr>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5224613" y="4474003"/>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5087796" y="4425869"/>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nvGrpSpPr>
          <p:cNvPr id="225" name="Group 224">
            <a:extLst>
              <a:ext uri="{FF2B5EF4-FFF2-40B4-BE49-F238E27FC236}">
                <a16:creationId xmlns:a16="http://schemas.microsoft.com/office/drawing/2014/main" id="{A3119CA9-F013-7F4B-9149-662494CF671F}"/>
              </a:ext>
            </a:extLst>
          </p:cNvPr>
          <p:cNvGrpSpPr/>
          <p:nvPr/>
        </p:nvGrpSpPr>
        <p:grpSpPr>
          <a:xfrm>
            <a:off x="3210981" y="2583393"/>
            <a:ext cx="1431978" cy="848834"/>
            <a:chOff x="4974412" y="4048509"/>
            <a:chExt cx="1431978" cy="848834"/>
          </a:xfrm>
        </p:grpSpPr>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5010190" y="4474003"/>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5852305" y="4474003"/>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4974412" y="4406960"/>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6083423" y="434467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401C2E40-E111-9E46-BEEE-8C86DB5C89A5}"/>
              </a:ext>
            </a:extLst>
          </p:cNvPr>
          <p:cNvSpPr/>
          <p:nvPr/>
        </p:nvSpPr>
        <p:spPr>
          <a:xfrm>
            <a:off x="7090578" y="1552093"/>
            <a:ext cx="894797" cy="369332"/>
          </a:xfrm>
          <a:prstGeom prst="rect">
            <a:avLst/>
          </a:prstGeom>
        </p:spPr>
        <p:txBody>
          <a:bodyPr wrap="none">
            <a:spAutoFit/>
          </a:bodyPr>
          <a:lstStyle/>
          <a:p>
            <a:pPr algn="l"/>
            <a:r>
              <a:rPr lang="en-IL" sz="1800" b="0">
                <a:latin typeface="Consolas" panose="020B0609020204030204" pitchFamily="49" charset="0"/>
                <a:cs typeface="Consolas" panose="020B0609020204030204" pitchFamily="49" charset="0"/>
              </a:rPr>
              <a:t>"</a:t>
            </a:r>
            <a:r>
              <a:rPr lang="en-IL" sz="1800" b="0" spc="200">
                <a:latin typeface="Consolas" panose="020B0609020204030204" pitchFamily="49" charset="0"/>
                <a:cs typeface="Consolas" panose="020B0609020204030204" pitchFamily="49" charset="0"/>
              </a:rPr>
              <a:t>aba</a:t>
            </a:r>
            <a:r>
              <a:rPr lang="en-IL" sz="1800" b="0">
                <a:latin typeface="Consolas" panose="020B0609020204030204" pitchFamily="49" charset="0"/>
                <a:cs typeface="Consolas" panose="020B0609020204030204" pitchFamily="49" charset="0"/>
              </a:rPr>
              <a:t>"</a:t>
            </a:r>
          </a:p>
        </p:txBody>
      </p:sp>
      <p:sp>
        <p:nvSpPr>
          <p:cNvPr id="74" name="Rectangle 73">
            <a:extLst>
              <a:ext uri="{FF2B5EF4-FFF2-40B4-BE49-F238E27FC236}">
                <a16:creationId xmlns:a16="http://schemas.microsoft.com/office/drawing/2014/main" id="{FB404251-A8EC-984C-A947-D4BBF9CBFB0F}"/>
              </a:ext>
            </a:extLst>
          </p:cNvPr>
          <p:cNvSpPr/>
          <p:nvPr/>
        </p:nvSpPr>
        <p:spPr>
          <a:xfrm>
            <a:off x="277083" y="1227949"/>
            <a:ext cx="2487950" cy="338554"/>
          </a:xfrm>
          <a:prstGeom prst="rect">
            <a:avLst/>
          </a:prstGeom>
        </p:spPr>
        <p:txBody>
          <a:bodyPr wrap="square">
            <a:spAutoFit/>
          </a:bodyPr>
          <a:lstStyle/>
          <a:p>
            <a:pPr algn="l"/>
            <a:r>
              <a:rPr lang="en-IL" sz="1600" b="0">
                <a:latin typeface="Times New Roman" panose="02020603050405020304" pitchFamily="18" charset="0"/>
                <a:cs typeface="Times New Roman" panose="02020603050405020304" pitchFamily="18" charset="0"/>
              </a:rPr>
              <a:t>Compressed text:</a:t>
            </a:r>
            <a:endParaRPr lang="en-IL" sz="1800"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1463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a:latin typeface="Consolas" panose="020B0609020204030204" pitchFamily="49" charset="0"/>
                <a:cs typeface="Consolas" panose="020B0609020204030204" pitchFamily="49" charset="0"/>
              </a:rPr>
              <a:t>01110</a:t>
            </a:r>
            <a:r>
              <a:rPr lang="en-IL" sz="1800" b="0" spc="200">
                <a:solidFill>
                  <a:srgbClr val="C00000"/>
                </a:solidFill>
                <a:latin typeface="Consolas" panose="020B0609020204030204" pitchFamily="49" charset="0"/>
                <a:cs typeface="Consolas" panose="020B0609020204030204" pitchFamily="49" charset="0"/>
              </a:rPr>
              <a:t>1001</a:t>
            </a:r>
            <a:r>
              <a:rPr lang="en-IL" sz="1800" b="0" spc="200">
                <a:latin typeface="Consolas" panose="020B0609020204030204" pitchFamily="49" charset="0"/>
                <a:cs typeface="Consolas" panose="020B0609020204030204" pitchFamily="49" charset="0"/>
              </a:rPr>
              <a:t>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1066801" y="1958622"/>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610325" y="3905626"/>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3238017" y="3905626"/>
            <a:ext cx="245866" cy="416262"/>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2473508" y="3857492"/>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3324326" y="387176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2725769" y="348013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3246759" y="3008887"/>
            <a:ext cx="481302" cy="423340"/>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4088874" y="3008887"/>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3210981" y="2941844"/>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4319992" y="2879561"/>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3576626" y="2583393"/>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401C2E40-E111-9E46-BEEE-8C86DB5C89A5}"/>
              </a:ext>
            </a:extLst>
          </p:cNvPr>
          <p:cNvSpPr/>
          <p:nvPr/>
        </p:nvSpPr>
        <p:spPr>
          <a:xfrm>
            <a:off x="7090578" y="1552093"/>
            <a:ext cx="894797" cy="369332"/>
          </a:xfrm>
          <a:prstGeom prst="rect">
            <a:avLst/>
          </a:prstGeom>
        </p:spPr>
        <p:txBody>
          <a:bodyPr wrap="none">
            <a:spAutoFit/>
          </a:bodyPr>
          <a:lstStyle/>
          <a:p>
            <a:pPr algn="l"/>
            <a:r>
              <a:rPr lang="en-IL" sz="1800" b="0">
                <a:latin typeface="Consolas" panose="020B0609020204030204" pitchFamily="49" charset="0"/>
                <a:cs typeface="Consolas" panose="020B0609020204030204" pitchFamily="49" charset="0"/>
              </a:rPr>
              <a:t>"</a:t>
            </a:r>
            <a:r>
              <a:rPr lang="en-IL" sz="1800" b="0" spc="200">
                <a:latin typeface="Consolas" panose="020B0609020204030204" pitchFamily="49" charset="0"/>
                <a:cs typeface="Consolas" panose="020B0609020204030204" pitchFamily="49" charset="0"/>
              </a:rPr>
              <a:t>aba</a:t>
            </a:r>
            <a:r>
              <a:rPr lang="en-IL" sz="1800" b="0">
                <a:latin typeface="Consolas" panose="020B0609020204030204" pitchFamily="49" charset="0"/>
                <a:cs typeface="Consolas" panose="020B0609020204030204" pitchFamily="49" charset="0"/>
              </a:rPr>
              <a:t>"</a:t>
            </a:r>
          </a:p>
        </p:txBody>
      </p:sp>
      <p:sp>
        <p:nvSpPr>
          <p:cNvPr id="74" name="Rectangle 73">
            <a:extLst>
              <a:ext uri="{FF2B5EF4-FFF2-40B4-BE49-F238E27FC236}">
                <a16:creationId xmlns:a16="http://schemas.microsoft.com/office/drawing/2014/main" id="{ED445E33-4AAE-554D-B45F-B6B4FC5B4ACE}"/>
              </a:ext>
            </a:extLst>
          </p:cNvPr>
          <p:cNvSpPr/>
          <p:nvPr/>
        </p:nvSpPr>
        <p:spPr>
          <a:xfrm>
            <a:off x="277083" y="1227949"/>
            <a:ext cx="2487950" cy="338554"/>
          </a:xfrm>
          <a:prstGeom prst="rect">
            <a:avLst/>
          </a:prstGeom>
        </p:spPr>
        <p:txBody>
          <a:bodyPr wrap="square">
            <a:spAutoFit/>
          </a:bodyPr>
          <a:lstStyle/>
          <a:p>
            <a:pPr algn="l"/>
            <a:r>
              <a:rPr lang="en-IL" sz="1600" b="0">
                <a:latin typeface="Times New Roman" panose="02020603050405020304" pitchFamily="18" charset="0"/>
                <a:cs typeface="Times New Roman" panose="02020603050405020304" pitchFamily="18" charset="0"/>
              </a:rPr>
              <a:t>Compressed text:</a:t>
            </a:r>
            <a:endParaRPr lang="en-IL" sz="1800"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843664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a:latin typeface="Consolas" panose="020B0609020204030204" pitchFamily="49" charset="0"/>
                <a:cs typeface="Consolas" panose="020B0609020204030204" pitchFamily="49" charset="0"/>
              </a:rPr>
              <a:t>01110</a:t>
            </a:r>
            <a:r>
              <a:rPr lang="en-IL" sz="1800" b="0" spc="200">
                <a:solidFill>
                  <a:srgbClr val="C00000"/>
                </a:solidFill>
                <a:latin typeface="Consolas" panose="020B0609020204030204" pitchFamily="49" charset="0"/>
                <a:cs typeface="Consolas" panose="020B0609020204030204" pitchFamily="49" charset="0"/>
              </a:rPr>
              <a:t>1001</a:t>
            </a:r>
            <a:r>
              <a:rPr lang="en-IL" sz="1800" b="0" spc="200">
                <a:latin typeface="Consolas" panose="020B0609020204030204" pitchFamily="49" charset="0"/>
                <a:cs typeface="Consolas" panose="020B0609020204030204" pitchFamily="49" charset="0"/>
              </a:rPr>
              <a:t>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1066801" y="1958622"/>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610325" y="3905626"/>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3238017" y="3905626"/>
            <a:ext cx="245866" cy="416262"/>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2473508" y="3857492"/>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3324326" y="387176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2725769" y="348013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3246759" y="3008887"/>
            <a:ext cx="481302" cy="423340"/>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4088874" y="3008887"/>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3210981" y="2941844"/>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4319992" y="2879561"/>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3576626" y="2583393"/>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401C2E40-E111-9E46-BEEE-8C86DB5C89A5}"/>
              </a:ext>
            </a:extLst>
          </p:cNvPr>
          <p:cNvSpPr/>
          <p:nvPr/>
        </p:nvSpPr>
        <p:spPr>
          <a:xfrm>
            <a:off x="7090578" y="1552093"/>
            <a:ext cx="1047082" cy="369332"/>
          </a:xfrm>
          <a:prstGeom prst="rect">
            <a:avLst/>
          </a:prstGeom>
        </p:spPr>
        <p:txBody>
          <a:bodyPr wrap="none">
            <a:spAutoFit/>
          </a:bodyPr>
          <a:lstStyle/>
          <a:p>
            <a:pPr algn="l"/>
            <a:r>
              <a:rPr lang="en-IL" sz="1800" b="0">
                <a:latin typeface="Consolas" panose="020B0609020204030204" pitchFamily="49" charset="0"/>
                <a:cs typeface="Consolas" panose="020B0609020204030204" pitchFamily="49" charset="0"/>
              </a:rPr>
              <a:t>"</a:t>
            </a:r>
            <a:r>
              <a:rPr lang="en-IL" sz="1800" b="0" spc="200">
                <a:latin typeface="Consolas" panose="020B0609020204030204" pitchFamily="49" charset="0"/>
                <a:cs typeface="Consolas" panose="020B0609020204030204" pitchFamily="49" charset="0"/>
              </a:rPr>
              <a:t>abad</a:t>
            </a:r>
            <a:r>
              <a:rPr lang="en-IL" sz="1800" b="0">
                <a:latin typeface="Consolas" panose="020B0609020204030204" pitchFamily="49" charset="0"/>
                <a:cs typeface="Consolas" panose="020B0609020204030204" pitchFamily="49" charset="0"/>
              </a:rPr>
              <a:t>"</a:t>
            </a:r>
          </a:p>
        </p:txBody>
      </p:sp>
      <p:sp>
        <p:nvSpPr>
          <p:cNvPr id="69" name="Rectangle 68">
            <a:extLst>
              <a:ext uri="{FF2B5EF4-FFF2-40B4-BE49-F238E27FC236}">
                <a16:creationId xmlns:a16="http://schemas.microsoft.com/office/drawing/2014/main" id="{F78F7B9C-FDE7-ED46-AE03-2B1507A432A3}"/>
              </a:ext>
            </a:extLst>
          </p:cNvPr>
          <p:cNvSpPr/>
          <p:nvPr/>
        </p:nvSpPr>
        <p:spPr>
          <a:xfrm>
            <a:off x="277083" y="1227949"/>
            <a:ext cx="2487950" cy="338554"/>
          </a:xfrm>
          <a:prstGeom prst="rect">
            <a:avLst/>
          </a:prstGeom>
        </p:spPr>
        <p:txBody>
          <a:bodyPr wrap="square">
            <a:spAutoFit/>
          </a:bodyPr>
          <a:lstStyle/>
          <a:p>
            <a:pPr algn="l"/>
            <a:r>
              <a:rPr lang="en-IL" sz="1600" b="0">
                <a:latin typeface="Times New Roman" panose="02020603050405020304" pitchFamily="18" charset="0"/>
                <a:cs typeface="Times New Roman" panose="02020603050405020304" pitchFamily="18" charset="0"/>
              </a:rPr>
              <a:t>Compressed text:</a:t>
            </a:r>
            <a:endParaRPr lang="en-IL" sz="1800"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583642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a:latin typeface="Consolas" panose="020B0609020204030204" pitchFamily="49" charset="0"/>
                <a:cs typeface="Consolas" panose="020B0609020204030204" pitchFamily="49" charset="0"/>
              </a:rPr>
              <a:t>01110100110000111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1688958" y="1964080"/>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610325" y="3905626"/>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3238017" y="3905626"/>
            <a:ext cx="245866"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2473508" y="3857492"/>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3324326" y="387176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2725769" y="348013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3246759" y="3008887"/>
            <a:ext cx="481302" cy="423340"/>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4088874" y="3008887"/>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3210981" y="2941844"/>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4319992" y="2879561"/>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3576626" y="2583393"/>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401C2E40-E111-9E46-BEEE-8C86DB5C89A5}"/>
              </a:ext>
            </a:extLst>
          </p:cNvPr>
          <p:cNvSpPr/>
          <p:nvPr/>
        </p:nvSpPr>
        <p:spPr>
          <a:xfrm>
            <a:off x="7090578" y="1552093"/>
            <a:ext cx="1047082" cy="369332"/>
          </a:xfrm>
          <a:prstGeom prst="rect">
            <a:avLst/>
          </a:prstGeom>
        </p:spPr>
        <p:txBody>
          <a:bodyPr wrap="none">
            <a:spAutoFit/>
          </a:bodyPr>
          <a:lstStyle/>
          <a:p>
            <a:pPr algn="l"/>
            <a:r>
              <a:rPr lang="en-IL" sz="1800" b="0">
                <a:latin typeface="Consolas" panose="020B0609020204030204" pitchFamily="49" charset="0"/>
                <a:cs typeface="Consolas" panose="020B0609020204030204" pitchFamily="49" charset="0"/>
              </a:rPr>
              <a:t>"</a:t>
            </a:r>
            <a:r>
              <a:rPr lang="en-IL" sz="1800" b="0" spc="200">
                <a:latin typeface="Consolas" panose="020B0609020204030204" pitchFamily="49" charset="0"/>
                <a:cs typeface="Consolas" panose="020B0609020204030204" pitchFamily="49" charset="0"/>
              </a:rPr>
              <a:t>abad</a:t>
            </a:r>
            <a:r>
              <a:rPr lang="en-IL" sz="1800" b="0">
                <a:latin typeface="Consolas" panose="020B0609020204030204" pitchFamily="49" charset="0"/>
                <a:cs typeface="Consolas" panose="020B0609020204030204" pitchFamily="49" charset="0"/>
              </a:rPr>
              <a:t>"</a:t>
            </a:r>
          </a:p>
        </p:txBody>
      </p:sp>
      <p:sp>
        <p:nvSpPr>
          <p:cNvPr id="69" name="Rectangle 68">
            <a:extLst>
              <a:ext uri="{FF2B5EF4-FFF2-40B4-BE49-F238E27FC236}">
                <a16:creationId xmlns:a16="http://schemas.microsoft.com/office/drawing/2014/main" id="{B8B891B5-5E5A-D742-A988-387EB37EA676}"/>
              </a:ext>
            </a:extLst>
          </p:cNvPr>
          <p:cNvSpPr/>
          <p:nvPr/>
        </p:nvSpPr>
        <p:spPr>
          <a:xfrm>
            <a:off x="277083" y="1227949"/>
            <a:ext cx="2487950" cy="338554"/>
          </a:xfrm>
          <a:prstGeom prst="rect">
            <a:avLst/>
          </a:prstGeom>
        </p:spPr>
        <p:txBody>
          <a:bodyPr wrap="square">
            <a:spAutoFit/>
          </a:bodyPr>
          <a:lstStyle/>
          <a:p>
            <a:pPr algn="l"/>
            <a:r>
              <a:rPr lang="en-IL" sz="1600" b="0">
                <a:latin typeface="Times New Roman" panose="02020603050405020304" pitchFamily="18" charset="0"/>
                <a:cs typeface="Times New Roman" panose="02020603050405020304" pitchFamily="18" charset="0"/>
              </a:rPr>
              <a:t>Compressed text:</a:t>
            </a:r>
            <a:endParaRPr lang="en-IL" sz="1800"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416421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a:latin typeface="Consolas" panose="020B0609020204030204" pitchFamily="49" charset="0"/>
                <a:cs typeface="Consolas" panose="020B0609020204030204" pitchFamily="49" charset="0"/>
              </a:rPr>
              <a:t>011101001</a:t>
            </a:r>
            <a:r>
              <a:rPr lang="en-IL" sz="1800" b="0" spc="200">
                <a:solidFill>
                  <a:srgbClr val="C00000"/>
                </a:solidFill>
                <a:latin typeface="Consolas" panose="020B0609020204030204" pitchFamily="49" charset="0"/>
                <a:cs typeface="Consolas" panose="020B0609020204030204" pitchFamily="49" charset="0"/>
              </a:rPr>
              <a:t>1000</a:t>
            </a:r>
            <a:r>
              <a:rPr lang="en-IL" sz="1800" b="0" spc="200">
                <a:latin typeface="Consolas" panose="020B0609020204030204" pitchFamily="49" charset="0"/>
                <a:cs typeface="Consolas" panose="020B0609020204030204" pitchFamily="49" charset="0"/>
              </a:rPr>
              <a:t>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1688958" y="1964080"/>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610325" y="3905626"/>
            <a:ext cx="266879" cy="452344"/>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3238017" y="3905626"/>
            <a:ext cx="245866"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2473508" y="3857492"/>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3324326" y="387176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2725769" y="348013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3246759" y="3008887"/>
            <a:ext cx="481302" cy="423340"/>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4088874" y="3008887"/>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3210981" y="2941844"/>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4319992" y="2879561"/>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3576626" y="2583393"/>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401C2E40-E111-9E46-BEEE-8C86DB5C89A5}"/>
              </a:ext>
            </a:extLst>
          </p:cNvPr>
          <p:cNvSpPr/>
          <p:nvPr/>
        </p:nvSpPr>
        <p:spPr>
          <a:xfrm>
            <a:off x="7090578" y="1552093"/>
            <a:ext cx="1047082" cy="369332"/>
          </a:xfrm>
          <a:prstGeom prst="rect">
            <a:avLst/>
          </a:prstGeom>
        </p:spPr>
        <p:txBody>
          <a:bodyPr wrap="none">
            <a:spAutoFit/>
          </a:bodyPr>
          <a:lstStyle/>
          <a:p>
            <a:pPr algn="l"/>
            <a:r>
              <a:rPr lang="en-IL" sz="1800" b="0">
                <a:latin typeface="Consolas" panose="020B0609020204030204" pitchFamily="49" charset="0"/>
                <a:cs typeface="Consolas" panose="020B0609020204030204" pitchFamily="49" charset="0"/>
              </a:rPr>
              <a:t>"</a:t>
            </a:r>
            <a:r>
              <a:rPr lang="en-IL" sz="1800" b="0" spc="200">
                <a:latin typeface="Consolas" panose="020B0609020204030204" pitchFamily="49" charset="0"/>
                <a:cs typeface="Consolas" panose="020B0609020204030204" pitchFamily="49" charset="0"/>
              </a:rPr>
              <a:t>abad</a:t>
            </a:r>
            <a:r>
              <a:rPr lang="en-IL" sz="1800" b="0">
                <a:latin typeface="Consolas" panose="020B0609020204030204" pitchFamily="49" charset="0"/>
                <a:cs typeface="Consolas" panose="020B0609020204030204" pitchFamily="49" charset="0"/>
              </a:rPr>
              <a:t>"</a:t>
            </a:r>
          </a:p>
        </p:txBody>
      </p:sp>
      <p:sp>
        <p:nvSpPr>
          <p:cNvPr id="69" name="Rectangle 68">
            <a:extLst>
              <a:ext uri="{FF2B5EF4-FFF2-40B4-BE49-F238E27FC236}">
                <a16:creationId xmlns:a16="http://schemas.microsoft.com/office/drawing/2014/main" id="{694C9B68-4657-FF47-8687-C7B66A0F1F29}"/>
              </a:ext>
            </a:extLst>
          </p:cNvPr>
          <p:cNvSpPr/>
          <p:nvPr/>
        </p:nvSpPr>
        <p:spPr>
          <a:xfrm>
            <a:off x="277083" y="1227949"/>
            <a:ext cx="2487950" cy="338554"/>
          </a:xfrm>
          <a:prstGeom prst="rect">
            <a:avLst/>
          </a:prstGeom>
        </p:spPr>
        <p:txBody>
          <a:bodyPr wrap="square">
            <a:spAutoFit/>
          </a:bodyPr>
          <a:lstStyle/>
          <a:p>
            <a:pPr algn="l"/>
            <a:r>
              <a:rPr lang="en-IL" sz="1600" b="0">
                <a:latin typeface="Times New Roman" panose="02020603050405020304" pitchFamily="18" charset="0"/>
                <a:cs typeface="Times New Roman" panose="02020603050405020304" pitchFamily="18" charset="0"/>
              </a:rPr>
              <a:t>Compressed text:</a:t>
            </a:r>
            <a:endParaRPr lang="en-IL" sz="1800"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37274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a:latin typeface="Consolas" panose="020B0609020204030204" pitchFamily="49" charset="0"/>
                <a:cs typeface="Consolas" panose="020B0609020204030204" pitchFamily="49" charset="0"/>
              </a:rPr>
              <a:t>011101001</a:t>
            </a:r>
            <a:r>
              <a:rPr lang="en-IL" sz="1800" b="0" spc="200">
                <a:solidFill>
                  <a:srgbClr val="C00000"/>
                </a:solidFill>
                <a:latin typeface="Consolas" panose="020B0609020204030204" pitchFamily="49" charset="0"/>
                <a:cs typeface="Consolas" panose="020B0609020204030204" pitchFamily="49" charset="0"/>
              </a:rPr>
              <a:t>1000</a:t>
            </a:r>
            <a:r>
              <a:rPr lang="en-IL" sz="1800" b="0" spc="200">
                <a:latin typeface="Consolas" panose="020B0609020204030204" pitchFamily="49" charset="0"/>
                <a:cs typeface="Consolas" panose="020B0609020204030204" pitchFamily="49" charset="0"/>
              </a:rPr>
              <a:t>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1688958" y="1964080"/>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610325" y="3905626"/>
            <a:ext cx="266879" cy="452344"/>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3238017" y="3905626"/>
            <a:ext cx="245866"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2473508" y="3857492"/>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3324326" y="387176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2725769" y="348013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3246759" y="3008887"/>
            <a:ext cx="481302" cy="423340"/>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4088874" y="3008887"/>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3210981" y="2941844"/>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4319992" y="2879561"/>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3576626" y="2583393"/>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401C2E40-E111-9E46-BEEE-8C86DB5C89A5}"/>
              </a:ext>
            </a:extLst>
          </p:cNvPr>
          <p:cNvSpPr/>
          <p:nvPr/>
        </p:nvSpPr>
        <p:spPr>
          <a:xfrm>
            <a:off x="7090578" y="1552093"/>
            <a:ext cx="1199367" cy="369332"/>
          </a:xfrm>
          <a:prstGeom prst="rect">
            <a:avLst/>
          </a:prstGeom>
        </p:spPr>
        <p:txBody>
          <a:bodyPr wrap="none">
            <a:spAutoFit/>
          </a:bodyPr>
          <a:lstStyle/>
          <a:p>
            <a:pPr algn="l"/>
            <a:r>
              <a:rPr lang="en-IL" sz="1800" b="0">
                <a:latin typeface="Consolas" panose="020B0609020204030204" pitchFamily="49" charset="0"/>
                <a:cs typeface="Consolas" panose="020B0609020204030204" pitchFamily="49" charset="0"/>
              </a:rPr>
              <a:t>"</a:t>
            </a:r>
            <a:r>
              <a:rPr lang="en-IL" sz="1800" b="0" spc="200">
                <a:latin typeface="Consolas" panose="020B0609020204030204" pitchFamily="49" charset="0"/>
                <a:cs typeface="Consolas" panose="020B0609020204030204" pitchFamily="49" charset="0"/>
              </a:rPr>
              <a:t>abadc</a:t>
            </a:r>
            <a:r>
              <a:rPr lang="en-IL" sz="1800" b="0">
                <a:latin typeface="Consolas" panose="020B0609020204030204" pitchFamily="49" charset="0"/>
                <a:cs typeface="Consolas" panose="020B0609020204030204" pitchFamily="49" charset="0"/>
              </a:rPr>
              <a:t>"</a:t>
            </a:r>
          </a:p>
        </p:txBody>
      </p:sp>
      <p:sp>
        <p:nvSpPr>
          <p:cNvPr id="69" name="Rectangle 68">
            <a:extLst>
              <a:ext uri="{FF2B5EF4-FFF2-40B4-BE49-F238E27FC236}">
                <a16:creationId xmlns:a16="http://schemas.microsoft.com/office/drawing/2014/main" id="{D9745863-CEEF-A344-BED1-2F1D0B6C3FCF}"/>
              </a:ext>
            </a:extLst>
          </p:cNvPr>
          <p:cNvSpPr/>
          <p:nvPr/>
        </p:nvSpPr>
        <p:spPr>
          <a:xfrm>
            <a:off x="277083" y="1227949"/>
            <a:ext cx="2487950" cy="338554"/>
          </a:xfrm>
          <a:prstGeom prst="rect">
            <a:avLst/>
          </a:prstGeom>
        </p:spPr>
        <p:txBody>
          <a:bodyPr wrap="square">
            <a:spAutoFit/>
          </a:bodyPr>
          <a:lstStyle/>
          <a:p>
            <a:pPr algn="l"/>
            <a:r>
              <a:rPr lang="en-IL" sz="1600" b="0">
                <a:latin typeface="Times New Roman" panose="02020603050405020304" pitchFamily="18" charset="0"/>
                <a:cs typeface="Times New Roman" panose="02020603050405020304" pitchFamily="18" charset="0"/>
              </a:rPr>
              <a:t>Compressed text:</a:t>
            </a:r>
            <a:endParaRPr lang="en-IL" sz="1800"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13149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a:latin typeface="Consolas" panose="020B0609020204030204" pitchFamily="49" charset="0"/>
                <a:cs typeface="Consolas" panose="020B0609020204030204" pitchFamily="49" charset="0"/>
              </a:rPr>
              <a:t>01110100110000111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2286001" y="1964080"/>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610325" y="3905626"/>
            <a:ext cx="266879" cy="452344"/>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3238017" y="3905626"/>
            <a:ext cx="245866"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2473508" y="3857492"/>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3324326" y="387176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2725769" y="348013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3246759" y="3008887"/>
            <a:ext cx="481302" cy="423340"/>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4088874" y="3008887"/>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3210981" y="2941844"/>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4319992" y="2879561"/>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3576626" y="2583393"/>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401C2E40-E111-9E46-BEEE-8C86DB5C89A5}"/>
              </a:ext>
            </a:extLst>
          </p:cNvPr>
          <p:cNvSpPr/>
          <p:nvPr/>
        </p:nvSpPr>
        <p:spPr>
          <a:xfrm>
            <a:off x="7090578" y="1552093"/>
            <a:ext cx="1199367" cy="369332"/>
          </a:xfrm>
          <a:prstGeom prst="rect">
            <a:avLst/>
          </a:prstGeom>
        </p:spPr>
        <p:txBody>
          <a:bodyPr wrap="none">
            <a:spAutoFit/>
          </a:bodyPr>
          <a:lstStyle/>
          <a:p>
            <a:pPr algn="l"/>
            <a:r>
              <a:rPr lang="en-IL" sz="1800" b="0">
                <a:latin typeface="Consolas" panose="020B0609020204030204" pitchFamily="49" charset="0"/>
                <a:cs typeface="Consolas" panose="020B0609020204030204" pitchFamily="49" charset="0"/>
              </a:rPr>
              <a:t>"</a:t>
            </a:r>
            <a:r>
              <a:rPr lang="en-IL" sz="1800" b="0" spc="200">
                <a:latin typeface="Consolas" panose="020B0609020204030204" pitchFamily="49" charset="0"/>
                <a:cs typeface="Consolas" panose="020B0609020204030204" pitchFamily="49" charset="0"/>
              </a:rPr>
              <a:t>abadc</a:t>
            </a:r>
            <a:r>
              <a:rPr lang="en-IL" sz="1800" b="0">
                <a:latin typeface="Consolas" panose="020B0609020204030204" pitchFamily="49" charset="0"/>
                <a:cs typeface="Consolas" panose="020B0609020204030204" pitchFamily="49" charset="0"/>
              </a:rPr>
              <a:t>"</a:t>
            </a:r>
          </a:p>
        </p:txBody>
      </p:sp>
      <p:sp>
        <p:nvSpPr>
          <p:cNvPr id="69" name="Rectangle 68">
            <a:extLst>
              <a:ext uri="{FF2B5EF4-FFF2-40B4-BE49-F238E27FC236}">
                <a16:creationId xmlns:a16="http://schemas.microsoft.com/office/drawing/2014/main" id="{CC0A7FCD-E9CB-D644-BF37-1ABB450560AE}"/>
              </a:ext>
            </a:extLst>
          </p:cNvPr>
          <p:cNvSpPr/>
          <p:nvPr/>
        </p:nvSpPr>
        <p:spPr>
          <a:xfrm>
            <a:off x="277083" y="1227949"/>
            <a:ext cx="2487950" cy="338554"/>
          </a:xfrm>
          <a:prstGeom prst="rect">
            <a:avLst/>
          </a:prstGeom>
        </p:spPr>
        <p:txBody>
          <a:bodyPr wrap="square">
            <a:spAutoFit/>
          </a:bodyPr>
          <a:lstStyle/>
          <a:p>
            <a:pPr algn="l"/>
            <a:r>
              <a:rPr lang="en-IL" sz="1600" b="0">
                <a:latin typeface="Times New Roman" panose="02020603050405020304" pitchFamily="18" charset="0"/>
                <a:cs typeface="Times New Roman" panose="02020603050405020304" pitchFamily="18" charset="0"/>
              </a:rPr>
              <a:t>Compressed text:</a:t>
            </a:r>
            <a:endParaRPr lang="en-IL" sz="1800"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08280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881E8-74FE-C85B-0339-671553A538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96DD91-1D07-634E-022B-C3AD8A503077}"/>
              </a:ext>
            </a:extLst>
          </p:cNvPr>
          <p:cNvSpPr>
            <a:spLocks noGrp="1"/>
          </p:cNvSpPr>
          <p:nvPr>
            <p:ph type="title"/>
          </p:nvPr>
        </p:nvSpPr>
        <p:spPr/>
        <p:txBody>
          <a:bodyPr/>
          <a:lstStyle/>
          <a:p>
            <a:pPr algn="l" rtl="1" eaLnBrk="0" fontAlgn="base" hangingPunct="0">
              <a:spcBef>
                <a:spcPct val="0"/>
              </a:spcBef>
              <a:spcAft>
                <a:spcPct val="0"/>
              </a:spcAft>
            </a:pPr>
            <a:r>
              <a:rPr lang="en-US" dirty="0"/>
              <a:t>Tree implementation</a:t>
            </a:r>
          </a:p>
        </p:txBody>
      </p:sp>
      <p:sp>
        <p:nvSpPr>
          <p:cNvPr id="3" name="Rectangle 3">
            <a:extLst>
              <a:ext uri="{FF2B5EF4-FFF2-40B4-BE49-F238E27FC236}">
                <a16:creationId xmlns:a16="http://schemas.microsoft.com/office/drawing/2014/main" id="{9A6AF5FE-5C00-71B1-7C29-89A6C7FDC0AC}"/>
              </a:ext>
            </a:extLst>
          </p:cNvPr>
          <p:cNvSpPr>
            <a:spLocks noChangeArrowheads="1"/>
          </p:cNvSpPr>
          <p:nvPr/>
        </p:nvSpPr>
        <p:spPr bwMode="auto">
          <a:xfrm>
            <a:off x="164837" y="762001"/>
            <a:ext cx="3706402" cy="57150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133200" rIns="0" bIns="0" anchor="t" anchorCtr="0"/>
          <a:lstStyle/>
          <a:p>
            <a:pPr algn="l"/>
            <a:r>
              <a:rPr lang="en-US" sz="1100" b="0" dirty="0">
                <a:latin typeface="Consolas" panose="020B0609020204030204" pitchFamily="49" charset="0"/>
                <a:cs typeface="Consolas" panose="020B0609020204030204" pitchFamily="49" charset="0"/>
              </a:rPr>
              <a:t>public class Node {</a:t>
            </a:r>
            <a:endParaRPr lang="en-IL" sz="1100" b="0">
              <a:latin typeface="Consolas" panose="020B0609020204030204" pitchFamily="49" charset="0"/>
              <a:cs typeface="Consolas" panose="020B0609020204030204" pitchFamily="49" charset="0"/>
            </a:endParaRPr>
          </a:p>
          <a:p>
            <a:pPr algn="l">
              <a:spcBef>
                <a:spcPts val="600"/>
              </a:spcBef>
            </a:pPr>
            <a:r>
              <a:rPr lang="en-US" sz="1100" b="0" dirty="0">
                <a:latin typeface="Consolas" panose="020B0609020204030204" pitchFamily="49" charset="0"/>
                <a:cs typeface="Consolas" panose="020B0609020204030204" pitchFamily="49" charset="0"/>
              </a:rPr>
              <a:t>    int data;</a:t>
            </a:r>
            <a:endParaRPr lang="en-US" sz="1200" b="0" dirty="0">
              <a:solidFill>
                <a:srgbClr val="3F7F5F"/>
              </a:solidFill>
              <a:latin typeface="Times New Roman" panose="02020603050405020304" pitchFamily="18" charset="0"/>
              <a:cs typeface="Times New Roman" panose="02020603050405020304" pitchFamily="18" charset="0"/>
            </a:endParaRP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latin typeface="Consolas" panose="020B0609020204030204" pitchFamily="49" charset="0"/>
                <a:cs typeface="Consolas" panose="020B0609020204030204" pitchFamily="49" charset="0"/>
              </a:rPr>
              <a:t>Node left, right;</a:t>
            </a:r>
            <a:endParaRPr lang="en-IL" sz="1100" b="0">
              <a:latin typeface="Consolas" panose="020B0609020204030204" pitchFamily="49" charset="0"/>
              <a:cs typeface="Consolas" panose="020B0609020204030204" pitchFamily="49" charset="0"/>
            </a:endParaRPr>
          </a:p>
          <a:p>
            <a:pPr algn="l">
              <a:spcBef>
                <a:spcPts val="600"/>
              </a:spcBef>
            </a:pPr>
            <a:r>
              <a:rPr lang="en-US" sz="1100" b="0" dirty="0">
                <a:solidFill>
                  <a:srgbClr val="000000"/>
                </a:solidFill>
                <a:latin typeface="Consolas" panose="020B0609020204030204" pitchFamily="49" charset="0"/>
                <a:cs typeface="Consolas" panose="020B0609020204030204" pitchFamily="49" charset="0"/>
              </a:rPr>
              <a:t>    </a:t>
            </a:r>
            <a:r>
              <a:rPr lang="en-US" sz="1200" b="0" dirty="0">
                <a:solidFill>
                  <a:srgbClr val="3F7F5F"/>
                </a:solidFill>
                <a:latin typeface="Times New Roman" panose="02020603050405020304" pitchFamily="18" charset="0"/>
                <a:cs typeface="Times New Roman" panose="02020603050405020304" pitchFamily="18" charset="0"/>
              </a:rPr>
              <a:t>// Constructs a branch node </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latin typeface="Consolas" panose="020B0609020204030204" pitchFamily="49" charset="0"/>
                <a:cs typeface="Consolas" panose="020B0609020204030204" pitchFamily="49" charset="0"/>
              </a:rPr>
              <a:t>Node(int data, Node left, Node right) {</a:t>
            </a:r>
          </a:p>
          <a:p>
            <a:pPr algn="l"/>
            <a:r>
              <a:rPr lang="en-US" sz="1100" b="0" dirty="0">
                <a:latin typeface="Consolas" panose="020B0609020204030204" pitchFamily="49" charset="0"/>
                <a:cs typeface="Consolas" panose="020B0609020204030204" pitchFamily="49" charset="0"/>
              </a:rPr>
              <a:t>        this.data = data;</a:t>
            </a:r>
          </a:p>
          <a:p>
            <a:pPr algn="l"/>
            <a:r>
              <a:rPr lang="en-US" sz="1100" b="0" dirty="0">
                <a:latin typeface="Consolas" panose="020B0609020204030204" pitchFamily="49" charset="0"/>
                <a:cs typeface="Consolas" panose="020B0609020204030204" pitchFamily="49" charset="0"/>
              </a:rPr>
              <a:t>        this.left = left;  this.right = right;</a:t>
            </a:r>
          </a:p>
          <a:p>
            <a:pPr algn="l"/>
            <a:r>
              <a:rPr lang="en-IL" sz="1100" b="0">
                <a:latin typeface="Consolas" panose="020B0609020204030204" pitchFamily="49" charset="0"/>
                <a:cs typeface="Consolas" panose="020B0609020204030204" pitchFamily="49" charset="0"/>
              </a:rPr>
              <a:t>    }</a:t>
            </a:r>
          </a:p>
          <a:p>
            <a:pPr algn="l"/>
            <a:endParaRPr lang="en-IL" sz="1100" b="0">
              <a:latin typeface="Consolas" panose="020B0609020204030204" pitchFamily="49" charset="0"/>
              <a:cs typeface="Consolas" panose="020B0609020204030204" pitchFamily="49" charset="0"/>
            </a:endParaRPr>
          </a:p>
          <a:p>
            <a:pPr algn="l"/>
            <a:r>
              <a:rPr lang="en-US" sz="1100" b="0" dirty="0">
                <a:solidFill>
                  <a:srgbClr val="000000"/>
                </a:solidFill>
                <a:latin typeface="Consolas" panose="020B0609020204030204" pitchFamily="49" charset="0"/>
                <a:cs typeface="Consolas" panose="020B0609020204030204" pitchFamily="49" charset="0"/>
              </a:rPr>
              <a:t>    </a:t>
            </a:r>
            <a:r>
              <a:rPr lang="en-US" sz="1200" b="0" dirty="0">
                <a:solidFill>
                  <a:srgbClr val="3F7F5F"/>
                </a:solidFill>
                <a:latin typeface="Times New Roman" panose="02020603050405020304" pitchFamily="18" charset="0"/>
                <a:cs typeface="Times New Roman" panose="02020603050405020304" pitchFamily="18" charset="0"/>
              </a:rPr>
              <a:t>// Constructs a leaf node</a:t>
            </a:r>
          </a:p>
          <a:p>
            <a:pPr algn="l"/>
            <a:r>
              <a:rPr lang="en-US" sz="1100" b="0" dirty="0">
                <a:latin typeface="Consolas" panose="020B0609020204030204" pitchFamily="49" charset="0"/>
                <a:cs typeface="Consolas" panose="020B0609020204030204" pitchFamily="49" charset="0"/>
              </a:rPr>
              <a:t>    Node(int data) {</a:t>
            </a:r>
          </a:p>
          <a:p>
            <a:pPr algn="l"/>
            <a:r>
              <a:rPr lang="en-US" sz="1100" b="0" dirty="0">
                <a:latin typeface="Consolas" panose="020B0609020204030204" pitchFamily="49" charset="0"/>
                <a:cs typeface="Consolas" panose="020B0609020204030204" pitchFamily="49" charset="0"/>
              </a:rPr>
              <a:t>        this.data = data;</a:t>
            </a:r>
          </a:p>
          <a:p>
            <a:pPr algn="l"/>
            <a:r>
              <a:rPr lang="en-US" sz="1100" b="0" dirty="0">
                <a:latin typeface="Consolas" panose="020B0609020204030204" pitchFamily="49" charset="0"/>
                <a:cs typeface="Consolas" panose="020B0609020204030204" pitchFamily="49" charset="0"/>
              </a:rPr>
              <a:t>        this.left = null;  this.right = null;</a:t>
            </a:r>
          </a:p>
          <a:p>
            <a:pPr algn="l"/>
            <a:r>
              <a:rPr lang="en-IL" sz="1100" b="0">
                <a:latin typeface="Consolas" panose="020B0609020204030204" pitchFamily="49" charset="0"/>
                <a:cs typeface="Consolas" panose="020B0609020204030204" pitchFamily="49" charset="0"/>
              </a:rPr>
              <a:t>    }</a:t>
            </a:r>
          </a:p>
          <a:p>
            <a:pPr algn="l"/>
            <a:endParaRPr lang="en-IL" sz="1100" b="0">
              <a:latin typeface="Consolas" panose="020B0609020204030204" pitchFamily="49" charset="0"/>
              <a:cs typeface="Consolas" panose="020B0609020204030204" pitchFamily="49" charset="0"/>
            </a:endParaRPr>
          </a:p>
          <a:p>
            <a:pPr algn="l"/>
            <a:r>
              <a:rPr lang="en-US" sz="1100" b="0" dirty="0">
                <a:solidFill>
                  <a:srgbClr val="000000"/>
                </a:solidFill>
                <a:latin typeface="Consolas" panose="020B0609020204030204" pitchFamily="49" charset="0"/>
                <a:cs typeface="Consolas" panose="020B0609020204030204" pitchFamily="49" charset="0"/>
              </a:rPr>
              <a:t>    </a:t>
            </a:r>
            <a:r>
              <a:rPr lang="en-US" sz="1200" b="0" dirty="0">
                <a:solidFill>
                  <a:srgbClr val="3F7F5F"/>
                </a:solidFill>
                <a:latin typeface="Times New Roman" panose="02020603050405020304" pitchFamily="18" charset="0"/>
                <a:cs typeface="Times New Roman" panose="02020603050405020304" pitchFamily="18" charset="0"/>
              </a:rPr>
              <a:t>// Checks if </a:t>
            </a:r>
            <a:r>
              <a:rPr lang="en-US" sz="1200" dirty="0">
                <a:solidFill>
                  <a:srgbClr val="3F7F5F"/>
                </a:solidFill>
                <a:latin typeface="Times New Roman" panose="02020603050405020304" pitchFamily="18" charset="0"/>
                <a:cs typeface="Times New Roman" panose="02020603050405020304" pitchFamily="18" charset="0"/>
              </a:rPr>
              <a:t>this node </a:t>
            </a:r>
            <a:r>
              <a:rPr lang="en-US" sz="1200" b="0" dirty="0">
                <a:solidFill>
                  <a:srgbClr val="3F7F5F"/>
                </a:solidFill>
                <a:latin typeface="Times New Roman" panose="02020603050405020304" pitchFamily="18" charset="0"/>
                <a:cs typeface="Times New Roman" panose="02020603050405020304" pitchFamily="18" charset="0"/>
              </a:rPr>
              <a:t>is a leaf node</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latin typeface="Consolas" panose="020B0609020204030204" pitchFamily="49" charset="0"/>
                <a:cs typeface="Consolas" panose="020B0609020204030204" pitchFamily="49" charset="0"/>
              </a:rPr>
              <a:t>boolean isLeaf() {</a:t>
            </a:r>
          </a:p>
          <a:p>
            <a:pPr algn="l"/>
            <a:r>
              <a:rPr lang="en-US" sz="1100" b="0" dirty="0">
                <a:latin typeface="Consolas" panose="020B0609020204030204" pitchFamily="49" charset="0"/>
                <a:cs typeface="Consolas" panose="020B0609020204030204" pitchFamily="49" charset="0"/>
              </a:rPr>
              <a:t>        return ((left == null) &amp;&amp;</a:t>
            </a:r>
          </a:p>
          <a:p>
            <a:pPr algn="l"/>
            <a:r>
              <a:rPr lang="en-US" sz="1100" b="0" dirty="0">
                <a:latin typeface="Consolas" panose="020B0609020204030204" pitchFamily="49" charset="0"/>
                <a:cs typeface="Consolas" panose="020B0609020204030204" pitchFamily="49" charset="0"/>
              </a:rPr>
              <a:t>                (right == null));</a:t>
            </a:r>
          </a:p>
          <a:p>
            <a:pPr algn="l"/>
            <a:r>
              <a:rPr lang="en-IL" sz="1100" b="0">
                <a:latin typeface="Consolas" panose="020B0609020204030204" pitchFamily="49" charset="0"/>
                <a:cs typeface="Consolas" panose="020B0609020204030204" pitchFamily="49" charset="0"/>
              </a:rPr>
              <a:t>    }</a:t>
            </a:r>
          </a:p>
          <a:p>
            <a:pPr algn="l"/>
            <a:endParaRPr lang="en-IL" sz="1100" b="0">
              <a:latin typeface="Consolas" panose="020B0609020204030204" pitchFamily="49" charset="0"/>
              <a:cs typeface="Consolas" panose="020B0609020204030204" pitchFamily="49" charset="0"/>
            </a:endParaRPr>
          </a:p>
          <a:p>
            <a:pPr algn="l"/>
            <a:r>
              <a:rPr lang="en-US" sz="1100" b="0" dirty="0">
                <a:solidFill>
                  <a:srgbClr val="000000"/>
                </a:solidFill>
                <a:latin typeface="Consolas" panose="020B0609020204030204" pitchFamily="49" charset="0"/>
                <a:cs typeface="Consolas" panose="020B0609020204030204" pitchFamily="49" charset="0"/>
              </a:rPr>
              <a:t>    </a:t>
            </a:r>
            <a:r>
              <a:rPr lang="en-US" sz="1200" b="0" dirty="0">
                <a:solidFill>
                  <a:srgbClr val="3F7F5F"/>
                </a:solidFill>
                <a:latin typeface="Times New Roman" panose="02020603050405020304" pitchFamily="18" charset="0"/>
                <a:cs typeface="Times New Roman" panose="02020603050405020304" pitchFamily="18" charset="0"/>
              </a:rPr>
              <a:t>// Prints all the leaves below </a:t>
            </a:r>
            <a:r>
              <a:rPr lang="en-US" sz="1200" dirty="0">
                <a:solidFill>
                  <a:srgbClr val="3F7F5F"/>
                </a:solidFill>
                <a:latin typeface="Times New Roman" panose="02020603050405020304" pitchFamily="18" charset="0"/>
                <a:cs typeface="Times New Roman" panose="02020603050405020304" pitchFamily="18" charset="0"/>
              </a:rPr>
              <a:t>this node</a:t>
            </a:r>
            <a:r>
              <a:rPr lang="en-US" sz="1200" b="0" dirty="0">
                <a:solidFill>
                  <a:srgbClr val="3F7F5F"/>
                </a:solidFill>
                <a:latin typeface="Times New Roman" panose="02020603050405020304" pitchFamily="18" charset="0"/>
                <a:cs typeface="Times New Roman" panose="02020603050405020304" pitchFamily="18" charset="0"/>
              </a:rPr>
              <a:t>, L to R</a:t>
            </a:r>
          </a:p>
          <a:p>
            <a:pPr algn="l"/>
            <a:r>
              <a:rPr lang="en-US" sz="1100" b="0" dirty="0">
                <a:solidFill>
                  <a:srgbClr val="000000"/>
                </a:solidFill>
                <a:latin typeface="Consolas" panose="020B0609020204030204" pitchFamily="49" charset="0"/>
                <a:cs typeface="Consolas" panose="020B0609020204030204" pitchFamily="49" charset="0"/>
              </a:rPr>
              <a:t>    </a:t>
            </a:r>
            <a:r>
              <a:rPr lang="en-US" sz="1100" b="0" dirty="0">
                <a:latin typeface="Consolas" panose="020B0609020204030204" pitchFamily="49" charset="0"/>
                <a:cs typeface="Consolas" panose="020B0609020204030204" pitchFamily="49" charset="0"/>
              </a:rPr>
              <a:t>public void print() {</a:t>
            </a:r>
          </a:p>
          <a:p>
            <a:pPr algn="l"/>
            <a:r>
              <a:rPr lang="en-US" sz="1100" b="0" dirty="0">
                <a:latin typeface="Consolas" panose="020B0609020204030204" pitchFamily="49" charset="0"/>
                <a:cs typeface="Consolas" panose="020B0609020204030204" pitchFamily="49" charset="0"/>
              </a:rPr>
              <a:t>        if (isLeaf()) {</a:t>
            </a:r>
          </a:p>
          <a:p>
            <a:pPr algn="l"/>
            <a:r>
              <a:rPr lang="en-US" sz="1100" b="0" dirty="0">
                <a:latin typeface="Consolas" panose="020B0609020204030204" pitchFamily="49" charset="0"/>
                <a:cs typeface="Consolas" panose="020B0609020204030204" pitchFamily="49" charset="0"/>
              </a:rPr>
              <a:t>            System.out.print(data + " ");</a:t>
            </a:r>
          </a:p>
          <a:p>
            <a:pPr algn="l"/>
            <a:r>
              <a:rPr lang="en-US" sz="1100" b="0" dirty="0">
                <a:latin typeface="Consolas" panose="020B0609020204030204" pitchFamily="49" charset="0"/>
                <a:cs typeface="Consolas" panose="020B0609020204030204" pitchFamily="49" charset="0"/>
              </a:rPr>
              <a:t>        } else {</a:t>
            </a:r>
          </a:p>
          <a:p>
            <a:pPr algn="l"/>
            <a:r>
              <a:rPr lang="en-US" sz="1100" b="0" dirty="0">
                <a:latin typeface="Consolas" panose="020B0609020204030204" pitchFamily="49" charset="0"/>
                <a:cs typeface="Consolas" panose="020B0609020204030204" pitchFamily="49" charset="0"/>
              </a:rPr>
              <a:t>            left.print();</a:t>
            </a:r>
          </a:p>
          <a:p>
            <a:pPr algn="l"/>
            <a:r>
              <a:rPr lang="en-US" sz="1100" b="0" dirty="0">
                <a:latin typeface="Consolas" panose="020B0609020204030204" pitchFamily="49" charset="0"/>
                <a:cs typeface="Consolas" panose="020B0609020204030204" pitchFamily="49" charset="0"/>
              </a:rPr>
              <a:t>            right.print();</a:t>
            </a:r>
          </a:p>
          <a:p>
            <a:pPr algn="l"/>
            <a:r>
              <a:rPr lang="en-IL" sz="1100" b="0">
                <a:latin typeface="Consolas" panose="020B0609020204030204" pitchFamily="49" charset="0"/>
                <a:cs typeface="Consolas" panose="020B0609020204030204" pitchFamily="49" charset="0"/>
              </a:rPr>
              <a:t>        }</a:t>
            </a:r>
          </a:p>
          <a:p>
            <a:pPr algn="l"/>
            <a:r>
              <a:rPr lang="en-IL" sz="1100" b="0">
                <a:latin typeface="Consolas" panose="020B0609020204030204" pitchFamily="49" charset="0"/>
                <a:cs typeface="Consolas" panose="020B0609020204030204" pitchFamily="49" charset="0"/>
              </a:rPr>
              <a:t>    }</a:t>
            </a:r>
          </a:p>
          <a:p>
            <a:pPr algn="l"/>
            <a:r>
              <a:rPr lang="en-IL" sz="1100" b="0">
                <a:solidFill>
                  <a:srgbClr val="000000"/>
                </a:solidFill>
                <a:latin typeface="Consolas" panose="020B0609020204030204" pitchFamily="49" charset="0"/>
                <a:cs typeface="Consolas" panose="020B0609020204030204" pitchFamily="49" charset="0"/>
              </a:rPr>
              <a:t>}</a:t>
            </a:r>
          </a:p>
          <a:p>
            <a:pPr algn="l"/>
            <a:endParaRPr lang="en-US" sz="1100" b="0" dirty="0">
              <a:solidFill>
                <a:srgbClr val="000000"/>
              </a:solidFill>
              <a:latin typeface="Consolas" panose="020B0609020204030204" pitchFamily="49" charset="0"/>
              <a:ea typeface="Consolas"/>
              <a:cs typeface="Consolas" panose="020B0609020204030204" pitchFamily="49" charset="0"/>
            </a:endParaRPr>
          </a:p>
        </p:txBody>
      </p:sp>
      <p:sp>
        <p:nvSpPr>
          <p:cNvPr id="4" name="Rectangle 3">
            <a:extLst>
              <a:ext uri="{FF2B5EF4-FFF2-40B4-BE49-F238E27FC236}">
                <a16:creationId xmlns:a16="http://schemas.microsoft.com/office/drawing/2014/main" id="{DC3F842A-DBFF-7A86-5F6E-E8EEEB611180}"/>
              </a:ext>
            </a:extLst>
          </p:cNvPr>
          <p:cNvSpPr>
            <a:spLocks noChangeArrowheads="1"/>
          </p:cNvSpPr>
          <p:nvPr/>
        </p:nvSpPr>
        <p:spPr bwMode="auto">
          <a:xfrm>
            <a:off x="4064884" y="703113"/>
            <a:ext cx="5012955" cy="191056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algn="l">
              <a:spcBef>
                <a:spcPts val="600"/>
              </a:spcBef>
              <a:buSzPct val="100000"/>
              <a:defRPr/>
            </a:pPr>
            <a:r>
              <a:rPr lang="en-US" sz="1800" b="0" u="sng" dirty="0">
                <a:latin typeface="Times New Roman"/>
                <a:cs typeface="Times New Roman"/>
              </a:rPr>
              <a:t>Next</a:t>
            </a:r>
          </a:p>
          <a:p>
            <a:pPr algn="l">
              <a:spcBef>
                <a:spcPts val="600"/>
              </a:spcBef>
              <a:buSzPct val="100000"/>
              <a:defRPr/>
            </a:pPr>
            <a:r>
              <a:rPr lang="en-US" sz="2000" b="0" dirty="0">
                <a:latin typeface="Times New Roman"/>
                <a:cs typeface="Times New Roman"/>
              </a:rPr>
              <a:t>We will now turn to describe an elegant and important application that uses trees:</a:t>
            </a:r>
          </a:p>
          <a:p>
            <a:pPr algn="l">
              <a:spcBef>
                <a:spcPts val="600"/>
              </a:spcBef>
              <a:buSzPct val="100000"/>
              <a:defRPr/>
            </a:pPr>
            <a:r>
              <a:rPr lang="en-US" sz="2000" i="1" dirty="0">
                <a:latin typeface="Times New Roman"/>
                <a:cs typeface="Times New Roman"/>
              </a:rPr>
              <a:t>Compression</a:t>
            </a:r>
          </a:p>
        </p:txBody>
      </p:sp>
    </p:spTree>
    <p:extLst>
      <p:ext uri="{BB962C8B-B14F-4D97-AF65-F5344CB8AC3E}">
        <p14:creationId xmlns:p14="http://schemas.microsoft.com/office/powerpoint/2010/main" val="2426543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a:latin typeface="Consolas" panose="020B0609020204030204" pitchFamily="49" charset="0"/>
                <a:cs typeface="Consolas" panose="020B0609020204030204" pitchFamily="49" charset="0"/>
              </a:rPr>
              <a:t>0111010011000</a:t>
            </a:r>
            <a:r>
              <a:rPr lang="en-IL" sz="1800" b="0" spc="200">
                <a:solidFill>
                  <a:srgbClr val="C00000"/>
                </a:solidFill>
                <a:latin typeface="Consolas" panose="020B0609020204030204" pitchFamily="49" charset="0"/>
                <a:cs typeface="Consolas" panose="020B0609020204030204" pitchFamily="49" charset="0"/>
              </a:rPr>
              <a:t>0</a:t>
            </a:r>
            <a:r>
              <a:rPr lang="en-IL" sz="1800" b="0" spc="200">
                <a:latin typeface="Consolas" panose="020B0609020204030204" pitchFamily="49" charset="0"/>
                <a:cs typeface="Consolas" panose="020B0609020204030204" pitchFamily="49" charset="0"/>
              </a:rPr>
              <a:t>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2286001" y="1964080"/>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610325" y="3905626"/>
            <a:ext cx="266879" cy="452344"/>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3238017" y="3905626"/>
            <a:ext cx="245866"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2473508" y="3857492"/>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3324326" y="387176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2725769" y="348013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3246759" y="3008887"/>
            <a:ext cx="481302" cy="423340"/>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4088874" y="3008887"/>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3210981" y="2941844"/>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4319992" y="2879561"/>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3576626" y="2583393"/>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401C2E40-E111-9E46-BEEE-8C86DB5C89A5}"/>
              </a:ext>
            </a:extLst>
          </p:cNvPr>
          <p:cNvSpPr/>
          <p:nvPr/>
        </p:nvSpPr>
        <p:spPr>
          <a:xfrm>
            <a:off x="7090578" y="1552093"/>
            <a:ext cx="1199367" cy="369332"/>
          </a:xfrm>
          <a:prstGeom prst="rect">
            <a:avLst/>
          </a:prstGeom>
        </p:spPr>
        <p:txBody>
          <a:bodyPr wrap="none">
            <a:spAutoFit/>
          </a:bodyPr>
          <a:lstStyle/>
          <a:p>
            <a:pPr algn="l"/>
            <a:r>
              <a:rPr lang="en-IL" sz="1800" b="0">
                <a:latin typeface="Consolas" panose="020B0609020204030204" pitchFamily="49" charset="0"/>
                <a:cs typeface="Consolas" panose="020B0609020204030204" pitchFamily="49" charset="0"/>
              </a:rPr>
              <a:t>"</a:t>
            </a:r>
            <a:r>
              <a:rPr lang="en-IL" sz="1800" b="0" spc="200">
                <a:latin typeface="Consolas" panose="020B0609020204030204" pitchFamily="49" charset="0"/>
                <a:cs typeface="Consolas" panose="020B0609020204030204" pitchFamily="49" charset="0"/>
              </a:rPr>
              <a:t>abadc</a:t>
            </a:r>
            <a:r>
              <a:rPr lang="en-IL" sz="1800" b="0">
                <a:latin typeface="Consolas" panose="020B0609020204030204" pitchFamily="49" charset="0"/>
                <a:cs typeface="Consolas" panose="020B0609020204030204" pitchFamily="49" charset="0"/>
              </a:rPr>
              <a:t>"</a:t>
            </a:r>
          </a:p>
        </p:txBody>
      </p:sp>
      <p:sp>
        <p:nvSpPr>
          <p:cNvPr id="69" name="Rectangle 68">
            <a:extLst>
              <a:ext uri="{FF2B5EF4-FFF2-40B4-BE49-F238E27FC236}">
                <a16:creationId xmlns:a16="http://schemas.microsoft.com/office/drawing/2014/main" id="{8B6205F0-2E9C-E944-B8E9-E1A2551616E5}"/>
              </a:ext>
            </a:extLst>
          </p:cNvPr>
          <p:cNvSpPr/>
          <p:nvPr/>
        </p:nvSpPr>
        <p:spPr>
          <a:xfrm>
            <a:off x="277083" y="1227949"/>
            <a:ext cx="2487950" cy="338554"/>
          </a:xfrm>
          <a:prstGeom prst="rect">
            <a:avLst/>
          </a:prstGeom>
        </p:spPr>
        <p:txBody>
          <a:bodyPr wrap="square">
            <a:spAutoFit/>
          </a:bodyPr>
          <a:lstStyle/>
          <a:p>
            <a:pPr algn="l"/>
            <a:r>
              <a:rPr lang="en-IL" sz="1600" b="0">
                <a:latin typeface="Times New Roman" panose="02020603050405020304" pitchFamily="18" charset="0"/>
                <a:cs typeface="Times New Roman" panose="02020603050405020304" pitchFamily="18" charset="0"/>
              </a:rPr>
              <a:t>Compressed text:</a:t>
            </a:r>
            <a:endParaRPr lang="en-IL" sz="1800"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135314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a:latin typeface="Consolas" panose="020B0609020204030204" pitchFamily="49" charset="0"/>
                <a:cs typeface="Consolas" panose="020B0609020204030204" pitchFamily="49" charset="0"/>
              </a:rPr>
              <a:t>0111010011000</a:t>
            </a:r>
            <a:r>
              <a:rPr lang="en-IL" sz="1800" b="0" spc="200">
                <a:solidFill>
                  <a:srgbClr val="C00000"/>
                </a:solidFill>
                <a:latin typeface="Consolas" panose="020B0609020204030204" pitchFamily="49" charset="0"/>
                <a:cs typeface="Consolas" panose="020B0609020204030204" pitchFamily="49" charset="0"/>
              </a:rPr>
              <a:t>0</a:t>
            </a:r>
            <a:r>
              <a:rPr lang="en-IL" sz="1800" b="0" spc="200">
                <a:latin typeface="Consolas" panose="020B0609020204030204" pitchFamily="49" charset="0"/>
                <a:cs typeface="Consolas" panose="020B0609020204030204" pitchFamily="49" charset="0"/>
              </a:rPr>
              <a:t>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2286001" y="1964080"/>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610325" y="3905626"/>
            <a:ext cx="266879" cy="452344"/>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3238017" y="3905626"/>
            <a:ext cx="245866"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2473508" y="3857492"/>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3324326" y="387176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2725769" y="348013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3246759" y="3008887"/>
            <a:ext cx="481302" cy="423340"/>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4088874" y="3008887"/>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3210981" y="2941844"/>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4319992" y="2879561"/>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3576626" y="2583393"/>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401C2E40-E111-9E46-BEEE-8C86DB5C89A5}"/>
              </a:ext>
            </a:extLst>
          </p:cNvPr>
          <p:cNvSpPr/>
          <p:nvPr/>
        </p:nvSpPr>
        <p:spPr>
          <a:xfrm>
            <a:off x="7090578" y="1552093"/>
            <a:ext cx="1351652" cy="369332"/>
          </a:xfrm>
          <a:prstGeom prst="rect">
            <a:avLst/>
          </a:prstGeom>
        </p:spPr>
        <p:txBody>
          <a:bodyPr wrap="none">
            <a:spAutoFit/>
          </a:bodyPr>
          <a:lstStyle/>
          <a:p>
            <a:pPr algn="l"/>
            <a:r>
              <a:rPr lang="en-IL" sz="1800" b="0">
                <a:latin typeface="Consolas" panose="020B0609020204030204" pitchFamily="49" charset="0"/>
                <a:cs typeface="Consolas" panose="020B0609020204030204" pitchFamily="49" charset="0"/>
              </a:rPr>
              <a:t>"</a:t>
            </a:r>
            <a:r>
              <a:rPr lang="en-IL" sz="1800" b="0" spc="200">
                <a:latin typeface="Consolas" panose="020B0609020204030204" pitchFamily="49" charset="0"/>
                <a:cs typeface="Consolas" panose="020B0609020204030204" pitchFamily="49" charset="0"/>
              </a:rPr>
              <a:t>abadca</a:t>
            </a:r>
            <a:r>
              <a:rPr lang="en-IL" sz="1800" b="0">
                <a:latin typeface="Consolas" panose="020B0609020204030204" pitchFamily="49" charset="0"/>
                <a:cs typeface="Consolas" panose="020B0609020204030204" pitchFamily="49" charset="0"/>
              </a:rPr>
              <a:t>"</a:t>
            </a:r>
          </a:p>
        </p:txBody>
      </p:sp>
      <p:sp>
        <p:nvSpPr>
          <p:cNvPr id="69" name="Rectangle 68">
            <a:extLst>
              <a:ext uri="{FF2B5EF4-FFF2-40B4-BE49-F238E27FC236}">
                <a16:creationId xmlns:a16="http://schemas.microsoft.com/office/drawing/2014/main" id="{927BF607-785F-D54C-A2CB-95896831D665}"/>
              </a:ext>
            </a:extLst>
          </p:cNvPr>
          <p:cNvSpPr/>
          <p:nvPr/>
        </p:nvSpPr>
        <p:spPr>
          <a:xfrm>
            <a:off x="277083" y="1227949"/>
            <a:ext cx="2487950" cy="338554"/>
          </a:xfrm>
          <a:prstGeom prst="rect">
            <a:avLst/>
          </a:prstGeom>
        </p:spPr>
        <p:txBody>
          <a:bodyPr wrap="square">
            <a:spAutoFit/>
          </a:bodyPr>
          <a:lstStyle/>
          <a:p>
            <a:pPr algn="l"/>
            <a:r>
              <a:rPr lang="en-IL" sz="1600" b="0">
                <a:latin typeface="Times New Roman" panose="02020603050405020304" pitchFamily="18" charset="0"/>
                <a:cs typeface="Times New Roman" panose="02020603050405020304" pitchFamily="18" charset="0"/>
              </a:rPr>
              <a:t>Compressed text:</a:t>
            </a:r>
            <a:endParaRPr lang="en-IL" sz="1800"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20037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a:latin typeface="Consolas" panose="020B0609020204030204" pitchFamily="49" charset="0"/>
                <a:cs typeface="Consolas" panose="020B0609020204030204" pitchFamily="49" charset="0"/>
              </a:rPr>
              <a:t>01110100110000111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2438401" y="1964080"/>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610325" y="3905626"/>
            <a:ext cx="266879" cy="452344"/>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3238017" y="3905626"/>
            <a:ext cx="245866"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2473508" y="3857492"/>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3324326" y="387176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2725769" y="348013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3246759" y="3008887"/>
            <a:ext cx="481302" cy="423340"/>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4088874" y="3008887"/>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3210981" y="2941844"/>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4319992" y="2879561"/>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3576626" y="2583393"/>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401C2E40-E111-9E46-BEEE-8C86DB5C89A5}"/>
              </a:ext>
            </a:extLst>
          </p:cNvPr>
          <p:cNvSpPr/>
          <p:nvPr/>
        </p:nvSpPr>
        <p:spPr>
          <a:xfrm>
            <a:off x="7090578" y="1552093"/>
            <a:ext cx="1351652" cy="369332"/>
          </a:xfrm>
          <a:prstGeom prst="rect">
            <a:avLst/>
          </a:prstGeom>
        </p:spPr>
        <p:txBody>
          <a:bodyPr wrap="none">
            <a:spAutoFit/>
          </a:bodyPr>
          <a:lstStyle/>
          <a:p>
            <a:pPr algn="l"/>
            <a:r>
              <a:rPr lang="en-IL" sz="1800" b="0">
                <a:latin typeface="Consolas" panose="020B0609020204030204" pitchFamily="49" charset="0"/>
                <a:cs typeface="Consolas" panose="020B0609020204030204" pitchFamily="49" charset="0"/>
              </a:rPr>
              <a:t>"</a:t>
            </a:r>
            <a:r>
              <a:rPr lang="en-IL" sz="1800" b="0" spc="200">
                <a:latin typeface="Consolas" panose="020B0609020204030204" pitchFamily="49" charset="0"/>
                <a:cs typeface="Consolas" panose="020B0609020204030204" pitchFamily="49" charset="0"/>
              </a:rPr>
              <a:t>abadca</a:t>
            </a:r>
            <a:r>
              <a:rPr lang="en-IL" sz="1800" b="0">
                <a:latin typeface="Consolas" panose="020B0609020204030204" pitchFamily="49" charset="0"/>
                <a:cs typeface="Consolas" panose="020B0609020204030204" pitchFamily="49" charset="0"/>
              </a:rPr>
              <a:t>"</a:t>
            </a:r>
          </a:p>
        </p:txBody>
      </p:sp>
      <p:sp>
        <p:nvSpPr>
          <p:cNvPr id="69" name="Rectangle 68">
            <a:extLst>
              <a:ext uri="{FF2B5EF4-FFF2-40B4-BE49-F238E27FC236}">
                <a16:creationId xmlns:a16="http://schemas.microsoft.com/office/drawing/2014/main" id="{0681C6F8-1B4B-8D4D-BD50-DD972ABD5AB7}"/>
              </a:ext>
            </a:extLst>
          </p:cNvPr>
          <p:cNvSpPr/>
          <p:nvPr/>
        </p:nvSpPr>
        <p:spPr>
          <a:xfrm>
            <a:off x="277083" y="1227949"/>
            <a:ext cx="2487950" cy="338554"/>
          </a:xfrm>
          <a:prstGeom prst="rect">
            <a:avLst/>
          </a:prstGeom>
        </p:spPr>
        <p:txBody>
          <a:bodyPr wrap="square">
            <a:spAutoFit/>
          </a:bodyPr>
          <a:lstStyle/>
          <a:p>
            <a:pPr algn="l"/>
            <a:r>
              <a:rPr lang="en-IL" sz="1600" b="0">
                <a:latin typeface="Times New Roman" panose="02020603050405020304" pitchFamily="18" charset="0"/>
                <a:cs typeface="Times New Roman" panose="02020603050405020304" pitchFamily="18" charset="0"/>
              </a:rPr>
              <a:t>Compressed text:</a:t>
            </a:r>
            <a:endParaRPr lang="en-IL" sz="1800"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315313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a:latin typeface="Consolas" panose="020B0609020204030204" pitchFamily="49" charset="0"/>
                <a:cs typeface="Consolas" panose="020B0609020204030204" pitchFamily="49" charset="0"/>
              </a:rPr>
              <a:t>01110100110000</a:t>
            </a:r>
            <a:r>
              <a:rPr lang="en-IL" sz="1800" b="0" spc="200">
                <a:solidFill>
                  <a:srgbClr val="C00000"/>
                </a:solidFill>
                <a:latin typeface="Consolas" panose="020B0609020204030204" pitchFamily="49" charset="0"/>
                <a:cs typeface="Consolas" panose="020B0609020204030204" pitchFamily="49" charset="0"/>
              </a:rPr>
              <a:t>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2438401" y="1964080"/>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610325" y="3905626"/>
            <a:ext cx="266879" cy="452344"/>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3238017" y="3905626"/>
            <a:ext cx="245866"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2473508" y="3857492"/>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3324326" y="387176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2725769" y="348013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3246759" y="3008887"/>
            <a:ext cx="481302" cy="423340"/>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4088874" y="3008887"/>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3210981" y="2941844"/>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4319992" y="2879561"/>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3576626" y="2583393"/>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401C2E40-E111-9E46-BEEE-8C86DB5C89A5}"/>
              </a:ext>
            </a:extLst>
          </p:cNvPr>
          <p:cNvSpPr/>
          <p:nvPr/>
        </p:nvSpPr>
        <p:spPr>
          <a:xfrm>
            <a:off x="7090578" y="1552093"/>
            <a:ext cx="1351652" cy="369332"/>
          </a:xfrm>
          <a:prstGeom prst="rect">
            <a:avLst/>
          </a:prstGeom>
        </p:spPr>
        <p:txBody>
          <a:bodyPr wrap="none">
            <a:spAutoFit/>
          </a:bodyPr>
          <a:lstStyle/>
          <a:p>
            <a:pPr algn="l"/>
            <a:r>
              <a:rPr lang="en-IL" sz="1800" b="0">
                <a:latin typeface="Consolas" panose="020B0609020204030204" pitchFamily="49" charset="0"/>
                <a:cs typeface="Consolas" panose="020B0609020204030204" pitchFamily="49" charset="0"/>
              </a:rPr>
              <a:t>"</a:t>
            </a:r>
            <a:r>
              <a:rPr lang="en-IL" sz="1800" b="0" spc="200">
                <a:latin typeface="Consolas" panose="020B0609020204030204" pitchFamily="49" charset="0"/>
                <a:cs typeface="Consolas" panose="020B0609020204030204" pitchFamily="49" charset="0"/>
              </a:rPr>
              <a:t>abadca</a:t>
            </a:r>
            <a:r>
              <a:rPr lang="en-IL" sz="1800" b="0">
                <a:latin typeface="Consolas" panose="020B0609020204030204" pitchFamily="49" charset="0"/>
                <a:cs typeface="Consolas" panose="020B0609020204030204" pitchFamily="49" charset="0"/>
              </a:rPr>
              <a:t>"</a:t>
            </a:r>
          </a:p>
        </p:txBody>
      </p:sp>
      <p:sp>
        <p:nvSpPr>
          <p:cNvPr id="69" name="Rectangle 68">
            <a:extLst>
              <a:ext uri="{FF2B5EF4-FFF2-40B4-BE49-F238E27FC236}">
                <a16:creationId xmlns:a16="http://schemas.microsoft.com/office/drawing/2014/main" id="{12289808-83ED-3248-AD26-4ECACD68D3F2}"/>
              </a:ext>
            </a:extLst>
          </p:cNvPr>
          <p:cNvSpPr/>
          <p:nvPr/>
        </p:nvSpPr>
        <p:spPr>
          <a:xfrm>
            <a:off x="277083" y="1227949"/>
            <a:ext cx="2487950" cy="338554"/>
          </a:xfrm>
          <a:prstGeom prst="rect">
            <a:avLst/>
          </a:prstGeom>
        </p:spPr>
        <p:txBody>
          <a:bodyPr wrap="square">
            <a:spAutoFit/>
          </a:bodyPr>
          <a:lstStyle/>
          <a:p>
            <a:pPr algn="l"/>
            <a:r>
              <a:rPr lang="en-IL" sz="1600" b="0">
                <a:latin typeface="Times New Roman" panose="02020603050405020304" pitchFamily="18" charset="0"/>
                <a:cs typeface="Times New Roman" panose="02020603050405020304" pitchFamily="18" charset="0"/>
              </a:rPr>
              <a:t>Compressed text:</a:t>
            </a:r>
            <a:endParaRPr lang="en-IL" sz="1800"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084980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a:latin typeface="Consolas" panose="020B0609020204030204" pitchFamily="49" charset="0"/>
                <a:cs typeface="Consolas" panose="020B0609020204030204" pitchFamily="49" charset="0"/>
              </a:rPr>
              <a:t>01110100110000</a:t>
            </a:r>
            <a:r>
              <a:rPr lang="en-IL" sz="1800" b="0" spc="200">
                <a:solidFill>
                  <a:srgbClr val="C00000"/>
                </a:solidFill>
                <a:latin typeface="Consolas" panose="020B0609020204030204" pitchFamily="49" charset="0"/>
                <a:cs typeface="Consolas" panose="020B0609020204030204" pitchFamily="49" charset="0"/>
              </a:rPr>
              <a:t>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2" name="Down Arrow 81">
            <a:extLst>
              <a:ext uri="{FF2B5EF4-FFF2-40B4-BE49-F238E27FC236}">
                <a16:creationId xmlns:a16="http://schemas.microsoft.com/office/drawing/2014/main" id="{C3C7EB36-436E-1541-8D25-D558CD81EC5F}"/>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4" name="Down Arrow 83">
            <a:extLst>
              <a:ext uri="{FF2B5EF4-FFF2-40B4-BE49-F238E27FC236}">
                <a16:creationId xmlns:a16="http://schemas.microsoft.com/office/drawing/2014/main" id="{F802F873-B715-404A-B9C2-AF8483DF4797}"/>
              </a:ext>
            </a:extLst>
          </p:cNvPr>
          <p:cNvSpPr/>
          <p:nvPr/>
        </p:nvSpPr>
        <p:spPr bwMode="auto">
          <a:xfrm rot="10800000" flipH="1">
            <a:off x="2438401" y="1964080"/>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610325" y="3905626"/>
            <a:ext cx="266879" cy="452344"/>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3238017" y="3905626"/>
            <a:ext cx="245866" cy="41626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2473508" y="3857492"/>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3324326" y="387176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2725769" y="348013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686338" y="303436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7346073" y="3034363"/>
            <a:ext cx="360220" cy="416262"/>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6581525" y="2946447"/>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7482627" y="292659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6833825" y="260886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3246759" y="3008887"/>
            <a:ext cx="481302" cy="423340"/>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4088874" y="3008887"/>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3210981" y="2941844"/>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4319992" y="2879561"/>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3576626" y="2583393"/>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102425" y="2101682"/>
            <a:ext cx="1265030" cy="472880"/>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728267" y="2101682"/>
            <a:ext cx="1256992" cy="467741"/>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669075" y="1927299"/>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356763" y="198261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216019" y="167618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77" name="Straight Arrow Connector 76">
            <a:extLst>
              <a:ext uri="{FF2B5EF4-FFF2-40B4-BE49-F238E27FC236}">
                <a16:creationId xmlns:a16="http://schemas.microsoft.com/office/drawing/2014/main" id="{5A1A3091-A65D-EC49-A18E-F1B08D549937}"/>
              </a:ext>
            </a:extLst>
          </p:cNvPr>
          <p:cNvCxnSpPr>
            <a:cxnSpLocks/>
          </p:cNvCxnSpPr>
          <p:nvPr/>
        </p:nvCxnSpPr>
        <p:spPr bwMode="auto">
          <a:xfrm flipH="1">
            <a:off x="4322707" y="1152128"/>
            <a:ext cx="412233" cy="494427"/>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8" name="Straight Arrow Connector 77">
            <a:extLst>
              <a:ext uri="{FF2B5EF4-FFF2-40B4-BE49-F238E27FC236}">
                <a16:creationId xmlns:a16="http://schemas.microsoft.com/office/drawing/2014/main" id="{2DBE3881-D6E0-4949-8667-FB8AC9C5D018}"/>
              </a:ext>
            </a:extLst>
          </p:cNvPr>
          <p:cNvCxnSpPr>
            <a:cxnSpLocks/>
          </p:cNvCxnSpPr>
          <p:nvPr/>
        </p:nvCxnSpPr>
        <p:spPr bwMode="auto">
          <a:xfrm>
            <a:off x="4982716" y="1165193"/>
            <a:ext cx="422828" cy="464067"/>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9" name="TextBox 78">
            <a:extLst>
              <a:ext uri="{FF2B5EF4-FFF2-40B4-BE49-F238E27FC236}">
                <a16:creationId xmlns:a16="http://schemas.microsoft.com/office/drawing/2014/main" id="{52EC5EFD-403F-2B45-9566-23DD8F38AB3F}"/>
              </a:ext>
            </a:extLst>
          </p:cNvPr>
          <p:cNvSpPr txBox="1"/>
          <p:nvPr/>
        </p:nvSpPr>
        <p:spPr>
          <a:xfrm>
            <a:off x="4268658" y="1143361"/>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80" name="TextBox 79">
            <a:extLst>
              <a:ext uri="{FF2B5EF4-FFF2-40B4-BE49-F238E27FC236}">
                <a16:creationId xmlns:a16="http://schemas.microsoft.com/office/drawing/2014/main" id="{4376FF24-7748-D540-B8DA-B24AA7206E44}"/>
              </a:ext>
            </a:extLst>
          </p:cNvPr>
          <p:cNvSpPr txBox="1"/>
          <p:nvPr/>
        </p:nvSpPr>
        <p:spPr>
          <a:xfrm>
            <a:off x="5143327" y="1132208"/>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81" name="Oval 80">
            <a:extLst>
              <a:ext uri="{FF2B5EF4-FFF2-40B4-BE49-F238E27FC236}">
                <a16:creationId xmlns:a16="http://schemas.microsoft.com/office/drawing/2014/main" id="{4FF1BF28-A12A-034E-968B-1012FD257ED5}"/>
              </a:ext>
            </a:extLst>
          </p:cNvPr>
          <p:cNvSpPr/>
          <p:nvPr/>
        </p:nvSpPr>
        <p:spPr bwMode="auto">
          <a:xfrm>
            <a:off x="4546535" y="740191"/>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73" name="Rectangle 72">
            <a:extLst>
              <a:ext uri="{FF2B5EF4-FFF2-40B4-BE49-F238E27FC236}">
                <a16:creationId xmlns:a16="http://schemas.microsoft.com/office/drawing/2014/main" id="{401C2E40-E111-9E46-BEEE-8C86DB5C89A5}"/>
              </a:ext>
            </a:extLst>
          </p:cNvPr>
          <p:cNvSpPr/>
          <p:nvPr/>
        </p:nvSpPr>
        <p:spPr>
          <a:xfrm>
            <a:off x="7090578" y="1552093"/>
            <a:ext cx="1503938" cy="369332"/>
          </a:xfrm>
          <a:prstGeom prst="rect">
            <a:avLst/>
          </a:prstGeom>
        </p:spPr>
        <p:txBody>
          <a:bodyPr wrap="none">
            <a:spAutoFit/>
          </a:bodyPr>
          <a:lstStyle/>
          <a:p>
            <a:pPr algn="l"/>
            <a:r>
              <a:rPr lang="en-IL" sz="1800" b="0">
                <a:latin typeface="Consolas" panose="020B0609020204030204" pitchFamily="49" charset="0"/>
                <a:cs typeface="Consolas" panose="020B0609020204030204" pitchFamily="49" charset="0"/>
              </a:rPr>
              <a:t>"</a:t>
            </a:r>
            <a:r>
              <a:rPr lang="en-IL" sz="1800" b="0" spc="200">
                <a:latin typeface="Consolas" panose="020B0609020204030204" pitchFamily="49" charset="0"/>
                <a:cs typeface="Consolas" panose="020B0609020204030204" pitchFamily="49" charset="0"/>
              </a:rPr>
              <a:t>abadcab</a:t>
            </a:r>
            <a:r>
              <a:rPr lang="en-IL" sz="1800" b="0">
                <a:latin typeface="Consolas" panose="020B0609020204030204" pitchFamily="49" charset="0"/>
                <a:cs typeface="Consolas" panose="020B0609020204030204" pitchFamily="49" charset="0"/>
              </a:rPr>
              <a:t>"</a:t>
            </a:r>
          </a:p>
        </p:txBody>
      </p:sp>
      <p:sp>
        <p:nvSpPr>
          <p:cNvPr id="69" name="Rectangle 68">
            <a:extLst>
              <a:ext uri="{FF2B5EF4-FFF2-40B4-BE49-F238E27FC236}">
                <a16:creationId xmlns:a16="http://schemas.microsoft.com/office/drawing/2014/main" id="{B52ABF8B-6F87-D144-A983-377F58E0BCD6}"/>
              </a:ext>
            </a:extLst>
          </p:cNvPr>
          <p:cNvSpPr/>
          <p:nvPr/>
        </p:nvSpPr>
        <p:spPr>
          <a:xfrm>
            <a:off x="277083" y="1227949"/>
            <a:ext cx="2487950" cy="338554"/>
          </a:xfrm>
          <a:prstGeom prst="rect">
            <a:avLst/>
          </a:prstGeom>
        </p:spPr>
        <p:txBody>
          <a:bodyPr wrap="square">
            <a:spAutoFit/>
          </a:bodyPr>
          <a:lstStyle/>
          <a:p>
            <a:pPr algn="l"/>
            <a:r>
              <a:rPr lang="en-IL" sz="1600" b="0">
                <a:latin typeface="Times New Roman" panose="02020603050405020304" pitchFamily="18" charset="0"/>
                <a:cs typeface="Times New Roman" panose="02020603050405020304" pitchFamily="18" charset="0"/>
              </a:rPr>
              <a:t>Compressed text:</a:t>
            </a:r>
            <a:endParaRPr lang="en-IL" sz="1800"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17916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a:latin typeface="Consolas" panose="020B0609020204030204" pitchFamily="49" charset="0"/>
                <a:cs typeface="Consolas" panose="020B0609020204030204" pitchFamily="49" charset="0"/>
              </a:rPr>
              <a:t>01110100110000111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3" name="Rectangle 82">
            <a:extLst>
              <a:ext uri="{FF2B5EF4-FFF2-40B4-BE49-F238E27FC236}">
                <a16:creationId xmlns:a16="http://schemas.microsoft.com/office/drawing/2014/main" id="{1A966A37-39C5-A64E-BC48-07D967DA2816}"/>
              </a:ext>
            </a:extLst>
          </p:cNvPr>
          <p:cNvSpPr/>
          <p:nvPr/>
        </p:nvSpPr>
        <p:spPr>
          <a:xfrm>
            <a:off x="7090578" y="1552093"/>
            <a:ext cx="1478290" cy="369332"/>
          </a:xfrm>
          <a:prstGeom prst="rect">
            <a:avLst/>
          </a:prstGeom>
        </p:spPr>
        <p:txBody>
          <a:bodyPr wrap="none">
            <a:spAutoFit/>
          </a:bodyPr>
          <a:lstStyle/>
          <a:p>
            <a:r>
              <a:rPr lang="en-IL" sz="1800" b="0">
                <a:latin typeface="Consolas" panose="020B0609020204030204" pitchFamily="49" charset="0"/>
                <a:cs typeface="Consolas" panose="020B0609020204030204" pitchFamily="49" charset="0"/>
              </a:rPr>
              <a:t>"</a:t>
            </a:r>
            <a:r>
              <a:rPr lang="en-IL" sz="1800" b="0" spc="200">
                <a:latin typeface="Consolas" panose="020B0609020204030204" pitchFamily="49" charset="0"/>
                <a:cs typeface="Consolas" panose="020B0609020204030204" pitchFamily="49" charset="0"/>
              </a:rPr>
              <a:t>abadca</a:t>
            </a:r>
            <a:r>
              <a:rPr lang="en-IL" sz="1800" b="0">
                <a:latin typeface="Consolas" panose="020B0609020204030204" pitchFamily="49" charset="0"/>
                <a:cs typeface="Consolas" panose="020B0609020204030204" pitchFamily="49" charset="0"/>
              </a:rPr>
              <a:t>b"</a:t>
            </a: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07" name="Group 206">
            <a:extLst>
              <a:ext uri="{FF2B5EF4-FFF2-40B4-BE49-F238E27FC236}">
                <a16:creationId xmlns:a16="http://schemas.microsoft.com/office/drawing/2014/main" id="{94A83ADC-1C41-F547-B2C8-04A00FCFA950}"/>
              </a:ext>
            </a:extLst>
          </p:cNvPr>
          <p:cNvGrpSpPr/>
          <p:nvPr/>
        </p:nvGrpSpPr>
        <p:grpSpPr>
          <a:xfrm>
            <a:off x="2473508" y="3480132"/>
            <a:ext cx="1142719" cy="877838"/>
            <a:chOff x="5087796" y="4048509"/>
            <a:chExt cx="1142719" cy="877838"/>
          </a:xfrm>
        </p:grpSpPr>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5224613" y="4474003"/>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5087796" y="4425869"/>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9" name="Group 218">
            <a:extLst>
              <a:ext uri="{FF2B5EF4-FFF2-40B4-BE49-F238E27FC236}">
                <a16:creationId xmlns:a16="http://schemas.microsoft.com/office/drawing/2014/main" id="{F9001113-DF8C-E149-85E5-0034A6DF2457}"/>
              </a:ext>
            </a:extLst>
          </p:cNvPr>
          <p:cNvGrpSpPr/>
          <p:nvPr/>
        </p:nvGrpSpPr>
        <p:grpSpPr>
          <a:xfrm>
            <a:off x="6581525" y="2608869"/>
            <a:ext cx="1193003" cy="841756"/>
            <a:chOff x="5087757" y="4048509"/>
            <a:chExt cx="1193003" cy="841756"/>
          </a:xfrm>
        </p:grpSpPr>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5852305" y="4474003"/>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5087757" y="4386087"/>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5988859" y="436623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25" name="Group 224">
            <a:extLst>
              <a:ext uri="{FF2B5EF4-FFF2-40B4-BE49-F238E27FC236}">
                <a16:creationId xmlns:a16="http://schemas.microsoft.com/office/drawing/2014/main" id="{A3119CA9-F013-7F4B-9149-662494CF671F}"/>
              </a:ext>
            </a:extLst>
          </p:cNvPr>
          <p:cNvGrpSpPr/>
          <p:nvPr/>
        </p:nvGrpSpPr>
        <p:grpSpPr>
          <a:xfrm>
            <a:off x="3210981" y="2583393"/>
            <a:ext cx="1431978" cy="848834"/>
            <a:chOff x="4974412" y="4048509"/>
            <a:chExt cx="1431978" cy="848834"/>
          </a:xfrm>
        </p:grpSpPr>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5010190" y="4474003"/>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5852305" y="4474003"/>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4974412" y="4406960"/>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6083423" y="434467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31" name="Group 230">
            <a:extLst>
              <a:ext uri="{FF2B5EF4-FFF2-40B4-BE49-F238E27FC236}">
                <a16:creationId xmlns:a16="http://schemas.microsoft.com/office/drawing/2014/main" id="{51F0C662-86BE-8243-B63F-D4C736CE8461}"/>
              </a:ext>
            </a:extLst>
          </p:cNvPr>
          <p:cNvGrpSpPr/>
          <p:nvPr/>
        </p:nvGrpSpPr>
        <p:grpSpPr>
          <a:xfrm>
            <a:off x="4102425" y="1676188"/>
            <a:ext cx="2882834" cy="898374"/>
            <a:chOff x="4226463" y="4048509"/>
            <a:chExt cx="2882834" cy="898374"/>
          </a:xfrm>
        </p:grpSpPr>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226463" y="447400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852305" y="447400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793113" y="4299620"/>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480801" y="435493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37" name="Group 236">
            <a:extLst>
              <a:ext uri="{FF2B5EF4-FFF2-40B4-BE49-F238E27FC236}">
                <a16:creationId xmlns:a16="http://schemas.microsoft.com/office/drawing/2014/main" id="{B20F4868-0C12-FF4F-B880-76C999DF02CD}"/>
              </a:ext>
            </a:extLst>
          </p:cNvPr>
          <p:cNvGrpSpPr/>
          <p:nvPr/>
        </p:nvGrpSpPr>
        <p:grpSpPr>
          <a:xfrm>
            <a:off x="4268658" y="740191"/>
            <a:ext cx="1175238" cy="906364"/>
            <a:chOff x="5158388" y="4012272"/>
            <a:chExt cx="1175238" cy="906364"/>
          </a:xfrm>
        </p:grpSpPr>
        <p:cxnSp>
          <p:nvCxnSpPr>
            <p:cNvPr id="238" name="Straight Arrow Connector 237">
              <a:extLst>
                <a:ext uri="{FF2B5EF4-FFF2-40B4-BE49-F238E27FC236}">
                  <a16:creationId xmlns:a16="http://schemas.microsoft.com/office/drawing/2014/main" id="{AB20945C-EBD9-7145-903E-EC39EC06AD43}"/>
                </a:ext>
              </a:extLst>
            </p:cNvPr>
            <p:cNvCxnSpPr>
              <a:cxnSpLocks/>
            </p:cNvCxnSpPr>
            <p:nvPr/>
          </p:nvCxnSpPr>
          <p:spPr bwMode="auto">
            <a:xfrm flipH="1">
              <a:off x="5212437" y="4424209"/>
              <a:ext cx="412233" cy="494427"/>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9" name="Straight Arrow Connector 238">
              <a:extLst>
                <a:ext uri="{FF2B5EF4-FFF2-40B4-BE49-F238E27FC236}">
                  <a16:creationId xmlns:a16="http://schemas.microsoft.com/office/drawing/2014/main" id="{D18CFF28-9C2D-094C-9550-35E356BAE01B}"/>
                </a:ext>
              </a:extLst>
            </p:cNvPr>
            <p:cNvCxnSpPr>
              <a:cxnSpLocks/>
            </p:cNvCxnSpPr>
            <p:nvPr/>
          </p:nvCxnSpPr>
          <p:spPr bwMode="auto">
            <a:xfrm>
              <a:off x="5872446" y="4437274"/>
              <a:ext cx="422828" cy="464067"/>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40" name="TextBox 239">
              <a:extLst>
                <a:ext uri="{FF2B5EF4-FFF2-40B4-BE49-F238E27FC236}">
                  <a16:creationId xmlns:a16="http://schemas.microsoft.com/office/drawing/2014/main" id="{26D8801F-B902-014F-9FB6-340134EE334D}"/>
                </a:ext>
              </a:extLst>
            </p:cNvPr>
            <p:cNvSpPr txBox="1"/>
            <p:nvPr/>
          </p:nvSpPr>
          <p:spPr>
            <a:xfrm>
              <a:off x="5158388" y="4415442"/>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41" name="TextBox 240">
              <a:extLst>
                <a:ext uri="{FF2B5EF4-FFF2-40B4-BE49-F238E27FC236}">
                  <a16:creationId xmlns:a16="http://schemas.microsoft.com/office/drawing/2014/main" id="{6E5B473A-A996-7B45-BE3D-E4976051A7AB}"/>
                </a:ext>
              </a:extLst>
            </p:cNvPr>
            <p:cNvSpPr txBox="1"/>
            <p:nvPr/>
          </p:nvSpPr>
          <p:spPr>
            <a:xfrm>
              <a:off x="6033057" y="4404289"/>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42" name="Oval 241">
              <a:extLst>
                <a:ext uri="{FF2B5EF4-FFF2-40B4-BE49-F238E27FC236}">
                  <a16:creationId xmlns:a16="http://schemas.microsoft.com/office/drawing/2014/main" id="{A366EC4F-03B7-F848-8179-24164F880493}"/>
                </a:ext>
              </a:extLst>
            </p:cNvPr>
            <p:cNvSpPr/>
            <p:nvPr/>
          </p:nvSpPr>
          <p:spPr bwMode="auto">
            <a:xfrm>
              <a:off x="5436265" y="401227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sp>
        <p:nvSpPr>
          <p:cNvPr id="243" name="Down Arrow 242">
            <a:extLst>
              <a:ext uri="{FF2B5EF4-FFF2-40B4-BE49-F238E27FC236}">
                <a16:creationId xmlns:a16="http://schemas.microsoft.com/office/drawing/2014/main" id="{0182D651-47CD-0F44-B01D-F0313423319C}"/>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74" name="Down Arrow 73">
            <a:extLst>
              <a:ext uri="{FF2B5EF4-FFF2-40B4-BE49-F238E27FC236}">
                <a16:creationId xmlns:a16="http://schemas.microsoft.com/office/drawing/2014/main" id="{6659323C-C163-6B48-A907-D6EBEC91891F}"/>
              </a:ext>
            </a:extLst>
          </p:cNvPr>
          <p:cNvSpPr/>
          <p:nvPr/>
        </p:nvSpPr>
        <p:spPr bwMode="auto">
          <a:xfrm rot="10800000" flipH="1">
            <a:off x="2836712" y="1974507"/>
            <a:ext cx="262356" cy="307776"/>
          </a:xfrm>
          <a:prstGeom prst="downArrow">
            <a:avLst/>
          </a:prstGeom>
          <a:solidFill>
            <a:schemeClr val="bg1">
              <a:lumMod val="75000"/>
            </a:schemeClr>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75" name="Rectangle 74">
            <a:extLst>
              <a:ext uri="{FF2B5EF4-FFF2-40B4-BE49-F238E27FC236}">
                <a16:creationId xmlns:a16="http://schemas.microsoft.com/office/drawing/2014/main" id="{C1C9397A-FFE3-1341-9A82-60FEEC4DD240}"/>
              </a:ext>
            </a:extLst>
          </p:cNvPr>
          <p:cNvSpPr/>
          <p:nvPr/>
        </p:nvSpPr>
        <p:spPr>
          <a:xfrm>
            <a:off x="277083" y="1227949"/>
            <a:ext cx="2487950" cy="338554"/>
          </a:xfrm>
          <a:prstGeom prst="rect">
            <a:avLst/>
          </a:prstGeom>
        </p:spPr>
        <p:txBody>
          <a:bodyPr wrap="square">
            <a:spAutoFit/>
          </a:bodyPr>
          <a:lstStyle/>
          <a:p>
            <a:pPr algn="l"/>
            <a:r>
              <a:rPr lang="en-IL" sz="1600" b="0">
                <a:latin typeface="Times New Roman" panose="02020603050405020304" pitchFamily="18" charset="0"/>
                <a:cs typeface="Times New Roman" panose="02020603050405020304" pitchFamily="18" charset="0"/>
              </a:rPr>
              <a:t>Compressed text:</a:t>
            </a:r>
            <a:endParaRPr lang="en-IL" sz="1800"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93544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71" name="Rectangle 70">
            <a:extLst>
              <a:ext uri="{FF2B5EF4-FFF2-40B4-BE49-F238E27FC236}">
                <a16:creationId xmlns:a16="http://schemas.microsoft.com/office/drawing/2014/main" id="{5BC27FF3-D585-AD4A-BC56-B48392BB8855}"/>
              </a:ext>
            </a:extLst>
          </p:cNvPr>
          <p:cNvSpPr/>
          <p:nvPr/>
        </p:nvSpPr>
        <p:spPr>
          <a:xfrm>
            <a:off x="304800" y="1600200"/>
            <a:ext cx="2852850" cy="369332"/>
          </a:xfrm>
          <a:prstGeom prst="rect">
            <a:avLst/>
          </a:prstGeom>
        </p:spPr>
        <p:txBody>
          <a:bodyPr wrap="square">
            <a:spAutoFit/>
          </a:bodyPr>
          <a:lstStyle/>
          <a:p>
            <a:pPr algn="l"/>
            <a:r>
              <a:rPr lang="en-IL" sz="1800" b="0" spc="200">
                <a:latin typeface="Consolas" panose="020B0609020204030204" pitchFamily="49" charset="0"/>
                <a:cs typeface="Consolas" panose="020B0609020204030204" pitchFamily="49" charset="0"/>
              </a:rPr>
              <a:t>01110100110000111</a:t>
            </a:r>
          </a:p>
        </p:txBody>
      </p:sp>
      <p:sp>
        <p:nvSpPr>
          <p:cNvPr id="72" name="Down Arrow 71">
            <a:extLst>
              <a:ext uri="{FF2B5EF4-FFF2-40B4-BE49-F238E27FC236}">
                <a16:creationId xmlns:a16="http://schemas.microsoft.com/office/drawing/2014/main" id="{1AA824BE-5624-204D-BA7F-155C65BC0389}"/>
              </a:ext>
            </a:extLst>
          </p:cNvPr>
          <p:cNvSpPr/>
          <p:nvPr/>
        </p:nvSpPr>
        <p:spPr bwMode="auto">
          <a:xfrm rot="16200000" flipH="1">
            <a:off x="3090337" y="1604302"/>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83" name="Rectangle 82">
            <a:extLst>
              <a:ext uri="{FF2B5EF4-FFF2-40B4-BE49-F238E27FC236}">
                <a16:creationId xmlns:a16="http://schemas.microsoft.com/office/drawing/2014/main" id="{1A966A37-39C5-A64E-BC48-07D967DA2816}"/>
              </a:ext>
            </a:extLst>
          </p:cNvPr>
          <p:cNvSpPr/>
          <p:nvPr/>
        </p:nvSpPr>
        <p:spPr>
          <a:xfrm>
            <a:off x="7090578" y="1552093"/>
            <a:ext cx="1478290" cy="369332"/>
          </a:xfrm>
          <a:prstGeom prst="rect">
            <a:avLst/>
          </a:prstGeom>
        </p:spPr>
        <p:txBody>
          <a:bodyPr wrap="none">
            <a:spAutoFit/>
          </a:bodyPr>
          <a:lstStyle/>
          <a:p>
            <a:r>
              <a:rPr lang="en-IL" sz="1800" b="0">
                <a:latin typeface="Consolas" panose="020B0609020204030204" pitchFamily="49" charset="0"/>
                <a:cs typeface="Consolas" panose="020B0609020204030204" pitchFamily="49" charset="0"/>
              </a:rPr>
              <a:t>"</a:t>
            </a:r>
            <a:r>
              <a:rPr lang="en-IL" sz="1800" b="0" spc="200">
                <a:latin typeface="Consolas" panose="020B0609020204030204" pitchFamily="49" charset="0"/>
                <a:cs typeface="Consolas" panose="020B0609020204030204" pitchFamily="49" charset="0"/>
              </a:rPr>
              <a:t>abadca</a:t>
            </a:r>
            <a:r>
              <a:rPr lang="en-IL" sz="1800" b="0">
                <a:latin typeface="Consolas" panose="020B0609020204030204" pitchFamily="49" charset="0"/>
                <a:cs typeface="Consolas" panose="020B0609020204030204" pitchFamily="49" charset="0"/>
              </a:rPr>
              <a:t>b"</a:t>
            </a:r>
          </a:p>
        </p:txBody>
      </p:sp>
      <p:grpSp>
        <p:nvGrpSpPr>
          <p:cNvPr id="167" name="Group 166">
            <a:extLst>
              <a:ext uri="{FF2B5EF4-FFF2-40B4-BE49-F238E27FC236}">
                <a16:creationId xmlns:a16="http://schemas.microsoft.com/office/drawing/2014/main" id="{2FAAED43-A343-A848-B8F6-185ABFAE615B}"/>
              </a:ext>
            </a:extLst>
          </p:cNvPr>
          <p:cNvGrpSpPr/>
          <p:nvPr/>
        </p:nvGrpSpPr>
        <p:grpSpPr>
          <a:xfrm>
            <a:off x="2292735" y="4409449"/>
            <a:ext cx="635181" cy="457200"/>
            <a:chOff x="1916178" y="5715000"/>
            <a:chExt cx="635181" cy="457200"/>
          </a:xfrm>
        </p:grpSpPr>
        <p:sp>
          <p:nvSpPr>
            <p:cNvPr id="168" name="Oval 167">
              <a:extLst>
                <a:ext uri="{FF2B5EF4-FFF2-40B4-BE49-F238E27FC236}">
                  <a16:creationId xmlns:a16="http://schemas.microsoft.com/office/drawing/2014/main" id="{2D9D7174-A3A7-E24C-886C-A55A355A891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69" name="TextBox 168">
              <a:extLst>
                <a:ext uri="{FF2B5EF4-FFF2-40B4-BE49-F238E27FC236}">
                  <a16:creationId xmlns:a16="http://schemas.microsoft.com/office/drawing/2014/main" id="{8FAB08F8-E74A-E148-BEB3-BB1B69DFB8D9}"/>
                </a:ext>
              </a:extLst>
            </p:cNvPr>
            <p:cNvSpPr txBox="1"/>
            <p:nvPr/>
          </p:nvSpPr>
          <p:spPr>
            <a:xfrm>
              <a:off x="2101218" y="5726256"/>
              <a:ext cx="287258" cy="338554"/>
            </a:xfrm>
            <a:prstGeom prst="rect">
              <a:avLst/>
            </a:prstGeom>
            <a:noFill/>
          </p:spPr>
          <p:txBody>
            <a:bodyPr wrap="none" rtlCol="0">
              <a:spAutoFit/>
            </a:bodyPr>
            <a:lstStyle/>
            <a:p>
              <a:r>
                <a:rPr lang="en-US" sz="1600" b="0" dirty="0"/>
                <a:t>c</a:t>
              </a:r>
              <a:endParaRPr lang="en-IL" sz="1600" b="0"/>
            </a:p>
          </p:txBody>
        </p:sp>
      </p:grpSp>
      <p:grpSp>
        <p:nvGrpSpPr>
          <p:cNvPr id="170" name="Group 169">
            <a:extLst>
              <a:ext uri="{FF2B5EF4-FFF2-40B4-BE49-F238E27FC236}">
                <a16:creationId xmlns:a16="http://schemas.microsoft.com/office/drawing/2014/main" id="{70FA42AD-4050-F04C-8F15-1721585F2044}"/>
              </a:ext>
            </a:extLst>
          </p:cNvPr>
          <p:cNvGrpSpPr/>
          <p:nvPr/>
        </p:nvGrpSpPr>
        <p:grpSpPr>
          <a:xfrm>
            <a:off x="3126702" y="4392205"/>
            <a:ext cx="635181" cy="457200"/>
            <a:chOff x="3064567" y="5754434"/>
            <a:chExt cx="635181" cy="457200"/>
          </a:xfrm>
        </p:grpSpPr>
        <p:sp>
          <p:nvSpPr>
            <p:cNvPr id="171" name="Oval 170">
              <a:extLst>
                <a:ext uri="{FF2B5EF4-FFF2-40B4-BE49-F238E27FC236}">
                  <a16:creationId xmlns:a16="http://schemas.microsoft.com/office/drawing/2014/main" id="{F9431492-BEBD-344B-86FF-5C52093044F9}"/>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2" name="TextBox 171">
              <a:extLst>
                <a:ext uri="{FF2B5EF4-FFF2-40B4-BE49-F238E27FC236}">
                  <a16:creationId xmlns:a16="http://schemas.microsoft.com/office/drawing/2014/main" id="{8D7BD11E-C745-CE4F-A61F-1440E3A0844D}"/>
                </a:ext>
              </a:extLst>
            </p:cNvPr>
            <p:cNvSpPr txBox="1"/>
            <p:nvPr/>
          </p:nvSpPr>
          <p:spPr>
            <a:xfrm>
              <a:off x="3252941" y="5782934"/>
              <a:ext cx="298479" cy="338554"/>
            </a:xfrm>
            <a:prstGeom prst="rect">
              <a:avLst/>
            </a:prstGeom>
            <a:noFill/>
          </p:spPr>
          <p:txBody>
            <a:bodyPr wrap="none" rtlCol="0">
              <a:spAutoFit/>
            </a:bodyPr>
            <a:lstStyle/>
            <a:p>
              <a:r>
                <a:rPr lang="en-US" sz="1600" b="0" dirty="0"/>
                <a:t>d</a:t>
              </a:r>
              <a:endParaRPr lang="en-IL" sz="1600" b="0"/>
            </a:p>
          </p:txBody>
        </p:sp>
      </p:grpSp>
      <p:grpSp>
        <p:nvGrpSpPr>
          <p:cNvPr id="173" name="Group 172">
            <a:extLst>
              <a:ext uri="{FF2B5EF4-FFF2-40B4-BE49-F238E27FC236}">
                <a16:creationId xmlns:a16="http://schemas.microsoft.com/office/drawing/2014/main" id="{DB26F5AE-8787-AF4F-86D7-60CDBE4C8B11}"/>
              </a:ext>
            </a:extLst>
          </p:cNvPr>
          <p:cNvGrpSpPr/>
          <p:nvPr/>
        </p:nvGrpSpPr>
        <p:grpSpPr>
          <a:xfrm>
            <a:off x="4044023" y="4409449"/>
            <a:ext cx="635181" cy="457200"/>
            <a:chOff x="1916178" y="5715000"/>
            <a:chExt cx="635181" cy="457200"/>
          </a:xfrm>
        </p:grpSpPr>
        <p:sp>
          <p:nvSpPr>
            <p:cNvPr id="174" name="Oval 173">
              <a:extLst>
                <a:ext uri="{FF2B5EF4-FFF2-40B4-BE49-F238E27FC236}">
                  <a16:creationId xmlns:a16="http://schemas.microsoft.com/office/drawing/2014/main" id="{D51713E3-E11D-BC48-94ED-C4114BCC0C2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5" name="TextBox 174">
              <a:extLst>
                <a:ext uri="{FF2B5EF4-FFF2-40B4-BE49-F238E27FC236}">
                  <a16:creationId xmlns:a16="http://schemas.microsoft.com/office/drawing/2014/main" id="{3367E37B-435B-E144-A6B2-DB930B920C51}"/>
                </a:ext>
              </a:extLst>
            </p:cNvPr>
            <p:cNvSpPr txBox="1"/>
            <p:nvPr/>
          </p:nvSpPr>
          <p:spPr>
            <a:xfrm>
              <a:off x="2095606" y="5726256"/>
              <a:ext cx="298479" cy="338554"/>
            </a:xfrm>
            <a:prstGeom prst="rect">
              <a:avLst/>
            </a:prstGeom>
            <a:noFill/>
          </p:spPr>
          <p:txBody>
            <a:bodyPr wrap="none" rtlCol="0">
              <a:spAutoFit/>
            </a:bodyPr>
            <a:lstStyle/>
            <a:p>
              <a:r>
                <a:rPr lang="en-US" sz="1600" b="0" dirty="0"/>
                <a:t>e</a:t>
              </a:r>
              <a:endParaRPr lang="en-IL" sz="1600" b="0"/>
            </a:p>
          </p:txBody>
        </p:sp>
      </p:grpSp>
      <p:grpSp>
        <p:nvGrpSpPr>
          <p:cNvPr id="176" name="Group 175">
            <a:extLst>
              <a:ext uri="{FF2B5EF4-FFF2-40B4-BE49-F238E27FC236}">
                <a16:creationId xmlns:a16="http://schemas.microsoft.com/office/drawing/2014/main" id="{DBBE5066-5D47-AD4C-A37D-6A132D26BBE6}"/>
              </a:ext>
            </a:extLst>
          </p:cNvPr>
          <p:cNvGrpSpPr/>
          <p:nvPr/>
        </p:nvGrpSpPr>
        <p:grpSpPr>
          <a:xfrm>
            <a:off x="4920594" y="4417638"/>
            <a:ext cx="635181" cy="457200"/>
            <a:chOff x="3064567" y="5754434"/>
            <a:chExt cx="635181" cy="457200"/>
          </a:xfrm>
        </p:grpSpPr>
        <p:sp>
          <p:nvSpPr>
            <p:cNvPr id="177" name="Oval 176">
              <a:extLst>
                <a:ext uri="{FF2B5EF4-FFF2-40B4-BE49-F238E27FC236}">
                  <a16:creationId xmlns:a16="http://schemas.microsoft.com/office/drawing/2014/main" id="{49EAC30E-782F-E947-ACEE-0B186498882C}"/>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8" name="TextBox 177">
              <a:extLst>
                <a:ext uri="{FF2B5EF4-FFF2-40B4-BE49-F238E27FC236}">
                  <a16:creationId xmlns:a16="http://schemas.microsoft.com/office/drawing/2014/main" id="{E2618744-064B-1F44-B5D8-DA320AD427BA}"/>
                </a:ext>
              </a:extLst>
            </p:cNvPr>
            <p:cNvSpPr txBox="1"/>
            <p:nvPr/>
          </p:nvSpPr>
          <p:spPr>
            <a:xfrm>
              <a:off x="3280995" y="5757501"/>
              <a:ext cx="242374" cy="338554"/>
            </a:xfrm>
            <a:prstGeom prst="rect">
              <a:avLst/>
            </a:prstGeom>
            <a:noFill/>
          </p:spPr>
          <p:txBody>
            <a:bodyPr wrap="none" rtlCol="0">
              <a:spAutoFit/>
            </a:bodyPr>
            <a:lstStyle/>
            <a:p>
              <a:r>
                <a:rPr lang="en-US" sz="1600" b="0" dirty="0"/>
                <a:t>f</a:t>
              </a:r>
              <a:endParaRPr lang="en-IL" sz="1600" b="0"/>
            </a:p>
          </p:txBody>
        </p:sp>
      </p:grpSp>
      <p:grpSp>
        <p:nvGrpSpPr>
          <p:cNvPr id="179" name="Group 178">
            <a:extLst>
              <a:ext uri="{FF2B5EF4-FFF2-40B4-BE49-F238E27FC236}">
                <a16:creationId xmlns:a16="http://schemas.microsoft.com/office/drawing/2014/main" id="{42061355-2093-0C43-986D-5D7CAD2E27C7}"/>
              </a:ext>
            </a:extLst>
          </p:cNvPr>
          <p:cNvGrpSpPr/>
          <p:nvPr/>
        </p:nvGrpSpPr>
        <p:grpSpPr>
          <a:xfrm>
            <a:off x="5806384" y="4409449"/>
            <a:ext cx="635181" cy="457200"/>
            <a:chOff x="1916178" y="5715000"/>
            <a:chExt cx="635181" cy="457200"/>
          </a:xfrm>
        </p:grpSpPr>
        <p:sp>
          <p:nvSpPr>
            <p:cNvPr id="180" name="Oval 179">
              <a:extLst>
                <a:ext uri="{FF2B5EF4-FFF2-40B4-BE49-F238E27FC236}">
                  <a16:creationId xmlns:a16="http://schemas.microsoft.com/office/drawing/2014/main" id="{C4592195-403D-6D4F-A552-8E9951EC4702}"/>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1" name="TextBox 190">
              <a:extLst>
                <a:ext uri="{FF2B5EF4-FFF2-40B4-BE49-F238E27FC236}">
                  <a16:creationId xmlns:a16="http://schemas.microsoft.com/office/drawing/2014/main" id="{AE5E6577-D33D-8740-83FC-13AB93377852}"/>
                </a:ext>
              </a:extLst>
            </p:cNvPr>
            <p:cNvSpPr txBox="1"/>
            <p:nvPr/>
          </p:nvSpPr>
          <p:spPr>
            <a:xfrm>
              <a:off x="2095606" y="5726256"/>
              <a:ext cx="298479" cy="338554"/>
            </a:xfrm>
            <a:prstGeom prst="rect">
              <a:avLst/>
            </a:prstGeom>
            <a:noFill/>
          </p:spPr>
          <p:txBody>
            <a:bodyPr wrap="none" rtlCol="0">
              <a:spAutoFit/>
            </a:bodyPr>
            <a:lstStyle/>
            <a:p>
              <a:r>
                <a:rPr lang="en-US" sz="1600" b="0" dirty="0"/>
                <a:t>g</a:t>
              </a:r>
              <a:endParaRPr lang="en-IL" sz="1600" b="0"/>
            </a:p>
          </p:txBody>
        </p:sp>
      </p:grpSp>
      <p:grpSp>
        <p:nvGrpSpPr>
          <p:cNvPr id="192" name="Group 191">
            <a:extLst>
              <a:ext uri="{FF2B5EF4-FFF2-40B4-BE49-F238E27FC236}">
                <a16:creationId xmlns:a16="http://schemas.microsoft.com/office/drawing/2014/main" id="{06B5FDCF-8306-1843-BEBD-A80AF752246D}"/>
              </a:ext>
            </a:extLst>
          </p:cNvPr>
          <p:cNvGrpSpPr/>
          <p:nvPr/>
        </p:nvGrpSpPr>
        <p:grpSpPr>
          <a:xfrm>
            <a:off x="6692174" y="4409449"/>
            <a:ext cx="635181" cy="457200"/>
            <a:chOff x="3064567" y="5754434"/>
            <a:chExt cx="635181" cy="457200"/>
          </a:xfrm>
        </p:grpSpPr>
        <p:sp>
          <p:nvSpPr>
            <p:cNvPr id="193" name="Oval 192">
              <a:extLst>
                <a:ext uri="{FF2B5EF4-FFF2-40B4-BE49-F238E27FC236}">
                  <a16:creationId xmlns:a16="http://schemas.microsoft.com/office/drawing/2014/main" id="{4D2A0AB5-9B7A-144F-BE57-658452063461}"/>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4" name="TextBox 193">
              <a:extLst>
                <a:ext uri="{FF2B5EF4-FFF2-40B4-BE49-F238E27FC236}">
                  <a16:creationId xmlns:a16="http://schemas.microsoft.com/office/drawing/2014/main" id="{AD4D322C-0CFB-4C46-945A-3C335A2B618A}"/>
                </a:ext>
              </a:extLst>
            </p:cNvPr>
            <p:cNvSpPr txBox="1"/>
            <p:nvPr/>
          </p:nvSpPr>
          <p:spPr>
            <a:xfrm>
              <a:off x="3252941" y="5765690"/>
              <a:ext cx="298479" cy="338554"/>
            </a:xfrm>
            <a:prstGeom prst="rect">
              <a:avLst/>
            </a:prstGeom>
            <a:noFill/>
          </p:spPr>
          <p:txBody>
            <a:bodyPr wrap="none" rtlCol="0">
              <a:spAutoFit/>
            </a:bodyPr>
            <a:lstStyle/>
            <a:p>
              <a:r>
                <a:rPr lang="en-US" sz="1600" b="0" dirty="0"/>
                <a:t>h</a:t>
              </a:r>
              <a:endParaRPr lang="en-IL" sz="1600" b="0"/>
            </a:p>
          </p:txBody>
        </p:sp>
      </p:grpSp>
      <p:grpSp>
        <p:nvGrpSpPr>
          <p:cNvPr id="195" name="Group 194">
            <a:extLst>
              <a:ext uri="{FF2B5EF4-FFF2-40B4-BE49-F238E27FC236}">
                <a16:creationId xmlns:a16="http://schemas.microsoft.com/office/drawing/2014/main" id="{FF5BAE6F-F6D8-A34E-9312-CD3BE2206DAC}"/>
              </a:ext>
            </a:extLst>
          </p:cNvPr>
          <p:cNvGrpSpPr/>
          <p:nvPr/>
        </p:nvGrpSpPr>
        <p:grpSpPr>
          <a:xfrm>
            <a:off x="3888702" y="1655310"/>
            <a:ext cx="635181" cy="457200"/>
            <a:chOff x="1916178" y="5715000"/>
            <a:chExt cx="635181" cy="457200"/>
          </a:xfrm>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95606" y="5737195"/>
              <a:ext cx="298479" cy="338554"/>
            </a:xfrm>
            <a:prstGeom prst="rect">
              <a:avLst/>
            </a:prstGeom>
            <a:noFill/>
          </p:spPr>
          <p:txBody>
            <a:bodyPr wrap="none" rtlCol="0">
              <a:spAutoFit/>
            </a:bodyPr>
            <a:lstStyle/>
            <a:p>
              <a:r>
                <a:rPr lang="en-US" sz="1600" b="0" dirty="0"/>
                <a:t>a</a:t>
              </a:r>
              <a:endParaRPr lang="en-IL" sz="1600" b="0"/>
            </a:p>
          </p:txBody>
        </p:sp>
      </p:grpSp>
      <p:grpSp>
        <p:nvGrpSpPr>
          <p:cNvPr id="198" name="Group 197">
            <a:extLst>
              <a:ext uri="{FF2B5EF4-FFF2-40B4-BE49-F238E27FC236}">
                <a16:creationId xmlns:a16="http://schemas.microsoft.com/office/drawing/2014/main" id="{3C5F3CE0-DFB8-AC4C-BBB4-0A47089FC3A2}"/>
              </a:ext>
            </a:extLst>
          </p:cNvPr>
          <p:cNvGrpSpPr/>
          <p:nvPr/>
        </p:nvGrpSpPr>
        <p:grpSpPr>
          <a:xfrm>
            <a:off x="7465158" y="3533959"/>
            <a:ext cx="635181" cy="457200"/>
            <a:chOff x="3064567" y="5754434"/>
            <a:chExt cx="635181" cy="457200"/>
          </a:xfrm>
        </p:grpSpPr>
        <p:sp>
          <p:nvSpPr>
            <p:cNvPr id="199" name="Oval 198">
              <a:extLst>
                <a:ext uri="{FF2B5EF4-FFF2-40B4-BE49-F238E27FC236}">
                  <a16:creationId xmlns:a16="http://schemas.microsoft.com/office/drawing/2014/main" id="{28CF101D-D899-F04B-AD3F-338330FBCD12}"/>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200" name="TextBox 199">
              <a:extLst>
                <a:ext uri="{FF2B5EF4-FFF2-40B4-BE49-F238E27FC236}">
                  <a16:creationId xmlns:a16="http://schemas.microsoft.com/office/drawing/2014/main" id="{C19560B3-EE2E-9849-9193-A11A0DB11000}"/>
                </a:ext>
              </a:extLst>
            </p:cNvPr>
            <p:cNvSpPr txBox="1"/>
            <p:nvPr/>
          </p:nvSpPr>
          <p:spPr>
            <a:xfrm>
              <a:off x="3252941" y="5783870"/>
              <a:ext cx="298479" cy="338554"/>
            </a:xfrm>
            <a:prstGeom prst="rect">
              <a:avLst/>
            </a:prstGeom>
            <a:noFill/>
          </p:spPr>
          <p:txBody>
            <a:bodyPr wrap="none" rtlCol="0">
              <a:spAutoFit/>
            </a:bodyPr>
            <a:lstStyle/>
            <a:p>
              <a:r>
                <a:rPr lang="en-US" sz="1600" b="0" dirty="0"/>
                <a:t>b</a:t>
              </a:r>
              <a:endParaRPr lang="en-IL" sz="1600" b="0"/>
            </a:p>
          </p:txBody>
        </p:sp>
      </p:grpSp>
      <p:grpSp>
        <p:nvGrpSpPr>
          <p:cNvPr id="201" name="Group 200">
            <a:extLst>
              <a:ext uri="{FF2B5EF4-FFF2-40B4-BE49-F238E27FC236}">
                <a16:creationId xmlns:a16="http://schemas.microsoft.com/office/drawing/2014/main" id="{46BAF5EC-225F-8F46-9B73-4B572CC11FCE}"/>
              </a:ext>
            </a:extLst>
          </p:cNvPr>
          <p:cNvGrpSpPr/>
          <p:nvPr/>
        </p:nvGrpSpPr>
        <p:grpSpPr>
          <a:xfrm>
            <a:off x="6041759" y="3516214"/>
            <a:ext cx="1131239" cy="841756"/>
            <a:chOff x="5099276" y="4048509"/>
            <a:chExt cx="1131239" cy="841756"/>
          </a:xfrm>
        </p:grpSpPr>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4" name="TextBox 203">
              <a:extLst>
                <a:ext uri="{FF2B5EF4-FFF2-40B4-BE49-F238E27FC236}">
                  <a16:creationId xmlns:a16="http://schemas.microsoft.com/office/drawing/2014/main" id="{C4867E82-7F2C-F743-BD2B-ABCFD84D51A5}"/>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05" name="TextBox 204">
              <a:extLst>
                <a:ext uri="{FF2B5EF4-FFF2-40B4-BE49-F238E27FC236}">
                  <a16:creationId xmlns:a16="http://schemas.microsoft.com/office/drawing/2014/main" id="{21639D55-D8CE-F241-AD80-778A0B735626}"/>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06" name="Oval 205">
              <a:extLst>
                <a:ext uri="{FF2B5EF4-FFF2-40B4-BE49-F238E27FC236}">
                  <a16:creationId xmlns:a16="http://schemas.microsoft.com/office/drawing/2014/main" id="{A2EA8FAE-6EC1-2D47-AC0F-56F8A7C295A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07" name="Group 206">
            <a:extLst>
              <a:ext uri="{FF2B5EF4-FFF2-40B4-BE49-F238E27FC236}">
                <a16:creationId xmlns:a16="http://schemas.microsoft.com/office/drawing/2014/main" id="{94A83ADC-1C41-F547-B2C8-04A00FCFA950}"/>
              </a:ext>
            </a:extLst>
          </p:cNvPr>
          <p:cNvGrpSpPr/>
          <p:nvPr/>
        </p:nvGrpSpPr>
        <p:grpSpPr>
          <a:xfrm>
            <a:off x="2473508" y="3480132"/>
            <a:ext cx="1142719" cy="877838"/>
            <a:chOff x="5087796" y="4048509"/>
            <a:chExt cx="1142719" cy="877838"/>
          </a:xfrm>
        </p:grpSpPr>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5224613" y="4474003"/>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0" name="TextBox 209">
              <a:extLst>
                <a:ext uri="{FF2B5EF4-FFF2-40B4-BE49-F238E27FC236}">
                  <a16:creationId xmlns:a16="http://schemas.microsoft.com/office/drawing/2014/main" id="{90CFEE35-FF8A-4445-BC12-6D314155F75B}"/>
                </a:ext>
              </a:extLst>
            </p:cNvPr>
            <p:cNvSpPr txBox="1"/>
            <p:nvPr/>
          </p:nvSpPr>
          <p:spPr>
            <a:xfrm>
              <a:off x="5087796" y="4425869"/>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1" name="TextBox 210">
              <a:extLst>
                <a:ext uri="{FF2B5EF4-FFF2-40B4-BE49-F238E27FC236}">
                  <a16:creationId xmlns:a16="http://schemas.microsoft.com/office/drawing/2014/main" id="{40FF6FD0-D921-F448-96E0-9DF59B15702C}"/>
                </a:ext>
              </a:extLst>
            </p:cNvPr>
            <p:cNvSpPr txBox="1"/>
            <p:nvPr/>
          </p:nvSpPr>
          <p:spPr>
            <a:xfrm>
              <a:off x="5938614" y="4440143"/>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2" name="Oval 211">
              <a:extLst>
                <a:ext uri="{FF2B5EF4-FFF2-40B4-BE49-F238E27FC236}">
                  <a16:creationId xmlns:a16="http://schemas.microsoft.com/office/drawing/2014/main" id="{74C97F85-9FDE-8D4F-B06B-9F92F66E98C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3" name="Group 212">
            <a:extLst>
              <a:ext uri="{FF2B5EF4-FFF2-40B4-BE49-F238E27FC236}">
                <a16:creationId xmlns:a16="http://schemas.microsoft.com/office/drawing/2014/main" id="{F3783FCE-6A3C-124F-91F5-E9898A681FF7}"/>
              </a:ext>
            </a:extLst>
          </p:cNvPr>
          <p:cNvGrpSpPr/>
          <p:nvPr/>
        </p:nvGrpSpPr>
        <p:grpSpPr>
          <a:xfrm>
            <a:off x="4286403" y="3466445"/>
            <a:ext cx="1165073" cy="891525"/>
            <a:chOff x="5099276" y="4048509"/>
            <a:chExt cx="1165073" cy="891525"/>
          </a:xfrm>
        </p:grpSpPr>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6" name="TextBox 215">
              <a:extLst>
                <a:ext uri="{FF2B5EF4-FFF2-40B4-BE49-F238E27FC236}">
                  <a16:creationId xmlns:a16="http://schemas.microsoft.com/office/drawing/2014/main" id="{585716D5-B360-3B46-89B7-BCCE193C0B88}"/>
                </a:ext>
              </a:extLst>
            </p:cNvPr>
            <p:cNvSpPr txBox="1"/>
            <p:nvPr/>
          </p:nvSpPr>
          <p:spPr>
            <a:xfrm>
              <a:off x="5099276" y="4445787"/>
              <a:ext cx="291901" cy="30886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7" name="TextBox 216">
              <a:extLst>
                <a:ext uri="{FF2B5EF4-FFF2-40B4-BE49-F238E27FC236}">
                  <a16:creationId xmlns:a16="http://schemas.microsoft.com/office/drawing/2014/main" id="{FA8D433C-9A8D-D04F-A434-5A97536A0D5F}"/>
                </a:ext>
              </a:extLst>
            </p:cNvPr>
            <p:cNvSpPr txBox="1"/>
            <p:nvPr/>
          </p:nvSpPr>
          <p:spPr>
            <a:xfrm>
              <a:off x="5972448" y="4439556"/>
              <a:ext cx="291901" cy="30886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8" name="Oval 217">
              <a:extLst>
                <a:ext uri="{FF2B5EF4-FFF2-40B4-BE49-F238E27FC236}">
                  <a16:creationId xmlns:a16="http://schemas.microsoft.com/office/drawing/2014/main" id="{38447991-954F-384E-BB71-E378A793B7C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grpSp>
        <p:nvGrpSpPr>
          <p:cNvPr id="219" name="Group 218">
            <a:extLst>
              <a:ext uri="{FF2B5EF4-FFF2-40B4-BE49-F238E27FC236}">
                <a16:creationId xmlns:a16="http://schemas.microsoft.com/office/drawing/2014/main" id="{F9001113-DF8C-E149-85E5-0034A6DF2457}"/>
              </a:ext>
            </a:extLst>
          </p:cNvPr>
          <p:cNvGrpSpPr/>
          <p:nvPr/>
        </p:nvGrpSpPr>
        <p:grpSpPr>
          <a:xfrm>
            <a:off x="6581525" y="2608869"/>
            <a:ext cx="1193003" cy="841756"/>
            <a:chOff x="5087757" y="4048509"/>
            <a:chExt cx="1193003" cy="841756"/>
          </a:xfrm>
        </p:grpSpPr>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5852305" y="4474003"/>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2" name="TextBox 221">
              <a:extLst>
                <a:ext uri="{FF2B5EF4-FFF2-40B4-BE49-F238E27FC236}">
                  <a16:creationId xmlns:a16="http://schemas.microsoft.com/office/drawing/2014/main" id="{02440669-65FC-E74B-B678-BEF9B28A05BC}"/>
                </a:ext>
              </a:extLst>
            </p:cNvPr>
            <p:cNvSpPr txBox="1"/>
            <p:nvPr/>
          </p:nvSpPr>
          <p:spPr>
            <a:xfrm>
              <a:off x="5087757" y="4386087"/>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3" name="TextBox 222">
              <a:extLst>
                <a:ext uri="{FF2B5EF4-FFF2-40B4-BE49-F238E27FC236}">
                  <a16:creationId xmlns:a16="http://schemas.microsoft.com/office/drawing/2014/main" id="{468A4FF0-8CE6-6748-B8FE-AB9AFA9F9C40}"/>
                </a:ext>
              </a:extLst>
            </p:cNvPr>
            <p:cNvSpPr txBox="1"/>
            <p:nvPr/>
          </p:nvSpPr>
          <p:spPr>
            <a:xfrm>
              <a:off x="5988859" y="436623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24" name="Oval 223">
              <a:extLst>
                <a:ext uri="{FF2B5EF4-FFF2-40B4-BE49-F238E27FC236}">
                  <a16:creationId xmlns:a16="http://schemas.microsoft.com/office/drawing/2014/main" id="{93959835-E916-564F-9C7A-809A0F6AB1DB}"/>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25" name="Group 224">
            <a:extLst>
              <a:ext uri="{FF2B5EF4-FFF2-40B4-BE49-F238E27FC236}">
                <a16:creationId xmlns:a16="http://schemas.microsoft.com/office/drawing/2014/main" id="{A3119CA9-F013-7F4B-9149-662494CF671F}"/>
              </a:ext>
            </a:extLst>
          </p:cNvPr>
          <p:cNvGrpSpPr/>
          <p:nvPr/>
        </p:nvGrpSpPr>
        <p:grpSpPr>
          <a:xfrm>
            <a:off x="3210981" y="2583393"/>
            <a:ext cx="1431978" cy="848834"/>
            <a:chOff x="4974412" y="4048509"/>
            <a:chExt cx="1431978" cy="848834"/>
          </a:xfrm>
        </p:grpSpPr>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5010190" y="4474003"/>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5852305" y="4474003"/>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8" name="TextBox 227">
              <a:extLst>
                <a:ext uri="{FF2B5EF4-FFF2-40B4-BE49-F238E27FC236}">
                  <a16:creationId xmlns:a16="http://schemas.microsoft.com/office/drawing/2014/main" id="{E9189FEF-B866-0042-B2CA-EB8E29AB20A4}"/>
                </a:ext>
              </a:extLst>
            </p:cNvPr>
            <p:cNvSpPr txBox="1"/>
            <p:nvPr/>
          </p:nvSpPr>
          <p:spPr>
            <a:xfrm>
              <a:off x="4974412" y="4406960"/>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29" name="TextBox 228">
              <a:extLst>
                <a:ext uri="{FF2B5EF4-FFF2-40B4-BE49-F238E27FC236}">
                  <a16:creationId xmlns:a16="http://schemas.microsoft.com/office/drawing/2014/main" id="{0BC5E982-2AEF-2541-B6B6-373B18C4FFEA}"/>
                </a:ext>
              </a:extLst>
            </p:cNvPr>
            <p:cNvSpPr txBox="1"/>
            <p:nvPr/>
          </p:nvSpPr>
          <p:spPr>
            <a:xfrm>
              <a:off x="6083423" y="4344677"/>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0" name="Oval 229">
              <a:extLst>
                <a:ext uri="{FF2B5EF4-FFF2-40B4-BE49-F238E27FC236}">
                  <a16:creationId xmlns:a16="http://schemas.microsoft.com/office/drawing/2014/main" id="{CCA72487-044F-9C4F-8FF3-C514ADD8DAE4}"/>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31" name="Group 230">
            <a:extLst>
              <a:ext uri="{FF2B5EF4-FFF2-40B4-BE49-F238E27FC236}">
                <a16:creationId xmlns:a16="http://schemas.microsoft.com/office/drawing/2014/main" id="{51F0C662-86BE-8243-B63F-D4C736CE8461}"/>
              </a:ext>
            </a:extLst>
          </p:cNvPr>
          <p:cNvGrpSpPr/>
          <p:nvPr/>
        </p:nvGrpSpPr>
        <p:grpSpPr>
          <a:xfrm>
            <a:off x="4102425" y="1676188"/>
            <a:ext cx="2882834" cy="898374"/>
            <a:chOff x="4226463" y="4048509"/>
            <a:chExt cx="2882834" cy="898374"/>
          </a:xfrm>
        </p:grpSpPr>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4226463" y="447400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852305" y="447400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4" name="TextBox 233">
              <a:extLst>
                <a:ext uri="{FF2B5EF4-FFF2-40B4-BE49-F238E27FC236}">
                  <a16:creationId xmlns:a16="http://schemas.microsoft.com/office/drawing/2014/main" id="{4D9036D4-E585-D74A-BAD4-F2B3E48C88CF}"/>
                </a:ext>
              </a:extLst>
            </p:cNvPr>
            <p:cNvSpPr txBox="1"/>
            <p:nvPr/>
          </p:nvSpPr>
          <p:spPr>
            <a:xfrm>
              <a:off x="4793113" y="4299620"/>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35" name="TextBox 234">
              <a:extLst>
                <a:ext uri="{FF2B5EF4-FFF2-40B4-BE49-F238E27FC236}">
                  <a16:creationId xmlns:a16="http://schemas.microsoft.com/office/drawing/2014/main" id="{A11336A5-9D46-854E-BBA1-2EA8CF91DD6D}"/>
                </a:ext>
              </a:extLst>
            </p:cNvPr>
            <p:cNvSpPr txBox="1"/>
            <p:nvPr/>
          </p:nvSpPr>
          <p:spPr>
            <a:xfrm>
              <a:off x="6480801" y="4354938"/>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36" name="Oval 235">
              <a:extLst>
                <a:ext uri="{FF2B5EF4-FFF2-40B4-BE49-F238E27FC236}">
                  <a16:creationId xmlns:a16="http://schemas.microsoft.com/office/drawing/2014/main" id="{73BA03C7-05A1-8840-8DC3-8CFCE79E4930}"/>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grpSp>
      <p:grpSp>
        <p:nvGrpSpPr>
          <p:cNvPr id="237" name="Group 236">
            <a:extLst>
              <a:ext uri="{FF2B5EF4-FFF2-40B4-BE49-F238E27FC236}">
                <a16:creationId xmlns:a16="http://schemas.microsoft.com/office/drawing/2014/main" id="{B20F4868-0C12-FF4F-B880-76C999DF02CD}"/>
              </a:ext>
            </a:extLst>
          </p:cNvPr>
          <p:cNvGrpSpPr/>
          <p:nvPr/>
        </p:nvGrpSpPr>
        <p:grpSpPr>
          <a:xfrm>
            <a:off x="4268658" y="740191"/>
            <a:ext cx="1175238" cy="906364"/>
            <a:chOff x="5158388" y="4012272"/>
            <a:chExt cx="1175238" cy="906364"/>
          </a:xfrm>
        </p:grpSpPr>
        <p:cxnSp>
          <p:nvCxnSpPr>
            <p:cNvPr id="238" name="Straight Arrow Connector 237">
              <a:extLst>
                <a:ext uri="{FF2B5EF4-FFF2-40B4-BE49-F238E27FC236}">
                  <a16:creationId xmlns:a16="http://schemas.microsoft.com/office/drawing/2014/main" id="{AB20945C-EBD9-7145-903E-EC39EC06AD43}"/>
                </a:ext>
              </a:extLst>
            </p:cNvPr>
            <p:cNvCxnSpPr>
              <a:cxnSpLocks/>
            </p:cNvCxnSpPr>
            <p:nvPr/>
          </p:nvCxnSpPr>
          <p:spPr bwMode="auto">
            <a:xfrm flipH="1">
              <a:off x="5212437" y="4424209"/>
              <a:ext cx="412233" cy="494427"/>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9" name="Straight Arrow Connector 238">
              <a:extLst>
                <a:ext uri="{FF2B5EF4-FFF2-40B4-BE49-F238E27FC236}">
                  <a16:creationId xmlns:a16="http://schemas.microsoft.com/office/drawing/2014/main" id="{D18CFF28-9C2D-094C-9550-35E356BAE01B}"/>
                </a:ext>
              </a:extLst>
            </p:cNvPr>
            <p:cNvCxnSpPr>
              <a:cxnSpLocks/>
            </p:cNvCxnSpPr>
            <p:nvPr/>
          </p:nvCxnSpPr>
          <p:spPr bwMode="auto">
            <a:xfrm>
              <a:off x="5872446" y="4437274"/>
              <a:ext cx="422828" cy="464067"/>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40" name="TextBox 239">
              <a:extLst>
                <a:ext uri="{FF2B5EF4-FFF2-40B4-BE49-F238E27FC236}">
                  <a16:creationId xmlns:a16="http://schemas.microsoft.com/office/drawing/2014/main" id="{26D8801F-B902-014F-9FB6-340134EE334D}"/>
                </a:ext>
              </a:extLst>
            </p:cNvPr>
            <p:cNvSpPr txBox="1"/>
            <p:nvPr/>
          </p:nvSpPr>
          <p:spPr>
            <a:xfrm>
              <a:off x="5158388" y="4415442"/>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241" name="TextBox 240">
              <a:extLst>
                <a:ext uri="{FF2B5EF4-FFF2-40B4-BE49-F238E27FC236}">
                  <a16:creationId xmlns:a16="http://schemas.microsoft.com/office/drawing/2014/main" id="{6E5B473A-A996-7B45-BE3D-E4976051A7AB}"/>
                </a:ext>
              </a:extLst>
            </p:cNvPr>
            <p:cNvSpPr txBox="1"/>
            <p:nvPr/>
          </p:nvSpPr>
          <p:spPr>
            <a:xfrm>
              <a:off x="6033057" y="4404289"/>
              <a:ext cx="300569"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242" name="Oval 241">
              <a:extLst>
                <a:ext uri="{FF2B5EF4-FFF2-40B4-BE49-F238E27FC236}">
                  <a16:creationId xmlns:a16="http://schemas.microsoft.com/office/drawing/2014/main" id="{A366EC4F-03B7-F848-8179-24164F880493}"/>
                </a:ext>
              </a:extLst>
            </p:cNvPr>
            <p:cNvSpPr/>
            <p:nvPr/>
          </p:nvSpPr>
          <p:spPr bwMode="auto">
            <a:xfrm>
              <a:off x="5436265" y="4012272"/>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sp>
        <p:nvSpPr>
          <p:cNvPr id="243" name="Down Arrow 242">
            <a:extLst>
              <a:ext uri="{FF2B5EF4-FFF2-40B4-BE49-F238E27FC236}">
                <a16:creationId xmlns:a16="http://schemas.microsoft.com/office/drawing/2014/main" id="{0182D651-47CD-0F44-B01D-F0313423319C}"/>
              </a:ext>
            </a:extLst>
          </p:cNvPr>
          <p:cNvSpPr/>
          <p:nvPr/>
        </p:nvSpPr>
        <p:spPr bwMode="auto">
          <a:xfrm rot="16200000" flipH="1">
            <a:off x="6511710" y="1474298"/>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76" name="Rectangle 75">
            <a:extLst>
              <a:ext uri="{FF2B5EF4-FFF2-40B4-BE49-F238E27FC236}">
                <a16:creationId xmlns:a16="http://schemas.microsoft.com/office/drawing/2014/main" id="{DD5A9D8B-1BEE-0C44-9AFF-DF646EDD06BE}"/>
              </a:ext>
            </a:extLst>
          </p:cNvPr>
          <p:cNvSpPr/>
          <p:nvPr/>
        </p:nvSpPr>
        <p:spPr>
          <a:xfrm>
            <a:off x="988476" y="5086264"/>
            <a:ext cx="7653098" cy="2246769"/>
          </a:xfrm>
          <a:prstGeom prst="rect">
            <a:avLst/>
          </a:prstGeom>
        </p:spPr>
        <p:txBody>
          <a:bodyPr wrap="square">
            <a:spAutoFit/>
          </a:bodyPr>
          <a:lstStyle/>
          <a:p>
            <a:pPr marL="0" indent="0" algn="l">
              <a:spcBef>
                <a:spcPts val="1200"/>
              </a:spcBef>
              <a:buNone/>
            </a:pPr>
            <a:r>
              <a:rPr lang="en-US" sz="2000" b="0" u="sng" dirty="0">
                <a:latin typeface="Times New Roman" panose="02020603050405020304" pitchFamily="18" charset="0"/>
                <a:cs typeface="Times New Roman" panose="02020603050405020304" pitchFamily="18" charset="0"/>
              </a:rPr>
              <a:t>Observations</a:t>
            </a:r>
          </a:p>
          <a:p>
            <a:pPr marL="285750" indent="-285750" algn="l">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Prefix free:  </a:t>
            </a:r>
            <a:r>
              <a:rPr lang="en-US" sz="2000" b="0" dirty="0">
                <a:latin typeface="Times New Roman" panose="02020603050405020304" pitchFamily="18" charset="0"/>
                <a:cs typeface="Times New Roman" panose="02020603050405020304" pitchFamily="18" charset="0"/>
              </a:rPr>
              <a:t>No need to separate codes with markers</a:t>
            </a:r>
          </a:p>
          <a:p>
            <a:pPr marL="285750" indent="-285750" algn="l">
              <a:spcBef>
                <a:spcPts val="1200"/>
              </a:spcBef>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Lossless</a:t>
            </a:r>
            <a:r>
              <a:rPr lang="en-US" sz="2000" b="0" dirty="0">
                <a:latin typeface="Times New Roman" panose="02020603050405020304" pitchFamily="18" charset="0"/>
                <a:cs typeface="Times New Roman" panose="02020603050405020304" pitchFamily="18" charset="0"/>
              </a:rPr>
              <a:t>:      </a:t>
            </a:r>
            <a:r>
              <a:rPr lang="en-US" sz="1600" b="0" dirty="0">
                <a:latin typeface="Consolas" panose="020B0609020204030204" pitchFamily="49" charset="0"/>
                <a:cs typeface="Consolas" panose="020B0609020204030204" pitchFamily="49" charset="0"/>
              </a:rPr>
              <a:t>d</a:t>
            </a:r>
            <a:r>
              <a:rPr lang="en-IL" sz="1600" b="0">
                <a:latin typeface="Consolas" panose="020B0609020204030204" pitchFamily="49" charset="0"/>
                <a:cs typeface="Consolas" panose="020B0609020204030204" pitchFamily="49" charset="0"/>
              </a:rPr>
              <a:t>ecompress(compress("abadcab")) = "abadcab"</a:t>
            </a:r>
            <a:r>
              <a:rPr lang="en-IL" sz="1400" b="0">
                <a:latin typeface="Consolas" panose="020B0609020204030204" pitchFamily="49" charset="0"/>
                <a:cs typeface="Consolas" panose="020B0609020204030204" pitchFamily="49" charset="0"/>
              </a:rPr>
              <a:t> </a:t>
            </a:r>
          </a:p>
          <a:p>
            <a:pPr marL="285750" indent="-285750" algn="l">
              <a:spcBef>
                <a:spcPts val="1200"/>
              </a:spcBef>
              <a:buFont typeface="Arial" panose="020B0604020202020204" pitchFamily="34" charset="0"/>
              <a:buChar char="•"/>
            </a:pPr>
            <a:endParaRPr lang="en-US" sz="2000" b="0" dirty="0">
              <a:latin typeface="Times New Roman" panose="02020603050405020304" pitchFamily="18" charset="0"/>
              <a:cs typeface="Times New Roman" panose="02020603050405020304" pitchFamily="18" charset="0"/>
            </a:endParaRPr>
          </a:p>
          <a:p>
            <a:pPr marL="285750" indent="-285750" algn="l">
              <a:spcBef>
                <a:spcPts val="1200"/>
              </a:spcBef>
              <a:buFont typeface="Arial" panose="020B0604020202020204" pitchFamily="34" charset="0"/>
              <a:buChar char="•"/>
            </a:pPr>
            <a:endParaRPr lang="en-US" sz="2000" b="0" dirty="0">
              <a:latin typeface="Times New Roman" panose="02020603050405020304" pitchFamily="18" charset="0"/>
              <a:cs typeface="Times New Roman" panose="02020603050405020304" pitchFamily="18" charset="0"/>
            </a:endParaRPr>
          </a:p>
        </p:txBody>
      </p:sp>
      <p:sp>
        <p:nvSpPr>
          <p:cNvPr id="77" name="Rectangle 76">
            <a:extLst>
              <a:ext uri="{FF2B5EF4-FFF2-40B4-BE49-F238E27FC236}">
                <a16:creationId xmlns:a16="http://schemas.microsoft.com/office/drawing/2014/main" id="{11B4C989-5F57-644E-B871-13AC8795BB7F}"/>
              </a:ext>
            </a:extLst>
          </p:cNvPr>
          <p:cNvSpPr/>
          <p:nvPr/>
        </p:nvSpPr>
        <p:spPr>
          <a:xfrm>
            <a:off x="277083" y="1227949"/>
            <a:ext cx="2487950" cy="338554"/>
          </a:xfrm>
          <a:prstGeom prst="rect">
            <a:avLst/>
          </a:prstGeom>
        </p:spPr>
        <p:txBody>
          <a:bodyPr wrap="square">
            <a:spAutoFit/>
          </a:bodyPr>
          <a:lstStyle/>
          <a:p>
            <a:pPr algn="l"/>
            <a:r>
              <a:rPr lang="en-IL" sz="1600" b="0">
                <a:latin typeface="Times New Roman" panose="02020603050405020304" pitchFamily="18" charset="0"/>
                <a:cs typeface="Times New Roman" panose="02020603050405020304" pitchFamily="18" charset="0"/>
              </a:rPr>
              <a:t>Compressed text:</a:t>
            </a:r>
            <a:endParaRPr lang="en-IL" sz="1800"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75421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386" name="Rectangle 2"/>
          <p:cNvSpPr>
            <a:spLocks noGrp="1" noChangeArrowheads="1"/>
          </p:cNvSpPr>
          <p:nvPr>
            <p:ph type="title"/>
          </p:nvPr>
        </p:nvSpPr>
        <p:spPr/>
        <p:txBody>
          <a:bodyPr/>
          <a:lstStyle/>
          <a:p>
            <a:pPr>
              <a:defRPr/>
            </a:pPr>
            <a:r>
              <a:rPr kumimoji="0" lang="en-US" dirty="0"/>
              <a:t>Lecture plan</a:t>
            </a:r>
            <a:endParaRPr lang="en-US" dirty="0">
              <a:latin typeface="Times New Roman"/>
              <a:cs typeface="Times New Roman"/>
            </a:endParaRPr>
          </a:p>
        </p:txBody>
      </p:sp>
      <p:sp>
        <p:nvSpPr>
          <p:cNvPr id="7" name="Rectangle 3"/>
          <p:cNvSpPr>
            <a:spLocks noChangeArrowheads="1"/>
          </p:cNvSpPr>
          <p:nvPr/>
        </p:nvSpPr>
        <p:spPr bwMode="auto">
          <a:xfrm>
            <a:off x="838200" y="1149969"/>
            <a:ext cx="6785441" cy="3574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285750" indent="-285750" algn="l">
              <a:spcBef>
                <a:spcPts val="2500"/>
              </a:spcBef>
              <a:buSzPct val="100000"/>
              <a:buFont typeface="Arial" panose="020B0604020202020204" pitchFamily="34" charset="0"/>
              <a:buChar char="•"/>
              <a:defRPr/>
            </a:pPr>
            <a:r>
              <a:rPr lang="en-US" sz="1800" b="0" dirty="0">
                <a:latin typeface="Times New Roman"/>
                <a:cs typeface="Times New Roman"/>
              </a:rPr>
              <a:t>Trees</a:t>
            </a:r>
          </a:p>
          <a:p>
            <a:pPr marL="285750" indent="-285750" algn="l">
              <a:spcBef>
                <a:spcPts val="2500"/>
              </a:spcBef>
              <a:buSzPct val="100000"/>
              <a:buFont typeface="Arial" panose="020B0604020202020204" pitchFamily="34" charset="0"/>
              <a:buChar char="•"/>
              <a:defRPr/>
            </a:pPr>
            <a:r>
              <a:rPr lang="en-US" sz="1800" b="0" dirty="0">
                <a:latin typeface="Times New Roman"/>
                <a:cs typeface="Times New Roman"/>
              </a:rPr>
              <a:t>Compression: Algorithms</a:t>
            </a:r>
          </a:p>
          <a:p>
            <a:pPr marL="285750" indent="-285750" algn="l">
              <a:spcBef>
                <a:spcPts val="2500"/>
              </a:spcBef>
              <a:buSzPct val="100000"/>
              <a:buFont typeface="Arial" panose="020B0604020202020204" pitchFamily="34" charset="0"/>
              <a:buChar char="•"/>
              <a:defRPr/>
            </a:pPr>
            <a:r>
              <a:rPr lang="en-US" sz="1800" b="0" dirty="0">
                <a:latin typeface="Times New Roman"/>
                <a:cs typeface="Times New Roman"/>
              </a:rPr>
              <a:t>Compression: Implementation</a:t>
            </a:r>
          </a:p>
          <a:p>
            <a:pPr marL="285750" indent="-285750" algn="l">
              <a:spcBef>
                <a:spcPts val="2500"/>
              </a:spcBef>
              <a:buSzPct val="100000"/>
              <a:buFont typeface="Arial" panose="020B0604020202020204" pitchFamily="34" charset="0"/>
              <a:buChar char="•"/>
              <a:defRPr/>
            </a:pPr>
            <a:r>
              <a:rPr lang="en-US" sz="1800" b="0" dirty="0">
                <a:latin typeface="Times New Roman"/>
                <a:cs typeface="Times New Roman"/>
              </a:rPr>
              <a:t>Compression: Extensions</a:t>
            </a:r>
          </a:p>
          <a:p>
            <a:pPr algn="l">
              <a:spcBef>
                <a:spcPts val="2500"/>
              </a:spcBef>
              <a:buSzPct val="100000"/>
              <a:defRPr/>
            </a:pPr>
            <a:endParaRPr lang="en-US" sz="1800" dirty="0">
              <a:latin typeface="Times New Roman"/>
              <a:cs typeface="Times New Roman"/>
            </a:endParaRPr>
          </a:p>
          <a:p>
            <a:pPr marL="268288" indent="-268288">
              <a:spcBef>
                <a:spcPts val="2500"/>
              </a:spcBef>
              <a:buSzPct val="100000"/>
              <a:buFont typeface="Arial"/>
              <a:buChar char="•"/>
              <a:defRPr/>
            </a:pPr>
            <a:endParaRPr lang="en-US" sz="1800" dirty="0">
              <a:latin typeface="Comic Sans MS" charset="0"/>
              <a:cs typeface="+mn-cs"/>
            </a:endParaRPr>
          </a:p>
        </p:txBody>
      </p:sp>
      <p:sp>
        <p:nvSpPr>
          <p:cNvPr id="9" name="AutoShape 4"/>
          <p:cNvSpPr>
            <a:spLocks noChangeArrowheads="1"/>
          </p:cNvSpPr>
          <p:nvPr/>
        </p:nvSpPr>
        <p:spPr bwMode="auto">
          <a:xfrm>
            <a:off x="609600" y="2362200"/>
            <a:ext cx="457200" cy="304800"/>
          </a:xfrm>
          <a:prstGeom prst="rightArrow">
            <a:avLst>
              <a:gd name="adj1" fmla="val 50000"/>
              <a:gd name="adj2" fmla="val 56250"/>
            </a:avLst>
          </a:prstGeom>
          <a:solidFill>
            <a:schemeClr val="bg1">
              <a:lumMod val="50000"/>
            </a:schemeClr>
          </a:solidFill>
          <a:ln w="9525">
            <a:noFill/>
            <a:miter lim="800000"/>
            <a:headEnd/>
            <a:tailEnd/>
          </a:ln>
          <a:effectLst/>
        </p:spPr>
        <p:txBody>
          <a:bodyPr wrap="none" anchor="ctr"/>
          <a:lstStyle/>
          <a:p>
            <a:pPr>
              <a:defRPr/>
            </a:pPr>
            <a:endParaRPr lang="en-US" dirty="0">
              <a:cs typeface="+mn-cs"/>
            </a:endParaRPr>
          </a:p>
        </p:txBody>
      </p:sp>
    </p:spTree>
    <p:extLst>
      <p:ext uri="{BB962C8B-B14F-4D97-AF65-F5344CB8AC3E}">
        <p14:creationId xmlns:p14="http://schemas.microsoft.com/office/powerpoint/2010/main" val="274051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65E7E-3328-1BBE-62DF-BE4910856F86}"/>
            </a:ext>
          </a:extLst>
        </p:cNvPr>
        <p:cNvGrpSpPr/>
        <p:nvPr/>
      </p:nvGrpSpPr>
      <p:grpSpPr>
        <a:xfrm>
          <a:off x="0" y="0"/>
          <a:ext cx="0" cy="0"/>
          <a:chOff x="0" y="0"/>
          <a:chExt cx="0" cy="0"/>
        </a:xfrm>
      </p:grpSpPr>
      <p:sp>
        <p:nvSpPr>
          <p:cNvPr id="1168386" name="Rectangle 2">
            <a:extLst>
              <a:ext uri="{FF2B5EF4-FFF2-40B4-BE49-F238E27FC236}">
                <a16:creationId xmlns:a16="http://schemas.microsoft.com/office/drawing/2014/main" id="{EC4C369E-C614-5A16-D4BC-B020AC06E512}"/>
              </a:ext>
            </a:extLst>
          </p:cNvPr>
          <p:cNvSpPr>
            <a:spLocks noGrp="1" noChangeArrowheads="1"/>
          </p:cNvSpPr>
          <p:nvPr>
            <p:ph type="title"/>
          </p:nvPr>
        </p:nvSpPr>
        <p:spPr/>
        <p:txBody>
          <a:bodyPr/>
          <a:lstStyle/>
          <a:p>
            <a:pPr>
              <a:defRPr/>
            </a:pPr>
            <a:r>
              <a:rPr kumimoji="0" lang="en-US" dirty="0"/>
              <a:t>Using compression</a:t>
            </a:r>
            <a:endParaRPr lang="en-US" dirty="0">
              <a:latin typeface="Times New Roman"/>
              <a:cs typeface="Times New Roman"/>
            </a:endParaRPr>
          </a:p>
        </p:txBody>
      </p:sp>
      <p:sp>
        <p:nvSpPr>
          <p:cNvPr id="3" name="Rectangle 3">
            <a:extLst>
              <a:ext uri="{FF2B5EF4-FFF2-40B4-BE49-F238E27FC236}">
                <a16:creationId xmlns:a16="http://schemas.microsoft.com/office/drawing/2014/main" id="{C5F37DA3-A461-0E4E-FA27-58A0B08C2265}"/>
              </a:ext>
            </a:extLst>
          </p:cNvPr>
          <p:cNvSpPr>
            <a:spLocks noChangeArrowheads="1"/>
          </p:cNvSpPr>
          <p:nvPr/>
        </p:nvSpPr>
        <p:spPr bwMode="auto">
          <a:xfrm>
            <a:off x="152400" y="799148"/>
            <a:ext cx="4746946" cy="23622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133200" rIns="0" bIns="0" anchor="t" anchorCtr="0"/>
          <a:lstStyle/>
          <a:p>
            <a:pPr algn="l"/>
            <a:r>
              <a:rPr lang="en-US" sz="1200" b="0">
                <a:solidFill>
                  <a:srgbClr val="000099"/>
                </a:solidFill>
                <a:latin typeface="Times New Roman" panose="02020603050405020304" pitchFamily="18" charset="0"/>
                <a:ea typeface="ＭＳ Ｐゴシック" charset="-128"/>
                <a:cs typeface="Times New Roman" panose="02020603050405020304" pitchFamily="18" charset="0"/>
              </a:rPr>
              <a:t>/** Provides text compression and decompression methods. </a:t>
            </a:r>
          </a:p>
          <a:p>
            <a:pPr algn="l">
              <a:lnSpc>
                <a:spcPts val="1520"/>
              </a:lnSpc>
            </a:pPr>
            <a:r>
              <a:rPr lang="en-US" sz="1200" b="0">
                <a:solidFill>
                  <a:srgbClr val="000099"/>
                </a:solidFill>
                <a:latin typeface="Times New Roman" panose="02020603050405020304" pitchFamily="18" charset="0"/>
                <a:ea typeface="ＭＳ Ｐゴシック" charset="-128"/>
                <a:cs typeface="Times New Roman" panose="02020603050405020304" pitchFamily="18" charset="0"/>
              </a:rPr>
              <a:t> *  Before using, the init method must be called. */</a:t>
            </a:r>
          </a:p>
          <a:p>
            <a:pPr algn="l">
              <a:lnSpc>
                <a:spcPts val="1520"/>
              </a:lnSpc>
            </a:pPr>
            <a:r>
              <a:rPr lang="en-US" sz="1100" b="0">
                <a:solidFill>
                  <a:srgbClr val="000000"/>
                </a:solidFill>
                <a:latin typeface="Consolas" panose="020B0609020204030204" pitchFamily="49" charset="0"/>
                <a:cs typeface="Consolas" panose="020B0609020204030204" pitchFamily="49" charset="0"/>
              </a:rPr>
              <a:t>public class </a:t>
            </a:r>
            <a:r>
              <a:rPr lang="en-US" sz="1100">
                <a:solidFill>
                  <a:srgbClr val="000000"/>
                </a:solidFill>
                <a:latin typeface="Consolas" panose="020B0609020204030204" pitchFamily="49" charset="0"/>
                <a:cs typeface="Consolas" panose="020B0609020204030204" pitchFamily="49" charset="0"/>
              </a:rPr>
              <a:t>Comp</a:t>
            </a:r>
            <a:r>
              <a:rPr lang="en-US" sz="1100" b="0">
                <a:solidFill>
                  <a:srgbClr val="000000"/>
                </a:solidFill>
                <a:latin typeface="Consolas" panose="020B0609020204030204" pitchFamily="49" charset="0"/>
                <a:cs typeface="Consolas" panose="020B0609020204030204" pitchFamily="49" charset="0"/>
              </a:rPr>
              <a:t> {</a:t>
            </a:r>
          </a:p>
          <a:p>
            <a:pPr algn="l">
              <a:lnSpc>
                <a:spcPts val="1520"/>
              </a:lnSpc>
              <a:spcBef>
                <a:spcPts val="600"/>
              </a:spcBef>
            </a:pPr>
            <a:r>
              <a:rPr lang="en-US" sz="1100" b="0">
                <a:solidFill>
                  <a:srgbClr val="000000"/>
                </a:solidFill>
                <a:latin typeface="Consolas" panose="020B0609020204030204" pitchFamily="49" charset="0"/>
                <a:ea typeface="ＭＳ Ｐゴシック" charset="-128"/>
                <a:cs typeface="Consolas" panose="020B0609020204030204" pitchFamily="49" charset="0"/>
              </a:rPr>
              <a:t>   </a:t>
            </a:r>
            <a:r>
              <a:rPr lang="en-US" sz="1200" b="0">
                <a:solidFill>
                  <a:srgbClr val="000099"/>
                </a:solidFill>
                <a:latin typeface="Times New Roman" panose="02020603050405020304" pitchFamily="18" charset="0"/>
                <a:ea typeface="ＭＳ Ｐゴシック" charset="-128"/>
                <a:cs typeface="Times New Roman" panose="02020603050405020304" pitchFamily="18" charset="0"/>
              </a:rPr>
              <a:t>/** Initializes data structures based on the given letter frequencies. */</a:t>
            </a:r>
          </a:p>
          <a:p>
            <a:pPr algn="l">
              <a:lnSpc>
                <a:spcPts val="1520"/>
              </a:lnSpc>
            </a:pPr>
            <a:r>
              <a:rPr lang="en-US" sz="1200" b="0">
                <a:solidFill>
                  <a:srgbClr val="000099"/>
                </a:solidFill>
                <a:latin typeface="Times New Roman" panose="02020603050405020304" pitchFamily="18" charset="0"/>
                <a:ea typeface="ＭＳ Ｐゴシック" charset="-128"/>
                <a:cs typeface="Times New Roman" panose="02020603050405020304" pitchFamily="18" charset="0"/>
              </a:rPr>
              <a:t>      </a:t>
            </a:r>
            <a:r>
              <a:rPr lang="en-US" sz="1100" b="0">
                <a:solidFill>
                  <a:srgbClr val="000000"/>
                </a:solidFill>
                <a:latin typeface="Consolas" panose="020B0609020204030204" pitchFamily="49" charset="0"/>
                <a:cs typeface="Consolas" panose="020B0609020204030204" pitchFamily="49" charset="0"/>
              </a:rPr>
              <a:t>public static void </a:t>
            </a:r>
            <a:r>
              <a:rPr lang="en-US" sz="1100">
                <a:solidFill>
                  <a:srgbClr val="C00000"/>
                </a:solidFill>
                <a:latin typeface="Consolas" panose="020B0609020204030204" pitchFamily="49" charset="0"/>
                <a:cs typeface="Consolas" panose="020B0609020204030204" pitchFamily="49" charset="0"/>
              </a:rPr>
              <a:t>init</a:t>
            </a:r>
            <a:r>
              <a:rPr lang="en-US" sz="1100" b="0">
                <a:solidFill>
                  <a:srgbClr val="000000"/>
                </a:solidFill>
                <a:latin typeface="Consolas" panose="020B0609020204030204" pitchFamily="49" charset="0"/>
                <a:cs typeface="Consolas" panose="020B0609020204030204" pitchFamily="49" charset="0"/>
              </a:rPr>
              <a:t>(double[] freq)</a:t>
            </a:r>
          </a:p>
          <a:p>
            <a:pPr algn="l">
              <a:lnSpc>
                <a:spcPts val="1520"/>
              </a:lnSpc>
              <a:spcBef>
                <a:spcPts val="600"/>
              </a:spcBef>
            </a:pPr>
            <a:r>
              <a:rPr lang="en-US" sz="1100" b="0">
                <a:solidFill>
                  <a:srgbClr val="000000"/>
                </a:solidFill>
                <a:latin typeface="Consolas" panose="020B0609020204030204" pitchFamily="49" charset="0"/>
                <a:ea typeface="ＭＳ Ｐゴシック" charset="-128"/>
                <a:cs typeface="Consolas" panose="020B0609020204030204" pitchFamily="49" charset="0"/>
              </a:rPr>
              <a:t>   </a:t>
            </a:r>
            <a:r>
              <a:rPr lang="en-US" sz="1200" b="0">
                <a:solidFill>
                  <a:srgbClr val="000099"/>
                </a:solidFill>
                <a:latin typeface="Times New Roman" panose="02020603050405020304" pitchFamily="18" charset="0"/>
                <a:ea typeface="ＭＳ Ｐゴシック" charset="-128"/>
                <a:cs typeface="Times New Roman" panose="02020603050405020304" pitchFamily="18" charset="0"/>
              </a:rPr>
              <a:t>/** Compresses the given text into a string of 0's and 1's. */</a:t>
            </a:r>
          </a:p>
          <a:p>
            <a:pPr algn="l">
              <a:lnSpc>
                <a:spcPts val="1520"/>
              </a:lnSpc>
            </a:pPr>
            <a:r>
              <a:rPr lang="en-US" sz="1200" b="0">
                <a:solidFill>
                  <a:srgbClr val="000099"/>
                </a:solidFill>
                <a:latin typeface="Times New Roman" panose="02020603050405020304" pitchFamily="18" charset="0"/>
                <a:ea typeface="ＭＳ Ｐゴシック" charset="-128"/>
                <a:cs typeface="Times New Roman" panose="02020603050405020304" pitchFamily="18" charset="0"/>
              </a:rPr>
              <a:t>     </a:t>
            </a:r>
            <a:r>
              <a:rPr lang="en-US" sz="1100" b="0">
                <a:solidFill>
                  <a:srgbClr val="000000"/>
                </a:solidFill>
                <a:latin typeface="Consolas" panose="020B0609020204030204" pitchFamily="49" charset="0"/>
                <a:cs typeface="Consolas" panose="020B0609020204030204" pitchFamily="49" charset="0"/>
              </a:rPr>
              <a:t>public static String </a:t>
            </a:r>
            <a:r>
              <a:rPr lang="en-US" sz="1100">
                <a:solidFill>
                  <a:srgbClr val="C00000"/>
                </a:solidFill>
                <a:latin typeface="Consolas" panose="020B0609020204030204" pitchFamily="49" charset="0"/>
                <a:cs typeface="Consolas" panose="020B0609020204030204" pitchFamily="49" charset="0"/>
              </a:rPr>
              <a:t>compress</a:t>
            </a:r>
            <a:r>
              <a:rPr lang="en-US" sz="1100" b="0">
                <a:solidFill>
                  <a:srgbClr val="000000"/>
                </a:solidFill>
                <a:latin typeface="Consolas" panose="020B0609020204030204" pitchFamily="49" charset="0"/>
                <a:cs typeface="Consolas" panose="020B0609020204030204" pitchFamily="49" charset="0"/>
              </a:rPr>
              <a:t>(String text)</a:t>
            </a:r>
          </a:p>
          <a:p>
            <a:pPr algn="l">
              <a:lnSpc>
                <a:spcPts val="1520"/>
              </a:lnSpc>
              <a:spcBef>
                <a:spcPts val="600"/>
              </a:spcBef>
            </a:pPr>
            <a:r>
              <a:rPr lang="en-US" sz="1100" b="0">
                <a:solidFill>
                  <a:srgbClr val="000000"/>
                </a:solidFill>
                <a:latin typeface="Consolas" panose="020B0609020204030204" pitchFamily="49" charset="0"/>
                <a:ea typeface="ＭＳ Ｐゴシック" charset="-128"/>
                <a:cs typeface="Consolas" panose="020B0609020204030204" pitchFamily="49" charset="0"/>
              </a:rPr>
              <a:t>   </a:t>
            </a:r>
            <a:r>
              <a:rPr lang="en-US" sz="1200" b="0">
                <a:solidFill>
                  <a:srgbClr val="000099"/>
                </a:solidFill>
                <a:latin typeface="Times New Roman" panose="02020603050405020304" pitchFamily="18" charset="0"/>
                <a:ea typeface="ＭＳ Ｐゴシック" charset="-128"/>
                <a:cs typeface="Times New Roman" panose="02020603050405020304" pitchFamily="18" charset="0"/>
              </a:rPr>
              <a:t>/** Decompresses the given coded text into the original text. */</a:t>
            </a:r>
          </a:p>
          <a:p>
            <a:pPr marL="231775" indent="-231775" algn="l">
              <a:lnSpc>
                <a:spcPts val="1520"/>
              </a:lnSpc>
            </a:pPr>
            <a:r>
              <a:rPr lang="en-US" sz="1100" b="0">
                <a:solidFill>
                  <a:srgbClr val="000000"/>
                </a:solidFill>
                <a:latin typeface="Consolas" panose="020B0609020204030204" pitchFamily="49" charset="0"/>
                <a:cs typeface="Consolas" panose="020B0609020204030204" pitchFamily="49" charset="0"/>
              </a:rPr>
              <a:t>	public static String </a:t>
            </a:r>
            <a:r>
              <a:rPr lang="en-US" sz="1100">
                <a:solidFill>
                  <a:srgbClr val="C00000"/>
                </a:solidFill>
                <a:latin typeface="Consolas" panose="020B0609020204030204" pitchFamily="49" charset="0"/>
                <a:cs typeface="Consolas" panose="020B0609020204030204" pitchFamily="49" charset="0"/>
              </a:rPr>
              <a:t>decompress</a:t>
            </a:r>
            <a:r>
              <a:rPr lang="en-US" sz="1100" b="0">
                <a:solidFill>
                  <a:srgbClr val="000000"/>
                </a:solidFill>
                <a:latin typeface="Consolas" panose="020B0609020204030204" pitchFamily="49" charset="0"/>
                <a:cs typeface="Consolas" panose="020B0609020204030204" pitchFamily="49" charset="0"/>
              </a:rPr>
              <a:t>(String codedText)</a:t>
            </a:r>
          </a:p>
          <a:p>
            <a:pPr algn="l">
              <a:lnSpc>
                <a:spcPts val="1520"/>
              </a:lnSpc>
            </a:pPr>
            <a:r>
              <a:rPr lang="en-US" sz="1100" b="0" dirty="0">
                <a:solidFill>
                  <a:srgbClr val="000000"/>
                </a:solidFill>
                <a:latin typeface="Consolas" panose="020B0609020204030204" pitchFamily="49" charset="0"/>
                <a:ea typeface="Consolas"/>
                <a:cs typeface="Consolas" panose="020B0609020204030204" pitchFamily="49" charset="0"/>
              </a:rPr>
              <a:t>}</a:t>
            </a:r>
          </a:p>
        </p:txBody>
      </p:sp>
      <p:grpSp>
        <p:nvGrpSpPr>
          <p:cNvPr id="11" name="Group 10">
            <a:extLst>
              <a:ext uri="{FF2B5EF4-FFF2-40B4-BE49-F238E27FC236}">
                <a16:creationId xmlns:a16="http://schemas.microsoft.com/office/drawing/2014/main" id="{7281DFC1-3AA9-88EC-E191-898F8D22B014}"/>
              </a:ext>
            </a:extLst>
          </p:cNvPr>
          <p:cNvGrpSpPr/>
          <p:nvPr/>
        </p:nvGrpSpPr>
        <p:grpSpPr>
          <a:xfrm>
            <a:off x="802683" y="2971800"/>
            <a:ext cx="7693937" cy="3505200"/>
            <a:chOff x="802683" y="2971800"/>
            <a:chExt cx="7693937" cy="3505200"/>
          </a:xfrm>
        </p:grpSpPr>
        <p:sp>
          <p:nvSpPr>
            <p:cNvPr id="4" name="Rectangle 3">
              <a:extLst>
                <a:ext uri="{FF2B5EF4-FFF2-40B4-BE49-F238E27FC236}">
                  <a16:creationId xmlns:a16="http://schemas.microsoft.com/office/drawing/2014/main" id="{76855EA3-423D-B20C-D835-FABBF4D7F689}"/>
                </a:ext>
              </a:extLst>
            </p:cNvPr>
            <p:cNvSpPr>
              <a:spLocks noChangeArrowheads="1"/>
            </p:cNvSpPr>
            <p:nvPr/>
          </p:nvSpPr>
          <p:spPr bwMode="auto">
            <a:xfrm>
              <a:off x="802683" y="2971800"/>
              <a:ext cx="4637378" cy="35052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133200" rIns="0" bIns="0" anchor="t" anchorCtr="0"/>
            <a:lstStyle/>
            <a:p>
              <a:pPr algn="l">
                <a:lnSpc>
                  <a:spcPts val="1350"/>
                </a:lnSpc>
              </a:pPr>
              <a:r>
                <a:rPr lang="en-US" sz="1200">
                  <a:solidFill>
                    <a:srgbClr val="3F7F5F"/>
                  </a:solidFill>
                  <a:latin typeface="Times New Roman" panose="02020603050405020304" pitchFamily="18" charset="0"/>
                  <a:cs typeface="Times New Roman" panose="02020603050405020304" pitchFamily="18" charset="0"/>
                </a:rPr>
                <a:t>// Client code</a:t>
              </a:r>
            </a:p>
            <a:p>
              <a:pPr algn="l">
                <a:lnSpc>
                  <a:spcPts val="1350"/>
                </a:lnSpc>
              </a:pPr>
              <a:endParaRPr lang="en-US" sz="1100" b="0">
                <a:effectLst/>
                <a:latin typeface="Menlo" panose="020B0609030804020204" pitchFamily="49" charset="0"/>
              </a:endParaRPr>
            </a:p>
            <a:p>
              <a:pPr algn="l">
                <a:lnSpc>
                  <a:spcPts val="1350"/>
                </a:lnSpc>
              </a:pPr>
              <a:r>
                <a:rPr lang="en-US" sz="1100" b="0">
                  <a:effectLst/>
                  <a:latin typeface="Menlo" panose="020B0609030804020204" pitchFamily="49" charset="0"/>
                </a:rPr>
                <a:t>double[] freq = new double[256];</a:t>
              </a:r>
            </a:p>
            <a:p>
              <a:pPr algn="l">
                <a:lnSpc>
                  <a:spcPts val="1350"/>
                </a:lnSpc>
              </a:pPr>
              <a:r>
                <a:rPr lang="en-US" sz="1100" b="0">
                  <a:effectLst/>
                  <a:latin typeface="Menlo" panose="020B0609030804020204" pitchFamily="49" charset="0"/>
                </a:rPr>
                <a:t>freq['a'] = 8; freq['b'] = 3; freq['c'] = 1;</a:t>
              </a:r>
              <a:br>
                <a:rPr lang="en-US" sz="1100" b="0">
                  <a:effectLst/>
                  <a:latin typeface="Menlo" panose="020B0609030804020204" pitchFamily="49" charset="0"/>
                </a:rPr>
              </a:br>
              <a:r>
                <a:rPr lang="en-US" sz="1100" b="0">
                  <a:effectLst/>
                  <a:latin typeface="Menlo" panose="020B0609030804020204" pitchFamily="49" charset="0"/>
                </a:rPr>
                <a:t>freq['d'] = 1; freq['e'] = 1; freq['f'] = 1;</a:t>
              </a:r>
              <a:br>
                <a:rPr lang="en-US" sz="1100" b="0">
                  <a:effectLst/>
                  <a:latin typeface="Menlo" panose="020B0609030804020204" pitchFamily="49" charset="0"/>
                </a:rPr>
              </a:br>
              <a:r>
                <a:rPr lang="en-US" sz="1100" b="0">
                  <a:effectLst/>
                  <a:latin typeface="Menlo" panose="020B0609030804020204" pitchFamily="49" charset="0"/>
                </a:rPr>
                <a:t>freq['g'] = 1; freq['h'] = 1;</a:t>
              </a:r>
            </a:p>
            <a:p>
              <a:pPr algn="l">
                <a:lnSpc>
                  <a:spcPts val="1350"/>
                </a:lnSpc>
              </a:pPr>
              <a:br>
                <a:rPr lang="en-US" sz="1100" b="0">
                  <a:effectLst/>
                  <a:latin typeface="Menlo" panose="020B0609030804020204" pitchFamily="49" charset="0"/>
                </a:rPr>
              </a:br>
              <a:r>
                <a:rPr lang="en-US" sz="1100" b="0">
                  <a:effectLst/>
                  <a:latin typeface="Menlo" panose="020B0609030804020204" pitchFamily="49" charset="0"/>
                </a:rPr>
                <a:t>Comp.</a:t>
              </a:r>
              <a:r>
                <a:rPr lang="en-US" sz="1100">
                  <a:solidFill>
                    <a:srgbClr val="C00000"/>
                  </a:solidFill>
                  <a:effectLst/>
                  <a:latin typeface="Menlo" panose="020B0609030804020204" pitchFamily="49" charset="0"/>
                </a:rPr>
                <a:t>init</a:t>
              </a:r>
              <a:r>
                <a:rPr lang="en-US" sz="1100" b="0">
                  <a:effectLst/>
                  <a:latin typeface="Menlo" panose="020B0609030804020204" pitchFamily="49" charset="0"/>
                </a:rPr>
                <a:t>(freq);</a:t>
              </a:r>
            </a:p>
            <a:p>
              <a:pPr algn="l">
                <a:lnSpc>
                  <a:spcPts val="1350"/>
                </a:lnSpc>
              </a:pPr>
              <a:br>
                <a:rPr lang="en-US" sz="1100" b="0">
                  <a:effectLst/>
                  <a:latin typeface="Menlo" panose="020B0609030804020204" pitchFamily="49" charset="0"/>
                </a:rPr>
              </a:br>
              <a:r>
                <a:rPr lang="en-US" sz="1100" b="0">
                  <a:effectLst/>
                  <a:latin typeface="Menlo" panose="020B0609030804020204" pitchFamily="49" charset="0"/>
                </a:rPr>
                <a:t>String text = "abadcab";</a:t>
              </a:r>
            </a:p>
            <a:p>
              <a:pPr algn="l">
                <a:lnSpc>
                  <a:spcPts val="1350"/>
                </a:lnSpc>
              </a:pPr>
              <a:r>
                <a:rPr lang="en-US" sz="1100" b="0">
                  <a:effectLst/>
                  <a:latin typeface="Menlo" panose="020B0609030804020204" pitchFamily="49" charset="0"/>
                </a:rPr>
                <a:t>System.out.println("Text: " + text);</a:t>
              </a:r>
            </a:p>
            <a:p>
              <a:pPr algn="l">
                <a:lnSpc>
                  <a:spcPts val="1350"/>
                </a:lnSpc>
              </a:pPr>
              <a:br>
                <a:rPr lang="en-US" sz="1100" b="0">
                  <a:effectLst/>
                  <a:latin typeface="Menlo" panose="020B0609030804020204" pitchFamily="49" charset="0"/>
                </a:rPr>
              </a:br>
              <a:r>
                <a:rPr lang="en-US" sz="1100" b="0">
                  <a:effectLst/>
                  <a:latin typeface="Menlo" panose="020B0609030804020204" pitchFamily="49" charset="0"/>
                </a:rPr>
                <a:t>String compressedText = Comp.</a:t>
              </a:r>
              <a:r>
                <a:rPr lang="en-US" sz="1100">
                  <a:solidFill>
                    <a:srgbClr val="C00000"/>
                  </a:solidFill>
                  <a:effectLst/>
                  <a:latin typeface="Menlo" panose="020B0609030804020204" pitchFamily="49" charset="0"/>
                </a:rPr>
                <a:t>compress</a:t>
              </a:r>
              <a:r>
                <a:rPr lang="en-US" sz="1100" b="0">
                  <a:effectLst/>
                  <a:latin typeface="Menlo" panose="020B0609030804020204" pitchFamily="49" charset="0"/>
                </a:rPr>
                <a:t>(text);</a:t>
              </a:r>
            </a:p>
            <a:p>
              <a:pPr algn="l">
                <a:lnSpc>
                  <a:spcPts val="1350"/>
                </a:lnSpc>
              </a:pPr>
              <a:r>
                <a:rPr lang="en-US" sz="1100" b="0">
                  <a:effectLst/>
                  <a:latin typeface="Menlo" panose="020B0609030804020204" pitchFamily="49" charset="0"/>
                </a:rPr>
                <a:t>System.out.println("Compressed text: " + </a:t>
              </a:r>
              <a:br>
                <a:rPr lang="en-US" sz="1100" b="0">
                  <a:effectLst/>
                  <a:latin typeface="Menlo" panose="020B0609030804020204" pitchFamily="49" charset="0"/>
                </a:rPr>
              </a:br>
              <a:r>
                <a:rPr lang="en-US" sz="1100" b="0">
                  <a:effectLst/>
                  <a:latin typeface="Menlo" panose="020B0609030804020204" pitchFamily="49" charset="0"/>
                </a:rPr>
                <a:t>                    compressedText);</a:t>
              </a:r>
            </a:p>
            <a:p>
              <a:pPr algn="l">
                <a:lnSpc>
                  <a:spcPts val="1350"/>
                </a:lnSpc>
              </a:pPr>
              <a:br>
                <a:rPr lang="en-US" sz="1100" b="0">
                  <a:effectLst/>
                  <a:latin typeface="Menlo" panose="020B0609030804020204" pitchFamily="49" charset="0"/>
                </a:rPr>
              </a:br>
              <a:r>
                <a:rPr lang="en-US" sz="1100" b="0">
                  <a:effectLst/>
                  <a:latin typeface="Menlo" panose="020B0609030804020204" pitchFamily="49" charset="0"/>
                </a:rPr>
                <a:t>System.out.println("Decompressed text: " + </a:t>
              </a:r>
              <a:br>
                <a:rPr lang="en-US" sz="1100" b="0">
                  <a:effectLst/>
                  <a:latin typeface="Menlo" panose="020B0609030804020204" pitchFamily="49" charset="0"/>
                </a:rPr>
              </a:br>
              <a:r>
                <a:rPr lang="en-US" sz="1100" b="0">
                  <a:effectLst/>
                  <a:latin typeface="Menlo" panose="020B0609030804020204" pitchFamily="49" charset="0"/>
                </a:rPr>
                <a:t>                   Comp.</a:t>
              </a:r>
              <a:r>
                <a:rPr lang="en-US" sz="1100">
                  <a:solidFill>
                    <a:srgbClr val="C00000"/>
                  </a:solidFill>
                  <a:effectLst/>
                  <a:latin typeface="Menlo" panose="020B0609030804020204" pitchFamily="49" charset="0"/>
                </a:rPr>
                <a:t>decompress</a:t>
              </a:r>
              <a:r>
                <a:rPr lang="en-US" sz="1100" b="0">
                  <a:effectLst/>
                  <a:latin typeface="Menlo" panose="020B0609030804020204" pitchFamily="49" charset="0"/>
                </a:rPr>
                <a:t>(compressedText));</a:t>
              </a:r>
            </a:p>
          </p:txBody>
        </p:sp>
        <p:sp>
          <p:nvSpPr>
            <p:cNvPr id="5" name="Rectangle 4">
              <a:extLst>
                <a:ext uri="{FF2B5EF4-FFF2-40B4-BE49-F238E27FC236}">
                  <a16:creationId xmlns:a16="http://schemas.microsoft.com/office/drawing/2014/main" id="{CA41EF73-C66B-EF62-1C64-27364988ECD1}"/>
                </a:ext>
              </a:extLst>
            </p:cNvPr>
            <p:cNvSpPr>
              <a:spLocks noChangeArrowheads="1"/>
            </p:cNvSpPr>
            <p:nvPr/>
          </p:nvSpPr>
          <p:spPr bwMode="auto">
            <a:xfrm>
              <a:off x="4970004" y="4859422"/>
              <a:ext cx="3107516" cy="949156"/>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133200" rIns="0" bIns="0" anchor="t" anchorCtr="0"/>
            <a:lstStyle/>
            <a:p>
              <a:pPr algn="l">
                <a:lnSpc>
                  <a:spcPts val="1820"/>
                </a:lnSpc>
              </a:pPr>
              <a:r>
                <a:rPr lang="en-US" sz="1200" b="0" dirty="0">
                  <a:solidFill>
                    <a:srgbClr val="000000"/>
                  </a:solidFill>
                  <a:latin typeface="Consolas" panose="020B0609020204030204" pitchFamily="49" charset="0"/>
                  <a:cs typeface="Consolas" panose="020B0609020204030204" pitchFamily="49" charset="0"/>
                </a:rPr>
                <a:t>Text: </a:t>
              </a:r>
              <a:r>
                <a:rPr lang="en-US" sz="1200" b="0" dirty="0">
                  <a:solidFill>
                    <a:srgbClr val="114FFB"/>
                  </a:solidFill>
                  <a:latin typeface="Consolas" panose="020B0609020204030204" pitchFamily="49" charset="0"/>
                  <a:cs typeface="Consolas" panose="020B0609020204030204" pitchFamily="49" charset="0"/>
                </a:rPr>
                <a:t>abadcab</a:t>
              </a:r>
            </a:p>
            <a:p>
              <a:pPr algn="l">
                <a:lnSpc>
                  <a:spcPts val="1820"/>
                </a:lnSpc>
              </a:pPr>
              <a:r>
                <a:rPr lang="en-US" sz="1200" b="0" dirty="0">
                  <a:solidFill>
                    <a:srgbClr val="000000"/>
                  </a:solidFill>
                  <a:latin typeface="Consolas" panose="020B0609020204030204" pitchFamily="49" charset="0"/>
                  <a:cs typeface="Consolas" panose="020B0609020204030204" pitchFamily="49" charset="0"/>
                </a:rPr>
                <a:t>Compressed text: </a:t>
              </a:r>
              <a:r>
                <a:rPr lang="en-US" sz="1200" b="0" dirty="0">
                  <a:solidFill>
                    <a:srgbClr val="114FFB"/>
                  </a:solidFill>
                  <a:latin typeface="Consolas" panose="020B0609020204030204" pitchFamily="49" charset="0"/>
                  <a:cs typeface="Consolas" panose="020B0609020204030204" pitchFamily="49" charset="0"/>
                </a:rPr>
                <a:t>01110100110000111</a:t>
              </a:r>
            </a:p>
            <a:p>
              <a:pPr algn="l">
                <a:lnSpc>
                  <a:spcPts val="1820"/>
                </a:lnSpc>
              </a:pPr>
              <a:r>
                <a:rPr lang="en-US" sz="1200" b="0" dirty="0">
                  <a:solidFill>
                    <a:srgbClr val="000000"/>
                  </a:solidFill>
                  <a:latin typeface="Consolas" panose="020B0609020204030204" pitchFamily="49" charset="0"/>
                  <a:cs typeface="Consolas" panose="020B0609020204030204" pitchFamily="49" charset="0"/>
                </a:rPr>
                <a:t>Decompressed text: </a:t>
              </a:r>
              <a:r>
                <a:rPr lang="en-US" sz="1200" b="0" dirty="0">
                  <a:solidFill>
                    <a:srgbClr val="114FFB"/>
                  </a:solidFill>
                  <a:latin typeface="Consolas" panose="020B0609020204030204" pitchFamily="49" charset="0"/>
                  <a:cs typeface="Consolas" panose="020B0609020204030204" pitchFamily="49" charset="0"/>
                </a:rPr>
                <a:t>abadcab</a:t>
              </a:r>
              <a:endParaRPr lang="en-US" sz="1100" b="0" dirty="0">
                <a:solidFill>
                  <a:srgbClr val="114FFB"/>
                </a:solidFill>
                <a:latin typeface="Consolas" panose="020B0609020204030204" pitchFamily="49" charset="0"/>
                <a:ea typeface="Consolas"/>
                <a:cs typeface="Consolas" panose="020B0609020204030204" pitchFamily="49" charset="0"/>
              </a:endParaRPr>
            </a:p>
          </p:txBody>
        </p:sp>
        <p:sp>
          <p:nvSpPr>
            <p:cNvPr id="6" name="Rounded Rectangular Callout 5">
              <a:extLst>
                <a:ext uri="{FF2B5EF4-FFF2-40B4-BE49-F238E27FC236}">
                  <a16:creationId xmlns:a16="http://schemas.microsoft.com/office/drawing/2014/main" id="{C88CE681-C730-79A6-4CF7-0C8CE66E0452}"/>
                </a:ext>
              </a:extLst>
            </p:cNvPr>
            <p:cNvSpPr/>
            <p:nvPr/>
          </p:nvSpPr>
          <p:spPr>
            <a:xfrm>
              <a:off x="7658420" y="5761789"/>
              <a:ext cx="838200" cy="381000"/>
            </a:xfrm>
            <a:prstGeom prst="wedgeRoundRectCallout">
              <a:avLst>
                <a:gd name="adj1" fmla="val -86276"/>
                <a:gd name="adj2" fmla="val -70164"/>
                <a:gd name="adj3" fmla="val 16667"/>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0" tIns="46800" rIns="0" rtlCol="0" anchor="ctr" anchorCtr="0"/>
            <a:lstStyle/>
            <a:p>
              <a:pPr eaLnBrk="0" fontAlgn="base" hangingPunct="0">
                <a:spcBef>
                  <a:spcPts val="600"/>
                </a:spcBef>
                <a:spcAft>
                  <a:spcPct val="0"/>
                </a:spcAft>
              </a:pPr>
              <a:r>
                <a:rPr lang="en-US" sz="1600" b="0" dirty="0">
                  <a:solidFill>
                    <a:srgbClr val="000000"/>
                  </a:solidFill>
                  <a:latin typeface="Times New Roman" panose="02020603050405020304" pitchFamily="18" charset="0"/>
                  <a:cs typeface="Times New Roman" panose="02020603050405020304" pitchFamily="18" charset="0"/>
                </a:rPr>
                <a:t>lossless</a:t>
              </a:r>
              <a:endParaRPr lang="en-US" sz="1800" b="0" dirty="0">
                <a:solidFill>
                  <a:srgbClr val="000000"/>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C34D506B-D2DF-4946-4C9E-AA72AC9D52B1}"/>
                </a:ext>
              </a:extLst>
            </p:cNvPr>
            <p:cNvSpPr/>
            <p:nvPr/>
          </p:nvSpPr>
          <p:spPr>
            <a:xfrm>
              <a:off x="5440061" y="4570511"/>
              <a:ext cx="838200" cy="307777"/>
            </a:xfrm>
            <a:prstGeom prst="rect">
              <a:avLst/>
            </a:prstGeom>
          </p:spPr>
          <p:txBody>
            <a:bodyPr wrap="square">
              <a:spAutoFit/>
            </a:bodyPr>
            <a:lstStyle/>
            <a:p>
              <a:pPr marL="0" indent="0" algn="l">
                <a:spcBef>
                  <a:spcPts val="1200"/>
                </a:spcBef>
                <a:buNone/>
              </a:pPr>
              <a:r>
                <a:rPr lang="en-US" sz="1400" b="0" dirty="0">
                  <a:latin typeface="Times New Roman" panose="02020603050405020304" pitchFamily="18" charset="0"/>
                  <a:cs typeface="Times New Roman" panose="02020603050405020304" pitchFamily="18" charset="0"/>
                </a:rPr>
                <a:t>output</a:t>
              </a:r>
            </a:p>
          </p:txBody>
        </p:sp>
      </p:grpSp>
    </p:spTree>
    <p:extLst>
      <p:ext uri="{BB962C8B-B14F-4D97-AF65-F5344CB8AC3E}">
        <p14:creationId xmlns:p14="http://schemas.microsoft.com/office/powerpoint/2010/main" val="1084644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pPr algn="l" rtl="1" eaLnBrk="0" fontAlgn="base" hangingPunct="0">
              <a:spcBef>
                <a:spcPct val="0"/>
              </a:spcBef>
              <a:spcAft>
                <a:spcPct val="0"/>
              </a:spcAft>
            </a:pPr>
            <a:r>
              <a:rPr lang="en-US" dirty="0"/>
              <a:t>Behing the scene”: Huffman Tree</a:t>
            </a:r>
          </a:p>
        </p:txBody>
      </p:sp>
      <p:grpSp>
        <p:nvGrpSpPr>
          <p:cNvPr id="3" name="Group 2">
            <a:extLst>
              <a:ext uri="{FF2B5EF4-FFF2-40B4-BE49-F238E27FC236}">
                <a16:creationId xmlns:a16="http://schemas.microsoft.com/office/drawing/2014/main" id="{F595B28A-1F2F-1149-839F-0847CD1F4E51}"/>
              </a:ext>
            </a:extLst>
          </p:cNvPr>
          <p:cNvGrpSpPr/>
          <p:nvPr/>
        </p:nvGrpSpPr>
        <p:grpSpPr>
          <a:xfrm>
            <a:off x="1545602" y="1143000"/>
            <a:ext cx="5807604" cy="4055631"/>
            <a:chOff x="1828800" y="905558"/>
            <a:chExt cx="5807604" cy="4055631"/>
          </a:xfrm>
        </p:grpSpPr>
        <p:sp>
          <p:nvSpPr>
            <p:cNvPr id="168" name="Oval 167">
              <a:extLst>
                <a:ext uri="{FF2B5EF4-FFF2-40B4-BE49-F238E27FC236}">
                  <a16:creationId xmlns:a16="http://schemas.microsoft.com/office/drawing/2014/main" id="{2D9D7174-A3A7-E24C-886C-A55A355A8919}"/>
                </a:ext>
              </a:extLst>
            </p:cNvPr>
            <p:cNvSpPr/>
            <p:nvPr/>
          </p:nvSpPr>
          <p:spPr bwMode="auto">
            <a:xfrm>
              <a:off x="1828800"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1" name="Oval 170">
              <a:extLst>
                <a:ext uri="{FF2B5EF4-FFF2-40B4-BE49-F238E27FC236}">
                  <a16:creationId xmlns:a16="http://schemas.microsoft.com/office/drawing/2014/main" id="{F9431492-BEBD-344B-86FF-5C52093044F9}"/>
                </a:ext>
              </a:extLst>
            </p:cNvPr>
            <p:cNvSpPr/>
            <p:nvPr/>
          </p:nvSpPr>
          <p:spPr bwMode="auto">
            <a:xfrm>
              <a:off x="2662767" y="447855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4" name="Oval 173">
              <a:extLst>
                <a:ext uri="{FF2B5EF4-FFF2-40B4-BE49-F238E27FC236}">
                  <a16:creationId xmlns:a16="http://schemas.microsoft.com/office/drawing/2014/main" id="{D51713E3-E11D-BC48-94ED-C4114BCC0C26}"/>
                </a:ext>
              </a:extLst>
            </p:cNvPr>
            <p:cNvSpPr/>
            <p:nvPr/>
          </p:nvSpPr>
          <p:spPr bwMode="auto">
            <a:xfrm>
              <a:off x="3580088"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77" name="Oval 176">
              <a:extLst>
                <a:ext uri="{FF2B5EF4-FFF2-40B4-BE49-F238E27FC236}">
                  <a16:creationId xmlns:a16="http://schemas.microsoft.com/office/drawing/2014/main" id="{49EAC30E-782F-E947-ACEE-0B186498882C}"/>
                </a:ext>
              </a:extLst>
            </p:cNvPr>
            <p:cNvSpPr/>
            <p:nvPr/>
          </p:nvSpPr>
          <p:spPr bwMode="auto">
            <a:xfrm>
              <a:off x="4456659" y="450398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80" name="Oval 179">
              <a:extLst>
                <a:ext uri="{FF2B5EF4-FFF2-40B4-BE49-F238E27FC236}">
                  <a16:creationId xmlns:a16="http://schemas.microsoft.com/office/drawing/2014/main" id="{C4592195-403D-6D4F-A552-8E9951EC4702}"/>
                </a:ext>
              </a:extLst>
            </p:cNvPr>
            <p:cNvSpPr/>
            <p:nvPr/>
          </p:nvSpPr>
          <p:spPr bwMode="auto">
            <a:xfrm>
              <a:off x="534244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193" name="Oval 192">
              <a:extLst>
                <a:ext uri="{FF2B5EF4-FFF2-40B4-BE49-F238E27FC236}">
                  <a16:creationId xmlns:a16="http://schemas.microsoft.com/office/drawing/2014/main" id="{4D2A0AB5-9B7A-144F-BE57-658452063461}"/>
                </a:ext>
              </a:extLst>
            </p:cNvPr>
            <p:cNvSpPr/>
            <p:nvPr/>
          </p:nvSpPr>
          <p:spPr bwMode="auto">
            <a:xfrm>
              <a:off x="622823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grpSp>
          <p:nvGrpSpPr>
            <p:cNvPr id="195" name="Group 194">
              <a:extLst>
                <a:ext uri="{FF2B5EF4-FFF2-40B4-BE49-F238E27FC236}">
                  <a16:creationId xmlns:a16="http://schemas.microsoft.com/office/drawing/2014/main" id="{FF5BAE6F-F6D8-A34E-9312-CD3BE2206DAC}"/>
                </a:ext>
              </a:extLst>
            </p:cNvPr>
            <p:cNvGrpSpPr/>
            <p:nvPr/>
          </p:nvGrpSpPr>
          <p:grpSpPr>
            <a:xfrm>
              <a:off x="2418842" y="1733632"/>
              <a:ext cx="635181" cy="457200"/>
              <a:chOff x="1916178" y="5715000"/>
              <a:chExt cx="635181" cy="457200"/>
            </a:xfrm>
            <a:solidFill>
              <a:schemeClr val="bg1">
                <a:lumMod val="95000"/>
              </a:schemeClr>
            </a:solidFill>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grp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1941406" y="5756495"/>
                <a:ext cx="585417" cy="338554"/>
              </a:xfrm>
              <a:prstGeom prst="rect">
                <a:avLst/>
              </a:prstGeom>
              <a:noFill/>
            </p:spPr>
            <p:txBody>
              <a:bodyPr wrap="none" rtlCol="0">
                <a:spAutoFit/>
              </a:bodyPr>
              <a:lstStyle/>
              <a:p>
                <a:r>
                  <a:rPr lang="en-US" sz="1600" b="0" dirty="0"/>
                  <a:t>a , 8</a:t>
                </a:r>
                <a:endParaRPr lang="en-IL" sz="1600" b="0">
                  <a:latin typeface="Times New Roman" panose="02020603050405020304" pitchFamily="18" charset="0"/>
                  <a:cs typeface="Times New Roman" panose="02020603050405020304" pitchFamily="18" charset="0"/>
                </a:endParaRPr>
              </a:p>
            </p:txBody>
          </p:sp>
        </p:grpSp>
        <p:sp>
          <p:nvSpPr>
            <p:cNvPr id="199" name="Oval 198">
              <a:extLst>
                <a:ext uri="{FF2B5EF4-FFF2-40B4-BE49-F238E27FC236}">
                  <a16:creationId xmlns:a16="http://schemas.microsoft.com/office/drawing/2014/main" id="{28CF101D-D899-F04B-AD3F-338330FBCD12}"/>
                </a:ext>
              </a:extLst>
            </p:cNvPr>
            <p:cNvSpPr/>
            <p:nvPr/>
          </p:nvSpPr>
          <p:spPr bwMode="auto">
            <a:xfrm>
              <a:off x="7001223" y="362031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671118" y="4028059"/>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6330853" y="4028059"/>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6" name="Oval 205">
              <a:extLst>
                <a:ext uri="{FF2B5EF4-FFF2-40B4-BE49-F238E27FC236}">
                  <a16:creationId xmlns:a16="http://schemas.microsoft.com/office/drawing/2014/main" id="{A2EA8FAE-6EC1-2D47-AC0F-56F8A7C295AA}"/>
                </a:ext>
              </a:extLst>
            </p:cNvPr>
            <p:cNvSpPr/>
            <p:nvPr/>
          </p:nvSpPr>
          <p:spPr bwMode="auto">
            <a:xfrm>
              <a:off x="5818605" y="3602565"/>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146390" y="3991977"/>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2774082" y="3991977"/>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2" name="Oval 211">
              <a:extLst>
                <a:ext uri="{FF2B5EF4-FFF2-40B4-BE49-F238E27FC236}">
                  <a16:creationId xmlns:a16="http://schemas.microsoft.com/office/drawing/2014/main" id="{74C97F85-9FDE-8D4F-B06B-9F92F66E98CB}"/>
                </a:ext>
              </a:extLst>
            </p:cNvPr>
            <p:cNvSpPr/>
            <p:nvPr/>
          </p:nvSpPr>
          <p:spPr bwMode="auto">
            <a:xfrm>
              <a:off x="2261834" y="3566483"/>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3866610" y="3978290"/>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4575497" y="3978290"/>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8" name="Oval 217">
              <a:extLst>
                <a:ext uri="{FF2B5EF4-FFF2-40B4-BE49-F238E27FC236}">
                  <a16:creationId xmlns:a16="http://schemas.microsoft.com/office/drawing/2014/main" id="{38447991-954F-384E-BB71-E378A793B7C4}"/>
                </a:ext>
              </a:extLst>
            </p:cNvPr>
            <p:cNvSpPr/>
            <p:nvPr/>
          </p:nvSpPr>
          <p:spPr bwMode="auto">
            <a:xfrm>
              <a:off x="4063249" y="355279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222403" y="3120714"/>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6882138" y="3120714"/>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4" name="Oval 223">
              <a:extLst>
                <a:ext uri="{FF2B5EF4-FFF2-40B4-BE49-F238E27FC236}">
                  <a16:creationId xmlns:a16="http://schemas.microsoft.com/office/drawing/2014/main" id="{93959835-E916-564F-9C7A-809A0F6AB1DB}"/>
                </a:ext>
              </a:extLst>
            </p:cNvPr>
            <p:cNvSpPr/>
            <p:nvPr/>
          </p:nvSpPr>
          <p:spPr bwMode="auto">
            <a:xfrm>
              <a:off x="6369890" y="269522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2782824" y="3095238"/>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3624939" y="3095238"/>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0" name="Oval 229">
              <a:extLst>
                <a:ext uri="{FF2B5EF4-FFF2-40B4-BE49-F238E27FC236}">
                  <a16:creationId xmlns:a16="http://schemas.microsoft.com/office/drawing/2014/main" id="{CCA72487-044F-9C4F-8FF3-C514ADD8DAE4}"/>
                </a:ext>
              </a:extLst>
            </p:cNvPr>
            <p:cNvSpPr/>
            <p:nvPr/>
          </p:nvSpPr>
          <p:spPr bwMode="auto">
            <a:xfrm>
              <a:off x="3112691" y="2669744"/>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3638490" y="218803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264332" y="218803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6" name="Oval 235">
              <a:extLst>
                <a:ext uri="{FF2B5EF4-FFF2-40B4-BE49-F238E27FC236}">
                  <a16:creationId xmlns:a16="http://schemas.microsoft.com/office/drawing/2014/main" id="{73BA03C7-05A1-8840-8DC3-8CFCE79E4930}"/>
                </a:ext>
              </a:extLst>
            </p:cNvPr>
            <p:cNvSpPr/>
            <p:nvPr/>
          </p:nvSpPr>
          <p:spPr bwMode="auto">
            <a:xfrm>
              <a:off x="4752084" y="176253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800" b="0" i="0" u="none" strike="noStrike" cap="none" normalizeH="0" baseline="0">
                <a:ln>
                  <a:noFill/>
                </a:ln>
                <a:solidFill>
                  <a:schemeClr val="tx1"/>
                </a:solidFill>
                <a:effectLst/>
                <a:latin typeface="Arial" pitchFamily="34" charset="0"/>
              </a:endParaRPr>
            </a:p>
          </p:txBody>
        </p:sp>
        <p:cxnSp>
          <p:nvCxnSpPr>
            <p:cNvPr id="238" name="Straight Arrow Connector 237">
              <a:extLst>
                <a:ext uri="{FF2B5EF4-FFF2-40B4-BE49-F238E27FC236}">
                  <a16:creationId xmlns:a16="http://schemas.microsoft.com/office/drawing/2014/main" id="{AB20945C-EBD9-7145-903E-EC39EC06AD43}"/>
                </a:ext>
              </a:extLst>
            </p:cNvPr>
            <p:cNvCxnSpPr>
              <a:cxnSpLocks/>
              <a:stCxn id="242" idx="3"/>
            </p:cNvCxnSpPr>
            <p:nvPr/>
          </p:nvCxnSpPr>
          <p:spPr bwMode="auto">
            <a:xfrm flipH="1">
              <a:off x="2892998" y="1295803"/>
              <a:ext cx="738488" cy="43828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9" name="Straight Arrow Connector 238">
              <a:extLst>
                <a:ext uri="{FF2B5EF4-FFF2-40B4-BE49-F238E27FC236}">
                  <a16:creationId xmlns:a16="http://schemas.microsoft.com/office/drawing/2014/main" id="{D18CFF28-9C2D-094C-9550-35E356BAE01B}"/>
                </a:ext>
              </a:extLst>
            </p:cNvPr>
            <p:cNvCxnSpPr>
              <a:cxnSpLocks/>
            </p:cNvCxnSpPr>
            <p:nvPr/>
          </p:nvCxnSpPr>
          <p:spPr bwMode="auto">
            <a:xfrm>
              <a:off x="4063249" y="1300943"/>
              <a:ext cx="744932" cy="4961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42" name="Oval 241">
              <a:extLst>
                <a:ext uri="{FF2B5EF4-FFF2-40B4-BE49-F238E27FC236}">
                  <a16:creationId xmlns:a16="http://schemas.microsoft.com/office/drawing/2014/main" id="{A366EC4F-03B7-F848-8179-24164F880493}"/>
                </a:ext>
              </a:extLst>
            </p:cNvPr>
            <p:cNvSpPr/>
            <p:nvPr/>
          </p:nvSpPr>
          <p:spPr bwMode="auto">
            <a:xfrm>
              <a:off x="3538466" y="905558"/>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56" name="TextBox 55">
              <a:extLst>
                <a:ext uri="{FF2B5EF4-FFF2-40B4-BE49-F238E27FC236}">
                  <a16:creationId xmlns:a16="http://schemas.microsoft.com/office/drawing/2014/main" id="{A9ADEDFF-A8A7-6D49-B446-8AFF552AF131}"/>
                </a:ext>
              </a:extLst>
            </p:cNvPr>
            <p:cNvSpPr txBox="1"/>
            <p:nvPr/>
          </p:nvSpPr>
          <p:spPr>
            <a:xfrm>
              <a:off x="7089314" y="3671442"/>
              <a:ext cx="516488" cy="338554"/>
            </a:xfrm>
            <a:prstGeom prst="rect">
              <a:avLst/>
            </a:prstGeom>
            <a:noFill/>
          </p:spPr>
          <p:txBody>
            <a:bodyPr wrap="none" rtlCol="0">
              <a:spAutoFit/>
            </a:bodyPr>
            <a:lstStyle/>
            <a:p>
              <a:r>
                <a:rPr lang="en-US" sz="1600" b="0" dirty="0"/>
                <a:t>b</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3</a:t>
              </a:r>
              <a:endParaRPr lang="en-IL" sz="1600" b="0"/>
            </a:p>
          </p:txBody>
        </p:sp>
        <p:sp>
          <p:nvSpPr>
            <p:cNvPr id="57" name="TextBox 56">
              <a:extLst>
                <a:ext uri="{FF2B5EF4-FFF2-40B4-BE49-F238E27FC236}">
                  <a16:creationId xmlns:a16="http://schemas.microsoft.com/office/drawing/2014/main" id="{E594E59F-BF57-A447-816F-D02D7C9676A0}"/>
                </a:ext>
              </a:extLst>
            </p:cNvPr>
            <p:cNvSpPr txBox="1"/>
            <p:nvPr/>
          </p:nvSpPr>
          <p:spPr>
            <a:xfrm>
              <a:off x="1932811" y="4560303"/>
              <a:ext cx="505268" cy="338554"/>
            </a:xfrm>
            <a:prstGeom prst="rect">
              <a:avLst/>
            </a:prstGeom>
            <a:noFill/>
          </p:spPr>
          <p:txBody>
            <a:bodyPr wrap="none" rtlCol="0">
              <a:spAutoFit/>
            </a:bodyPr>
            <a:lstStyle/>
            <a:p>
              <a:r>
                <a:rPr lang="en-US" sz="1600" b="0" dirty="0"/>
                <a:t>c</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58" name="TextBox 57">
              <a:extLst>
                <a:ext uri="{FF2B5EF4-FFF2-40B4-BE49-F238E27FC236}">
                  <a16:creationId xmlns:a16="http://schemas.microsoft.com/office/drawing/2014/main" id="{6F717345-9DEE-DE48-8292-BC7ADED6D8FF}"/>
                </a:ext>
              </a:extLst>
            </p:cNvPr>
            <p:cNvSpPr txBox="1"/>
            <p:nvPr/>
          </p:nvSpPr>
          <p:spPr>
            <a:xfrm>
              <a:off x="2758254" y="4540902"/>
              <a:ext cx="516488" cy="338554"/>
            </a:xfrm>
            <a:prstGeom prst="rect">
              <a:avLst/>
            </a:prstGeom>
            <a:noFill/>
          </p:spPr>
          <p:txBody>
            <a:bodyPr wrap="none" rtlCol="0">
              <a:spAutoFit/>
            </a:bodyPr>
            <a:lstStyle/>
            <a:p>
              <a:r>
                <a:rPr lang="en-US" sz="1600" b="0" dirty="0"/>
                <a:t>d</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59" name="TextBox 58">
              <a:extLst>
                <a:ext uri="{FF2B5EF4-FFF2-40B4-BE49-F238E27FC236}">
                  <a16:creationId xmlns:a16="http://schemas.microsoft.com/office/drawing/2014/main" id="{8C6D4295-29D3-7342-9645-FFE4945D86AE}"/>
                </a:ext>
              </a:extLst>
            </p:cNvPr>
            <p:cNvSpPr txBox="1"/>
            <p:nvPr/>
          </p:nvSpPr>
          <p:spPr>
            <a:xfrm>
              <a:off x="3657159" y="4540484"/>
              <a:ext cx="516488" cy="338554"/>
            </a:xfrm>
            <a:prstGeom prst="rect">
              <a:avLst/>
            </a:prstGeom>
            <a:noFill/>
          </p:spPr>
          <p:txBody>
            <a:bodyPr wrap="none" rtlCol="0">
              <a:spAutoFit/>
            </a:bodyPr>
            <a:lstStyle/>
            <a:p>
              <a:r>
                <a:rPr lang="en-US" sz="1600" b="0" dirty="0"/>
                <a:t>e</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60" name="TextBox 59">
              <a:extLst>
                <a:ext uri="{FF2B5EF4-FFF2-40B4-BE49-F238E27FC236}">
                  <a16:creationId xmlns:a16="http://schemas.microsoft.com/office/drawing/2014/main" id="{17479A25-EAD6-9941-BF43-9AC4827E8FF0}"/>
                </a:ext>
              </a:extLst>
            </p:cNvPr>
            <p:cNvSpPr txBox="1"/>
            <p:nvPr/>
          </p:nvSpPr>
          <p:spPr>
            <a:xfrm>
              <a:off x="4562856" y="4542480"/>
              <a:ext cx="460382" cy="338554"/>
            </a:xfrm>
            <a:prstGeom prst="rect">
              <a:avLst/>
            </a:prstGeom>
            <a:noFill/>
          </p:spPr>
          <p:txBody>
            <a:bodyPr wrap="none" rtlCol="0">
              <a:spAutoFit/>
            </a:bodyPr>
            <a:lstStyle/>
            <a:p>
              <a:r>
                <a:rPr lang="en-US" sz="1600" b="0" dirty="0"/>
                <a:t>f</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61" name="TextBox 60">
              <a:extLst>
                <a:ext uri="{FF2B5EF4-FFF2-40B4-BE49-F238E27FC236}">
                  <a16:creationId xmlns:a16="http://schemas.microsoft.com/office/drawing/2014/main" id="{4141C829-9759-2247-90F2-26E29690EE3D}"/>
                </a:ext>
              </a:extLst>
            </p:cNvPr>
            <p:cNvSpPr txBox="1"/>
            <p:nvPr/>
          </p:nvSpPr>
          <p:spPr>
            <a:xfrm>
              <a:off x="5428789" y="4555123"/>
              <a:ext cx="516488" cy="338554"/>
            </a:xfrm>
            <a:prstGeom prst="rect">
              <a:avLst/>
            </a:prstGeom>
            <a:noFill/>
          </p:spPr>
          <p:txBody>
            <a:bodyPr wrap="none" rtlCol="0">
              <a:spAutoFit/>
            </a:bodyPr>
            <a:lstStyle/>
            <a:p>
              <a:r>
                <a:rPr lang="en-US" sz="1600" b="0" dirty="0"/>
                <a:t>g</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62" name="TextBox 61">
              <a:extLst>
                <a:ext uri="{FF2B5EF4-FFF2-40B4-BE49-F238E27FC236}">
                  <a16:creationId xmlns:a16="http://schemas.microsoft.com/office/drawing/2014/main" id="{F3420D9C-4A4E-784E-8F82-C2AC2B6D9459}"/>
                </a:ext>
              </a:extLst>
            </p:cNvPr>
            <p:cNvSpPr txBox="1"/>
            <p:nvPr/>
          </p:nvSpPr>
          <p:spPr>
            <a:xfrm>
              <a:off x="6325492" y="4550848"/>
              <a:ext cx="516488" cy="338554"/>
            </a:xfrm>
            <a:prstGeom prst="rect">
              <a:avLst/>
            </a:prstGeom>
            <a:noFill/>
          </p:spPr>
          <p:txBody>
            <a:bodyPr wrap="none" rtlCol="0">
              <a:spAutoFit/>
            </a:bodyPr>
            <a:lstStyle/>
            <a:p>
              <a:r>
                <a:rPr lang="en-US" sz="1600" b="0" dirty="0"/>
                <a:t>h</a:t>
              </a:r>
              <a:r>
                <a:rPr lang="en-US" sz="1200" b="0" dirty="0">
                  <a:latin typeface="Times New Roman" panose="02020603050405020304" pitchFamily="18" charset="0"/>
                  <a:cs typeface="Times New Roman" panose="02020603050405020304" pitchFamily="18" charset="0"/>
                </a:rPr>
                <a:t> , </a:t>
              </a:r>
              <a:r>
                <a:rPr lang="en-US" sz="1600" b="0" dirty="0">
                  <a:latin typeface="Times New Roman" panose="02020603050405020304" pitchFamily="18" charset="0"/>
                  <a:cs typeface="Times New Roman" panose="02020603050405020304" pitchFamily="18" charset="0"/>
                </a:rPr>
                <a:t>1</a:t>
              </a:r>
              <a:endParaRPr lang="en-IL" sz="1600" b="0"/>
            </a:p>
          </p:txBody>
        </p:sp>
        <p:sp>
          <p:nvSpPr>
            <p:cNvPr id="41" name="TextBox 40">
              <a:extLst>
                <a:ext uri="{FF2B5EF4-FFF2-40B4-BE49-F238E27FC236}">
                  <a16:creationId xmlns:a16="http://schemas.microsoft.com/office/drawing/2014/main" id="{52F7BB85-7A82-E542-8731-DCE64427EE21}"/>
                </a:ext>
              </a:extLst>
            </p:cNvPr>
            <p:cNvSpPr txBox="1"/>
            <p:nvPr/>
          </p:nvSpPr>
          <p:spPr>
            <a:xfrm>
              <a:off x="3009487" y="1205614"/>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42" name="TextBox 41">
              <a:extLst>
                <a:ext uri="{FF2B5EF4-FFF2-40B4-BE49-F238E27FC236}">
                  <a16:creationId xmlns:a16="http://schemas.microsoft.com/office/drawing/2014/main" id="{1B8016E0-9574-2A4F-A97B-B1EE884581D5}"/>
                </a:ext>
              </a:extLst>
            </p:cNvPr>
            <p:cNvSpPr txBox="1"/>
            <p:nvPr/>
          </p:nvSpPr>
          <p:spPr>
            <a:xfrm>
              <a:off x="4092578" y="2097521"/>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43" name="TextBox 42">
              <a:extLst>
                <a:ext uri="{FF2B5EF4-FFF2-40B4-BE49-F238E27FC236}">
                  <a16:creationId xmlns:a16="http://schemas.microsoft.com/office/drawing/2014/main" id="{12424FFF-894D-9346-A8A5-BA82752A950E}"/>
                </a:ext>
              </a:extLst>
            </p:cNvPr>
            <p:cNvSpPr txBox="1"/>
            <p:nvPr/>
          </p:nvSpPr>
          <p:spPr>
            <a:xfrm>
              <a:off x="2775189" y="3012104"/>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44" name="TextBox 43">
              <a:extLst>
                <a:ext uri="{FF2B5EF4-FFF2-40B4-BE49-F238E27FC236}">
                  <a16:creationId xmlns:a16="http://schemas.microsoft.com/office/drawing/2014/main" id="{635E436F-F3F0-5145-B9E2-B6D9CC50561D}"/>
                </a:ext>
              </a:extLst>
            </p:cNvPr>
            <p:cNvSpPr txBox="1"/>
            <p:nvPr/>
          </p:nvSpPr>
          <p:spPr>
            <a:xfrm>
              <a:off x="2042140" y="3958393"/>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45" name="TextBox 44">
              <a:extLst>
                <a:ext uri="{FF2B5EF4-FFF2-40B4-BE49-F238E27FC236}">
                  <a16:creationId xmlns:a16="http://schemas.microsoft.com/office/drawing/2014/main" id="{F55743AC-CFF6-494D-9C56-9324404CEE8F}"/>
                </a:ext>
              </a:extLst>
            </p:cNvPr>
            <p:cNvSpPr txBox="1"/>
            <p:nvPr/>
          </p:nvSpPr>
          <p:spPr>
            <a:xfrm>
              <a:off x="6119572" y="3044902"/>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46" name="TextBox 45">
              <a:extLst>
                <a:ext uri="{FF2B5EF4-FFF2-40B4-BE49-F238E27FC236}">
                  <a16:creationId xmlns:a16="http://schemas.microsoft.com/office/drawing/2014/main" id="{FBD51055-CC06-D443-8A99-A0C6E25E0A28}"/>
                </a:ext>
              </a:extLst>
            </p:cNvPr>
            <p:cNvSpPr txBox="1"/>
            <p:nvPr/>
          </p:nvSpPr>
          <p:spPr>
            <a:xfrm>
              <a:off x="3736892" y="3958393"/>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47" name="TextBox 46">
              <a:extLst>
                <a:ext uri="{FF2B5EF4-FFF2-40B4-BE49-F238E27FC236}">
                  <a16:creationId xmlns:a16="http://schemas.microsoft.com/office/drawing/2014/main" id="{F35131BF-6578-1A47-8605-037D88BD6566}"/>
                </a:ext>
              </a:extLst>
            </p:cNvPr>
            <p:cNvSpPr txBox="1"/>
            <p:nvPr/>
          </p:nvSpPr>
          <p:spPr>
            <a:xfrm>
              <a:off x="5548185" y="3958393"/>
              <a:ext cx="291901" cy="339645"/>
            </a:xfrm>
            <a:prstGeom prst="rect">
              <a:avLst/>
            </a:prstGeom>
            <a:noFill/>
            <a:ln>
              <a:noFill/>
            </a:ln>
          </p:spPr>
          <p:txBody>
            <a:bodyPr wrap="square" lIns="0" tIns="46800" rIns="0" rtlCol="0">
              <a:spAutoFit/>
            </a:bodyPr>
            <a:lstStyle/>
            <a:p>
              <a:r>
                <a:rPr lang="en-IL" sz="1600" b="0">
                  <a:latin typeface="Consolas" panose="020B0609020204030204" pitchFamily="49" charset="0"/>
                  <a:cs typeface="Consolas" panose="020B0609020204030204" pitchFamily="49" charset="0"/>
                </a:rPr>
                <a:t>0</a:t>
              </a:r>
            </a:p>
          </p:txBody>
        </p:sp>
        <p:sp>
          <p:nvSpPr>
            <p:cNvPr id="48" name="TextBox 47">
              <a:extLst>
                <a:ext uri="{FF2B5EF4-FFF2-40B4-BE49-F238E27FC236}">
                  <a16:creationId xmlns:a16="http://schemas.microsoft.com/office/drawing/2014/main" id="{A68A61A6-973A-2643-8D37-31D3082AD9B1}"/>
                </a:ext>
              </a:extLst>
            </p:cNvPr>
            <p:cNvSpPr txBox="1"/>
            <p:nvPr/>
          </p:nvSpPr>
          <p:spPr>
            <a:xfrm>
              <a:off x="4317238" y="1224865"/>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2FA25F7E-B51C-B345-95D2-4DA859BF4A95}"/>
                </a:ext>
              </a:extLst>
            </p:cNvPr>
            <p:cNvSpPr txBox="1"/>
            <p:nvPr/>
          </p:nvSpPr>
          <p:spPr>
            <a:xfrm>
              <a:off x="5754870" y="2090673"/>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449FB440-B876-FF44-821D-CCED7ACDDA50}"/>
                </a:ext>
              </a:extLst>
            </p:cNvPr>
            <p:cNvSpPr txBox="1"/>
            <p:nvPr/>
          </p:nvSpPr>
          <p:spPr>
            <a:xfrm>
              <a:off x="7023622" y="3037380"/>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51" name="TextBox 50">
              <a:extLst>
                <a:ext uri="{FF2B5EF4-FFF2-40B4-BE49-F238E27FC236}">
                  <a16:creationId xmlns:a16="http://schemas.microsoft.com/office/drawing/2014/main" id="{55CA206B-B87F-B241-869B-6B51BCF91D2D}"/>
                </a:ext>
              </a:extLst>
            </p:cNvPr>
            <p:cNvSpPr txBox="1"/>
            <p:nvPr/>
          </p:nvSpPr>
          <p:spPr>
            <a:xfrm>
              <a:off x="3815088" y="2996116"/>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52" name="TextBox 51">
              <a:extLst>
                <a:ext uri="{FF2B5EF4-FFF2-40B4-BE49-F238E27FC236}">
                  <a16:creationId xmlns:a16="http://schemas.microsoft.com/office/drawing/2014/main" id="{1F171211-AB47-0644-A026-A5F83E4D0019}"/>
                </a:ext>
              </a:extLst>
            </p:cNvPr>
            <p:cNvSpPr txBox="1"/>
            <p:nvPr/>
          </p:nvSpPr>
          <p:spPr>
            <a:xfrm>
              <a:off x="4671530" y="3958392"/>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75AEF7E6-49D6-AA4C-972B-22001B009E5E}"/>
                </a:ext>
              </a:extLst>
            </p:cNvPr>
            <p:cNvSpPr txBox="1"/>
            <p:nvPr/>
          </p:nvSpPr>
          <p:spPr>
            <a:xfrm>
              <a:off x="6393105" y="3969100"/>
              <a:ext cx="291901" cy="339645"/>
            </a:xfrm>
            <a:prstGeom prst="rect">
              <a:avLst/>
            </a:prstGeom>
            <a:noFill/>
            <a:ln>
              <a:noFill/>
            </a:ln>
          </p:spPr>
          <p:txBody>
            <a:bodyPr wrap="square" lIns="0" tIns="46800" rIns="0" rtlCol="0">
              <a:spAutoFit/>
            </a:bodyPr>
            <a:lstStyle/>
            <a:p>
              <a:r>
                <a:rPr lang="he-IL" sz="1600" b="0" dirty="0">
                  <a:latin typeface="Consolas" panose="020B0609020204030204" pitchFamily="49" charset="0"/>
                  <a:cs typeface="Consolas" panose="020B0609020204030204" pitchFamily="49" charset="0"/>
                </a:rPr>
                <a:t>1</a:t>
              </a:r>
              <a:endParaRPr lang="en-IL" sz="1600" b="0">
                <a:latin typeface="Consolas" panose="020B0609020204030204" pitchFamily="49" charset="0"/>
                <a:cs typeface="Consolas" panose="020B0609020204030204" pitchFamily="49" charset="0"/>
              </a:endParaRPr>
            </a:p>
          </p:txBody>
        </p:sp>
      </p:grpSp>
    </p:spTree>
    <p:extLst>
      <p:ext uri="{BB962C8B-B14F-4D97-AF65-F5344CB8AC3E}">
        <p14:creationId xmlns:p14="http://schemas.microsoft.com/office/powerpoint/2010/main" val="16610450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755CD-1AED-726D-5CC9-1B0354761238}"/>
            </a:ext>
          </a:extLst>
        </p:cNvPr>
        <p:cNvGrpSpPr/>
        <p:nvPr/>
      </p:nvGrpSpPr>
      <p:grpSpPr>
        <a:xfrm>
          <a:off x="0" y="0"/>
          <a:ext cx="0" cy="0"/>
          <a:chOff x="0" y="0"/>
          <a:chExt cx="0" cy="0"/>
        </a:xfrm>
      </p:grpSpPr>
      <p:pic>
        <p:nvPicPr>
          <p:cNvPr id="4097" name="Picture 2" descr="OPENOAM">
            <a:extLst>
              <a:ext uri="{FF2B5EF4-FFF2-40B4-BE49-F238E27FC236}">
                <a16:creationId xmlns:a16="http://schemas.microsoft.com/office/drawing/2014/main" id="{E449C9FD-C9EA-3725-E56A-E5AEAE0697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387" name="Rectangle 3">
            <a:extLst>
              <a:ext uri="{FF2B5EF4-FFF2-40B4-BE49-F238E27FC236}">
                <a16:creationId xmlns:a16="http://schemas.microsoft.com/office/drawing/2014/main" id="{0A3480CD-99D1-7B27-1C85-70D061AB7669}"/>
              </a:ext>
            </a:extLst>
          </p:cNvPr>
          <p:cNvSpPr>
            <a:spLocks noGrp="1" noChangeArrowheads="1"/>
          </p:cNvSpPr>
          <p:nvPr>
            <p:ph type="ctrTitle"/>
          </p:nvPr>
        </p:nvSpPr>
        <p:spPr>
          <a:xfrm>
            <a:off x="1371600" y="1676400"/>
            <a:ext cx="6172200" cy="1447800"/>
          </a:xfrm>
        </p:spPr>
        <p:txBody>
          <a:bodyPr wrap="none"/>
          <a:lstStyle/>
          <a:p>
            <a:pPr algn="ctr">
              <a:spcBef>
                <a:spcPct val="100000"/>
              </a:spcBef>
              <a:spcAft>
                <a:spcPct val="35000"/>
              </a:spcAft>
              <a:defRPr/>
            </a:pPr>
            <a:r>
              <a:rPr lang="en-US" sz="3200" dirty="0">
                <a:cs typeface="+mj-cs"/>
              </a:rPr>
              <a:t>Compression</a:t>
            </a:r>
          </a:p>
        </p:txBody>
      </p:sp>
      <p:sp>
        <p:nvSpPr>
          <p:cNvPr id="16389" name="Rectangle 5">
            <a:extLst>
              <a:ext uri="{FF2B5EF4-FFF2-40B4-BE49-F238E27FC236}">
                <a16:creationId xmlns:a16="http://schemas.microsoft.com/office/drawing/2014/main" id="{8E388845-6ED1-31EF-BF75-391927193FBB}"/>
              </a:ext>
            </a:extLst>
          </p:cNvPr>
          <p:cNvSpPr>
            <a:spLocks noChangeArrowheads="1"/>
          </p:cNvSpPr>
          <p:nvPr/>
        </p:nvSpPr>
        <p:spPr bwMode="auto">
          <a:xfrm>
            <a:off x="1447800" y="1676400"/>
            <a:ext cx="6172200" cy="533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a:defRPr/>
            </a:pPr>
            <a:r>
              <a:rPr lang="en-US" sz="1600" b="0" dirty="0">
                <a:solidFill>
                  <a:srgbClr val="737373"/>
                </a:solidFill>
                <a:latin typeface="Times New Roman"/>
                <a:cs typeface="Times New Roman"/>
              </a:rPr>
              <a:t>Lecture 1</a:t>
            </a:r>
            <a:r>
              <a:rPr lang="he-IL" sz="1600" b="0" dirty="0">
                <a:solidFill>
                  <a:srgbClr val="737373"/>
                </a:solidFill>
                <a:latin typeface="Times New Roman"/>
                <a:cs typeface="Times New Roman"/>
              </a:rPr>
              <a:t>2</a:t>
            </a:r>
            <a:r>
              <a:rPr lang="en-US" sz="1600" b="0" dirty="0">
                <a:solidFill>
                  <a:srgbClr val="737373"/>
                </a:solidFill>
                <a:latin typeface="Times New Roman"/>
                <a:cs typeface="Times New Roman"/>
              </a:rPr>
              <a:t>-2 </a:t>
            </a:r>
            <a:endParaRPr lang="en-US" b="0" dirty="0">
              <a:latin typeface="Times New Roman"/>
              <a:cs typeface="Times New Roman"/>
            </a:endParaRPr>
          </a:p>
        </p:txBody>
      </p:sp>
      <p:pic>
        <p:nvPicPr>
          <p:cNvPr id="1026" name="Picture 2" descr="Database Compression">
            <a:extLst>
              <a:ext uri="{FF2B5EF4-FFF2-40B4-BE49-F238E27FC236}">
                <a16:creationId xmlns:a16="http://schemas.microsoft.com/office/drawing/2014/main" id="{02DBDDC9-F4D7-13C7-A215-D4FEB37246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2779993"/>
            <a:ext cx="4965700" cy="2207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20751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Tree implementation = connected Node objects</a:t>
            </a:r>
          </a:p>
        </p:txBody>
      </p:sp>
      <p:grpSp>
        <p:nvGrpSpPr>
          <p:cNvPr id="55" name="Group 54">
            <a:extLst>
              <a:ext uri="{FF2B5EF4-FFF2-40B4-BE49-F238E27FC236}">
                <a16:creationId xmlns:a16="http://schemas.microsoft.com/office/drawing/2014/main" id="{37210AB6-28CA-E44A-A471-F9862E8675A5}"/>
              </a:ext>
            </a:extLst>
          </p:cNvPr>
          <p:cNvGrpSpPr/>
          <p:nvPr/>
        </p:nvGrpSpPr>
        <p:grpSpPr>
          <a:xfrm>
            <a:off x="597633" y="1188061"/>
            <a:ext cx="7936767" cy="4226883"/>
            <a:chOff x="304800" y="957711"/>
            <a:chExt cx="7936767" cy="4226883"/>
          </a:xfrm>
        </p:grpSpPr>
        <p:grpSp>
          <p:nvGrpSpPr>
            <p:cNvPr id="63" name="Group 62">
              <a:extLst>
                <a:ext uri="{FF2B5EF4-FFF2-40B4-BE49-F238E27FC236}">
                  <a16:creationId xmlns:a16="http://schemas.microsoft.com/office/drawing/2014/main" id="{A7FDB734-53AD-664A-AF99-4776C06ED5D6}"/>
                </a:ext>
              </a:extLst>
            </p:cNvPr>
            <p:cNvGrpSpPr/>
            <p:nvPr/>
          </p:nvGrpSpPr>
          <p:grpSpPr>
            <a:xfrm>
              <a:off x="304800" y="4876800"/>
              <a:ext cx="970337" cy="307794"/>
              <a:chOff x="1384499" y="4777898"/>
              <a:chExt cx="970337" cy="307794"/>
            </a:xfrm>
          </p:grpSpPr>
          <p:sp>
            <p:nvSpPr>
              <p:cNvPr id="162" name="TextBox 161">
                <a:extLst>
                  <a:ext uri="{FF2B5EF4-FFF2-40B4-BE49-F238E27FC236}">
                    <a16:creationId xmlns:a16="http://schemas.microsoft.com/office/drawing/2014/main" id="{BFEDD813-2970-FC41-8D67-F3A1C6B2CC79}"/>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c</a:t>
                </a:r>
              </a:p>
            </p:txBody>
          </p:sp>
          <p:sp>
            <p:nvSpPr>
              <p:cNvPr id="163" name="TextBox 162">
                <a:extLst>
                  <a:ext uri="{FF2B5EF4-FFF2-40B4-BE49-F238E27FC236}">
                    <a16:creationId xmlns:a16="http://schemas.microsoft.com/office/drawing/2014/main" id="{4F30C404-27A6-F44B-8B35-0A33CA4061D0}"/>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64" name="TextBox 163">
                <a:extLst>
                  <a:ext uri="{FF2B5EF4-FFF2-40B4-BE49-F238E27FC236}">
                    <a16:creationId xmlns:a16="http://schemas.microsoft.com/office/drawing/2014/main" id="{92FBC8D3-BE02-6940-B4F4-47292A0DCC7E}"/>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65" name="TextBox 164">
                <a:extLst>
                  <a:ext uri="{FF2B5EF4-FFF2-40B4-BE49-F238E27FC236}">
                    <a16:creationId xmlns:a16="http://schemas.microsoft.com/office/drawing/2014/main" id="{8E389BA4-5EFE-CF4B-AB76-C7D412DD85DA}"/>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1</a:t>
                </a:r>
              </a:p>
            </p:txBody>
          </p:sp>
        </p:grpSp>
        <p:grpSp>
          <p:nvGrpSpPr>
            <p:cNvPr id="64" name="Group 63">
              <a:extLst>
                <a:ext uri="{FF2B5EF4-FFF2-40B4-BE49-F238E27FC236}">
                  <a16:creationId xmlns:a16="http://schemas.microsoft.com/office/drawing/2014/main" id="{C4C9475E-0BC8-0D47-A1BC-A5737DDD9410}"/>
                </a:ext>
              </a:extLst>
            </p:cNvPr>
            <p:cNvGrpSpPr/>
            <p:nvPr/>
          </p:nvGrpSpPr>
          <p:grpSpPr>
            <a:xfrm>
              <a:off x="1458978" y="4862584"/>
              <a:ext cx="970337" cy="307794"/>
              <a:chOff x="1384499" y="4777898"/>
              <a:chExt cx="970337" cy="307794"/>
            </a:xfrm>
          </p:grpSpPr>
          <p:sp>
            <p:nvSpPr>
              <p:cNvPr id="158" name="TextBox 157">
                <a:extLst>
                  <a:ext uri="{FF2B5EF4-FFF2-40B4-BE49-F238E27FC236}">
                    <a16:creationId xmlns:a16="http://schemas.microsoft.com/office/drawing/2014/main" id="{FDA5DCDB-382D-8E48-A396-91E469B7A7E1}"/>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d</a:t>
                </a:r>
              </a:p>
            </p:txBody>
          </p:sp>
          <p:sp>
            <p:nvSpPr>
              <p:cNvPr id="159" name="TextBox 158">
                <a:extLst>
                  <a:ext uri="{FF2B5EF4-FFF2-40B4-BE49-F238E27FC236}">
                    <a16:creationId xmlns:a16="http://schemas.microsoft.com/office/drawing/2014/main" id="{98A4A389-47FA-8544-A56B-1696AA872469}"/>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60" name="TextBox 159">
                <a:extLst>
                  <a:ext uri="{FF2B5EF4-FFF2-40B4-BE49-F238E27FC236}">
                    <a16:creationId xmlns:a16="http://schemas.microsoft.com/office/drawing/2014/main" id="{EA0D2C9C-D2F8-CE44-8913-2ACC700858F9}"/>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61" name="TextBox 160">
                <a:extLst>
                  <a:ext uri="{FF2B5EF4-FFF2-40B4-BE49-F238E27FC236}">
                    <a16:creationId xmlns:a16="http://schemas.microsoft.com/office/drawing/2014/main" id="{1C958F28-6010-F64B-9E7E-C80B8977A36E}"/>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1</a:t>
                </a:r>
              </a:p>
            </p:txBody>
          </p:sp>
        </p:grpSp>
        <p:grpSp>
          <p:nvGrpSpPr>
            <p:cNvPr id="65" name="Group 64">
              <a:extLst>
                <a:ext uri="{FF2B5EF4-FFF2-40B4-BE49-F238E27FC236}">
                  <a16:creationId xmlns:a16="http://schemas.microsoft.com/office/drawing/2014/main" id="{75323B1A-A294-904E-B3CC-6E9642AA0483}"/>
                </a:ext>
              </a:extLst>
            </p:cNvPr>
            <p:cNvGrpSpPr/>
            <p:nvPr/>
          </p:nvGrpSpPr>
          <p:grpSpPr>
            <a:xfrm>
              <a:off x="2664875" y="4862584"/>
              <a:ext cx="970337" cy="307794"/>
              <a:chOff x="1384499" y="4777898"/>
              <a:chExt cx="970337" cy="307794"/>
            </a:xfrm>
          </p:grpSpPr>
          <p:sp>
            <p:nvSpPr>
              <p:cNvPr id="154" name="TextBox 153">
                <a:extLst>
                  <a:ext uri="{FF2B5EF4-FFF2-40B4-BE49-F238E27FC236}">
                    <a16:creationId xmlns:a16="http://schemas.microsoft.com/office/drawing/2014/main" id="{C314D826-AD95-3C43-A824-CA21B48A0741}"/>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e</a:t>
                </a:r>
              </a:p>
            </p:txBody>
          </p:sp>
          <p:sp>
            <p:nvSpPr>
              <p:cNvPr id="155" name="TextBox 154">
                <a:extLst>
                  <a:ext uri="{FF2B5EF4-FFF2-40B4-BE49-F238E27FC236}">
                    <a16:creationId xmlns:a16="http://schemas.microsoft.com/office/drawing/2014/main" id="{41EC5BC5-821D-0F41-A9AB-E8561A40C86C}"/>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56" name="TextBox 155">
                <a:extLst>
                  <a:ext uri="{FF2B5EF4-FFF2-40B4-BE49-F238E27FC236}">
                    <a16:creationId xmlns:a16="http://schemas.microsoft.com/office/drawing/2014/main" id="{FEDFE8BE-4636-464C-A179-2FBF2D36F95B}"/>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57" name="TextBox 156">
                <a:extLst>
                  <a:ext uri="{FF2B5EF4-FFF2-40B4-BE49-F238E27FC236}">
                    <a16:creationId xmlns:a16="http://schemas.microsoft.com/office/drawing/2014/main" id="{E1CEF5F0-2E6F-8C43-A96B-DBB5C8C6E422}"/>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1</a:t>
                </a:r>
              </a:p>
            </p:txBody>
          </p:sp>
        </p:grpSp>
        <p:grpSp>
          <p:nvGrpSpPr>
            <p:cNvPr id="66" name="Group 65">
              <a:extLst>
                <a:ext uri="{FF2B5EF4-FFF2-40B4-BE49-F238E27FC236}">
                  <a16:creationId xmlns:a16="http://schemas.microsoft.com/office/drawing/2014/main" id="{54F3146F-22D3-6E42-A06A-8DEBEDC7A38E}"/>
                </a:ext>
              </a:extLst>
            </p:cNvPr>
            <p:cNvGrpSpPr/>
            <p:nvPr/>
          </p:nvGrpSpPr>
          <p:grpSpPr>
            <a:xfrm>
              <a:off x="3819053" y="4862567"/>
              <a:ext cx="970337" cy="307794"/>
              <a:chOff x="1384499" y="4777898"/>
              <a:chExt cx="970337" cy="307794"/>
            </a:xfrm>
          </p:grpSpPr>
          <p:sp>
            <p:nvSpPr>
              <p:cNvPr id="150" name="TextBox 149">
                <a:extLst>
                  <a:ext uri="{FF2B5EF4-FFF2-40B4-BE49-F238E27FC236}">
                    <a16:creationId xmlns:a16="http://schemas.microsoft.com/office/drawing/2014/main" id="{E8210B36-9788-5F47-8E07-A22E62275256}"/>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f</a:t>
                </a:r>
              </a:p>
            </p:txBody>
          </p:sp>
          <p:sp>
            <p:nvSpPr>
              <p:cNvPr id="151" name="TextBox 150">
                <a:extLst>
                  <a:ext uri="{FF2B5EF4-FFF2-40B4-BE49-F238E27FC236}">
                    <a16:creationId xmlns:a16="http://schemas.microsoft.com/office/drawing/2014/main" id="{BCC3B854-D1B6-6340-B7B7-6083E4E5B24D}"/>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52" name="TextBox 151">
                <a:extLst>
                  <a:ext uri="{FF2B5EF4-FFF2-40B4-BE49-F238E27FC236}">
                    <a16:creationId xmlns:a16="http://schemas.microsoft.com/office/drawing/2014/main" id="{FBACFF1A-0FB9-3943-B3E3-EFC84367CB6F}"/>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53" name="TextBox 152">
                <a:extLst>
                  <a:ext uri="{FF2B5EF4-FFF2-40B4-BE49-F238E27FC236}">
                    <a16:creationId xmlns:a16="http://schemas.microsoft.com/office/drawing/2014/main" id="{0FF6FC8A-BDAE-3F42-849E-81D09AD9247A}"/>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1</a:t>
                </a:r>
              </a:p>
            </p:txBody>
          </p:sp>
        </p:grpSp>
        <p:grpSp>
          <p:nvGrpSpPr>
            <p:cNvPr id="67" name="Group 66">
              <a:extLst>
                <a:ext uri="{FF2B5EF4-FFF2-40B4-BE49-F238E27FC236}">
                  <a16:creationId xmlns:a16="http://schemas.microsoft.com/office/drawing/2014/main" id="{0F06B341-6980-FA49-A8B1-61D633B18B19}"/>
                </a:ext>
              </a:extLst>
            </p:cNvPr>
            <p:cNvGrpSpPr/>
            <p:nvPr/>
          </p:nvGrpSpPr>
          <p:grpSpPr>
            <a:xfrm>
              <a:off x="699987" y="3919508"/>
              <a:ext cx="970337" cy="307794"/>
              <a:chOff x="1384499" y="4777898"/>
              <a:chExt cx="970337" cy="307794"/>
            </a:xfrm>
          </p:grpSpPr>
          <p:sp>
            <p:nvSpPr>
              <p:cNvPr id="146" name="TextBox 145">
                <a:extLst>
                  <a:ext uri="{FF2B5EF4-FFF2-40B4-BE49-F238E27FC236}">
                    <a16:creationId xmlns:a16="http://schemas.microsoft.com/office/drawing/2014/main" id="{803BA3DA-CE5C-2247-AA75-E01C88AA699C}"/>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47" name="TextBox 146">
                <a:extLst>
                  <a:ext uri="{FF2B5EF4-FFF2-40B4-BE49-F238E27FC236}">
                    <a16:creationId xmlns:a16="http://schemas.microsoft.com/office/drawing/2014/main" id="{4A1A62BF-1871-0E4A-AC3E-A783162D89C1}"/>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48" name="TextBox 147">
                <a:extLst>
                  <a:ext uri="{FF2B5EF4-FFF2-40B4-BE49-F238E27FC236}">
                    <a16:creationId xmlns:a16="http://schemas.microsoft.com/office/drawing/2014/main" id="{0C205092-368E-0D46-B8D7-DFB08EEBE4A8}"/>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49" name="TextBox 148">
                <a:extLst>
                  <a:ext uri="{FF2B5EF4-FFF2-40B4-BE49-F238E27FC236}">
                    <a16:creationId xmlns:a16="http://schemas.microsoft.com/office/drawing/2014/main" id="{2EAFE037-3786-CF4D-B420-2C366FDFD85C}"/>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grpSp>
        <p:cxnSp>
          <p:nvCxnSpPr>
            <p:cNvPr id="68" name="Straight Arrow Connector 67">
              <a:extLst>
                <a:ext uri="{FF2B5EF4-FFF2-40B4-BE49-F238E27FC236}">
                  <a16:creationId xmlns:a16="http://schemas.microsoft.com/office/drawing/2014/main" id="{699B7878-A118-F549-A989-A8E300D2440A}"/>
                </a:ext>
              </a:extLst>
            </p:cNvPr>
            <p:cNvCxnSpPr>
              <a:cxnSpLocks/>
            </p:cNvCxnSpPr>
            <p:nvPr/>
          </p:nvCxnSpPr>
          <p:spPr bwMode="auto">
            <a:xfrm flipH="1">
              <a:off x="958890" y="4118605"/>
              <a:ext cx="425913"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69" name="Straight Arrow Connector 68">
              <a:extLst>
                <a:ext uri="{FF2B5EF4-FFF2-40B4-BE49-F238E27FC236}">
                  <a16:creationId xmlns:a16="http://schemas.microsoft.com/office/drawing/2014/main" id="{DECE8461-E219-B441-BA68-074A5AD27892}"/>
                </a:ext>
              </a:extLst>
            </p:cNvPr>
            <p:cNvCxnSpPr>
              <a:cxnSpLocks/>
            </p:cNvCxnSpPr>
            <p:nvPr/>
          </p:nvCxnSpPr>
          <p:spPr bwMode="auto">
            <a:xfrm>
              <a:off x="1561658" y="4118605"/>
              <a:ext cx="455626"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70" name="Group 69">
              <a:extLst>
                <a:ext uri="{FF2B5EF4-FFF2-40B4-BE49-F238E27FC236}">
                  <a16:creationId xmlns:a16="http://schemas.microsoft.com/office/drawing/2014/main" id="{6EAF8E8E-FA7B-6943-B8E9-7AA9794C19FF}"/>
                </a:ext>
              </a:extLst>
            </p:cNvPr>
            <p:cNvGrpSpPr/>
            <p:nvPr/>
          </p:nvGrpSpPr>
          <p:grpSpPr>
            <a:xfrm>
              <a:off x="3053928" y="3919491"/>
              <a:ext cx="970337" cy="307794"/>
              <a:chOff x="1384499" y="4777898"/>
              <a:chExt cx="970337" cy="307794"/>
            </a:xfrm>
          </p:grpSpPr>
          <p:sp>
            <p:nvSpPr>
              <p:cNvPr id="142" name="TextBox 141">
                <a:extLst>
                  <a:ext uri="{FF2B5EF4-FFF2-40B4-BE49-F238E27FC236}">
                    <a16:creationId xmlns:a16="http://schemas.microsoft.com/office/drawing/2014/main" id="{732FA669-E1AC-2841-9FEC-0C133ACA90D4}"/>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43" name="TextBox 142">
                <a:extLst>
                  <a:ext uri="{FF2B5EF4-FFF2-40B4-BE49-F238E27FC236}">
                    <a16:creationId xmlns:a16="http://schemas.microsoft.com/office/drawing/2014/main" id="{50FCA29A-1931-AF4A-A0A1-91E6D40498B3}"/>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44" name="TextBox 143">
                <a:extLst>
                  <a:ext uri="{FF2B5EF4-FFF2-40B4-BE49-F238E27FC236}">
                    <a16:creationId xmlns:a16="http://schemas.microsoft.com/office/drawing/2014/main" id="{2F06C218-56B7-B34D-B4D8-4AD40B0DFEFF}"/>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45" name="TextBox 144">
                <a:extLst>
                  <a:ext uri="{FF2B5EF4-FFF2-40B4-BE49-F238E27FC236}">
                    <a16:creationId xmlns:a16="http://schemas.microsoft.com/office/drawing/2014/main" id="{CFECD332-D4C2-1D45-905E-A10D70AE21CF}"/>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grpSp>
        <p:cxnSp>
          <p:nvCxnSpPr>
            <p:cNvPr id="71" name="Straight Arrow Connector 70">
              <a:extLst>
                <a:ext uri="{FF2B5EF4-FFF2-40B4-BE49-F238E27FC236}">
                  <a16:creationId xmlns:a16="http://schemas.microsoft.com/office/drawing/2014/main" id="{39D5817E-EF03-2240-AAFD-0A4918293357}"/>
                </a:ext>
              </a:extLst>
            </p:cNvPr>
            <p:cNvCxnSpPr>
              <a:cxnSpLocks/>
            </p:cNvCxnSpPr>
            <p:nvPr/>
          </p:nvCxnSpPr>
          <p:spPr bwMode="auto">
            <a:xfrm flipH="1">
              <a:off x="3312831" y="4118588"/>
              <a:ext cx="425913"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2" name="Straight Arrow Connector 71">
              <a:extLst>
                <a:ext uri="{FF2B5EF4-FFF2-40B4-BE49-F238E27FC236}">
                  <a16:creationId xmlns:a16="http://schemas.microsoft.com/office/drawing/2014/main" id="{9EA362A1-F4FD-D646-8E60-D07D24BADD4A}"/>
                </a:ext>
              </a:extLst>
            </p:cNvPr>
            <p:cNvCxnSpPr>
              <a:cxnSpLocks/>
            </p:cNvCxnSpPr>
            <p:nvPr/>
          </p:nvCxnSpPr>
          <p:spPr bwMode="auto">
            <a:xfrm>
              <a:off x="3915599" y="4118588"/>
              <a:ext cx="455626"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73" name="Group 72">
              <a:extLst>
                <a:ext uri="{FF2B5EF4-FFF2-40B4-BE49-F238E27FC236}">
                  <a16:creationId xmlns:a16="http://schemas.microsoft.com/office/drawing/2014/main" id="{CBC962EA-3437-EA4A-B63E-76C84B7F7394}"/>
                </a:ext>
              </a:extLst>
            </p:cNvPr>
            <p:cNvGrpSpPr/>
            <p:nvPr/>
          </p:nvGrpSpPr>
          <p:grpSpPr>
            <a:xfrm>
              <a:off x="1641696" y="2962199"/>
              <a:ext cx="970337" cy="307794"/>
              <a:chOff x="1384499" y="4777898"/>
              <a:chExt cx="970337" cy="307794"/>
            </a:xfrm>
          </p:grpSpPr>
          <p:sp>
            <p:nvSpPr>
              <p:cNvPr id="138" name="TextBox 137">
                <a:extLst>
                  <a:ext uri="{FF2B5EF4-FFF2-40B4-BE49-F238E27FC236}">
                    <a16:creationId xmlns:a16="http://schemas.microsoft.com/office/drawing/2014/main" id="{979154F1-AD35-CA40-A4DF-BD8A0483351F}"/>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39" name="TextBox 138">
                <a:extLst>
                  <a:ext uri="{FF2B5EF4-FFF2-40B4-BE49-F238E27FC236}">
                    <a16:creationId xmlns:a16="http://schemas.microsoft.com/office/drawing/2014/main" id="{6466D26F-F62E-F746-83C1-7FD2755A6D03}"/>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40" name="TextBox 139">
                <a:extLst>
                  <a:ext uri="{FF2B5EF4-FFF2-40B4-BE49-F238E27FC236}">
                    <a16:creationId xmlns:a16="http://schemas.microsoft.com/office/drawing/2014/main" id="{79718052-B033-5846-9E54-DC5A6E21861A}"/>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41" name="TextBox 140">
                <a:extLst>
                  <a:ext uri="{FF2B5EF4-FFF2-40B4-BE49-F238E27FC236}">
                    <a16:creationId xmlns:a16="http://schemas.microsoft.com/office/drawing/2014/main" id="{46F20D58-4C5C-A54F-9C79-9F87FDD7046E}"/>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grpSp>
        <p:cxnSp>
          <p:nvCxnSpPr>
            <p:cNvPr id="74" name="Straight Arrow Connector 73">
              <a:extLst>
                <a:ext uri="{FF2B5EF4-FFF2-40B4-BE49-F238E27FC236}">
                  <a16:creationId xmlns:a16="http://schemas.microsoft.com/office/drawing/2014/main" id="{1C935C5D-4743-1447-97BD-A8DA6C0EDDDF}"/>
                </a:ext>
              </a:extLst>
            </p:cNvPr>
            <p:cNvCxnSpPr>
              <a:cxnSpLocks/>
            </p:cNvCxnSpPr>
            <p:nvPr/>
          </p:nvCxnSpPr>
          <p:spPr bwMode="auto">
            <a:xfrm flipH="1">
              <a:off x="1384803" y="3161296"/>
              <a:ext cx="941710"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5" name="Straight Arrow Connector 74">
              <a:extLst>
                <a:ext uri="{FF2B5EF4-FFF2-40B4-BE49-F238E27FC236}">
                  <a16:creationId xmlns:a16="http://schemas.microsoft.com/office/drawing/2014/main" id="{D760CC44-6AC7-CD4F-833F-804E301545EC}"/>
                </a:ext>
              </a:extLst>
            </p:cNvPr>
            <p:cNvCxnSpPr>
              <a:cxnSpLocks/>
            </p:cNvCxnSpPr>
            <p:nvPr/>
          </p:nvCxnSpPr>
          <p:spPr bwMode="auto">
            <a:xfrm>
              <a:off x="2503367" y="3161296"/>
              <a:ext cx="1001833"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76" name="Group 75">
              <a:extLst>
                <a:ext uri="{FF2B5EF4-FFF2-40B4-BE49-F238E27FC236}">
                  <a16:creationId xmlns:a16="http://schemas.microsoft.com/office/drawing/2014/main" id="{9A17F21F-5B94-4D4A-8D09-19D2A07DB258}"/>
                </a:ext>
              </a:extLst>
            </p:cNvPr>
            <p:cNvGrpSpPr/>
            <p:nvPr/>
          </p:nvGrpSpPr>
          <p:grpSpPr>
            <a:xfrm>
              <a:off x="1933596" y="1949601"/>
              <a:ext cx="970337" cy="307794"/>
              <a:chOff x="1384499" y="4777898"/>
              <a:chExt cx="970337" cy="307794"/>
            </a:xfrm>
          </p:grpSpPr>
          <p:sp>
            <p:nvSpPr>
              <p:cNvPr id="134" name="TextBox 133">
                <a:extLst>
                  <a:ext uri="{FF2B5EF4-FFF2-40B4-BE49-F238E27FC236}">
                    <a16:creationId xmlns:a16="http://schemas.microsoft.com/office/drawing/2014/main" id="{06FAB3BF-7804-EC4D-B35C-0C738EA9AA21}"/>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a</a:t>
                </a:r>
              </a:p>
            </p:txBody>
          </p:sp>
          <p:sp>
            <p:nvSpPr>
              <p:cNvPr id="135" name="TextBox 134">
                <a:extLst>
                  <a:ext uri="{FF2B5EF4-FFF2-40B4-BE49-F238E27FC236}">
                    <a16:creationId xmlns:a16="http://schemas.microsoft.com/office/drawing/2014/main" id="{B19D2454-2D0D-554E-BC6C-2DE37EB3C239}"/>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36" name="TextBox 135">
                <a:extLst>
                  <a:ext uri="{FF2B5EF4-FFF2-40B4-BE49-F238E27FC236}">
                    <a16:creationId xmlns:a16="http://schemas.microsoft.com/office/drawing/2014/main" id="{9599C6E5-C9AD-5E4E-9774-382109D979E7}"/>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37" name="TextBox 136">
                <a:extLst>
                  <a:ext uri="{FF2B5EF4-FFF2-40B4-BE49-F238E27FC236}">
                    <a16:creationId xmlns:a16="http://schemas.microsoft.com/office/drawing/2014/main" id="{AF9BAB61-42C7-4743-8288-6BC00C042E5A}"/>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8</a:t>
                </a:r>
              </a:p>
            </p:txBody>
          </p:sp>
        </p:grpSp>
        <p:grpSp>
          <p:nvGrpSpPr>
            <p:cNvPr id="77" name="Group 76">
              <a:extLst>
                <a:ext uri="{FF2B5EF4-FFF2-40B4-BE49-F238E27FC236}">
                  <a16:creationId xmlns:a16="http://schemas.microsoft.com/office/drawing/2014/main" id="{ABAB1DF0-9B59-234F-9553-E37FA296D804}"/>
                </a:ext>
              </a:extLst>
            </p:cNvPr>
            <p:cNvGrpSpPr/>
            <p:nvPr/>
          </p:nvGrpSpPr>
          <p:grpSpPr>
            <a:xfrm>
              <a:off x="3737463" y="1947389"/>
              <a:ext cx="970337" cy="307794"/>
              <a:chOff x="1384499" y="4777898"/>
              <a:chExt cx="970337" cy="307794"/>
            </a:xfrm>
          </p:grpSpPr>
          <p:sp>
            <p:nvSpPr>
              <p:cNvPr id="130" name="TextBox 129">
                <a:extLst>
                  <a:ext uri="{FF2B5EF4-FFF2-40B4-BE49-F238E27FC236}">
                    <a16:creationId xmlns:a16="http://schemas.microsoft.com/office/drawing/2014/main" id="{6FBE36FC-966F-5E4D-BB56-DA90305478A7}"/>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31" name="TextBox 130">
                <a:extLst>
                  <a:ext uri="{FF2B5EF4-FFF2-40B4-BE49-F238E27FC236}">
                    <a16:creationId xmlns:a16="http://schemas.microsoft.com/office/drawing/2014/main" id="{AC6ED21B-B373-1B4B-A7CD-588EF3CC5E71}"/>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32" name="TextBox 131">
                <a:extLst>
                  <a:ext uri="{FF2B5EF4-FFF2-40B4-BE49-F238E27FC236}">
                    <a16:creationId xmlns:a16="http://schemas.microsoft.com/office/drawing/2014/main" id="{2425AB60-E264-A343-8B82-3793629F489F}"/>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33" name="TextBox 132">
                <a:extLst>
                  <a:ext uri="{FF2B5EF4-FFF2-40B4-BE49-F238E27FC236}">
                    <a16:creationId xmlns:a16="http://schemas.microsoft.com/office/drawing/2014/main" id="{60C81C62-79C9-8A4B-8893-9088DB02FB45}"/>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grpSp>
        <p:cxnSp>
          <p:nvCxnSpPr>
            <p:cNvPr id="78" name="Straight Arrow Connector 77">
              <a:extLst>
                <a:ext uri="{FF2B5EF4-FFF2-40B4-BE49-F238E27FC236}">
                  <a16:creationId xmlns:a16="http://schemas.microsoft.com/office/drawing/2014/main" id="{78FCF83C-DD04-2546-98EB-4F60A9CC7A86}"/>
                </a:ext>
              </a:extLst>
            </p:cNvPr>
            <p:cNvCxnSpPr>
              <a:cxnSpLocks/>
            </p:cNvCxnSpPr>
            <p:nvPr/>
          </p:nvCxnSpPr>
          <p:spPr bwMode="auto">
            <a:xfrm flipH="1">
              <a:off x="2357821" y="2146486"/>
              <a:ext cx="2064459" cy="69429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9" name="Straight Arrow Connector 78">
              <a:extLst>
                <a:ext uri="{FF2B5EF4-FFF2-40B4-BE49-F238E27FC236}">
                  <a16:creationId xmlns:a16="http://schemas.microsoft.com/office/drawing/2014/main" id="{2209E8D4-CB50-734C-BB45-3801A12DF27B}"/>
                </a:ext>
              </a:extLst>
            </p:cNvPr>
            <p:cNvCxnSpPr>
              <a:cxnSpLocks/>
            </p:cNvCxnSpPr>
            <p:nvPr/>
          </p:nvCxnSpPr>
          <p:spPr bwMode="auto">
            <a:xfrm>
              <a:off x="4599134" y="2146486"/>
              <a:ext cx="1960002" cy="69429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0" name="TextBox 79">
              <a:extLst>
                <a:ext uri="{FF2B5EF4-FFF2-40B4-BE49-F238E27FC236}">
                  <a16:creationId xmlns:a16="http://schemas.microsoft.com/office/drawing/2014/main" id="{5B6E2AD3-9382-004D-B3F1-EAF40E2E2C16}"/>
                </a:ext>
              </a:extLst>
            </p:cNvPr>
            <p:cNvSpPr txBox="1"/>
            <p:nvPr/>
          </p:nvSpPr>
          <p:spPr>
            <a:xfrm>
              <a:off x="3085557" y="2255166"/>
              <a:ext cx="291901" cy="30777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grpSp>
          <p:nvGrpSpPr>
            <p:cNvPr id="81" name="Group 80">
              <a:extLst>
                <a:ext uri="{FF2B5EF4-FFF2-40B4-BE49-F238E27FC236}">
                  <a16:creationId xmlns:a16="http://schemas.microsoft.com/office/drawing/2014/main" id="{240237DC-B36E-B544-B123-8CE56634CE72}"/>
                </a:ext>
              </a:extLst>
            </p:cNvPr>
            <p:cNvGrpSpPr/>
            <p:nvPr/>
          </p:nvGrpSpPr>
          <p:grpSpPr>
            <a:xfrm>
              <a:off x="2704370" y="957711"/>
              <a:ext cx="970337" cy="307794"/>
              <a:chOff x="1384499" y="4777898"/>
              <a:chExt cx="970337" cy="307794"/>
            </a:xfrm>
          </p:grpSpPr>
          <p:sp>
            <p:nvSpPr>
              <p:cNvPr id="126" name="TextBox 125">
                <a:extLst>
                  <a:ext uri="{FF2B5EF4-FFF2-40B4-BE49-F238E27FC236}">
                    <a16:creationId xmlns:a16="http://schemas.microsoft.com/office/drawing/2014/main" id="{273EF2B2-3C83-8B4D-859D-091AEA54E363}"/>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27" name="TextBox 126">
                <a:extLst>
                  <a:ext uri="{FF2B5EF4-FFF2-40B4-BE49-F238E27FC236}">
                    <a16:creationId xmlns:a16="http://schemas.microsoft.com/office/drawing/2014/main" id="{45AFBC66-CCF0-174A-A918-052E79834F49}"/>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28" name="TextBox 127">
                <a:extLst>
                  <a:ext uri="{FF2B5EF4-FFF2-40B4-BE49-F238E27FC236}">
                    <a16:creationId xmlns:a16="http://schemas.microsoft.com/office/drawing/2014/main" id="{C7DECEE2-042F-6A42-BF0E-E79FCFD0E1D4}"/>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29" name="TextBox 128">
                <a:extLst>
                  <a:ext uri="{FF2B5EF4-FFF2-40B4-BE49-F238E27FC236}">
                    <a16:creationId xmlns:a16="http://schemas.microsoft.com/office/drawing/2014/main" id="{A0343B48-54F9-4F44-912F-34BBAE70B560}"/>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grpSp>
        <p:cxnSp>
          <p:nvCxnSpPr>
            <p:cNvPr id="82" name="Straight Arrow Connector 81">
              <a:extLst>
                <a:ext uri="{FF2B5EF4-FFF2-40B4-BE49-F238E27FC236}">
                  <a16:creationId xmlns:a16="http://schemas.microsoft.com/office/drawing/2014/main" id="{BAD648A9-C1C5-E84C-A2EC-0C76E32E8CF4}"/>
                </a:ext>
              </a:extLst>
            </p:cNvPr>
            <p:cNvCxnSpPr>
              <a:cxnSpLocks/>
            </p:cNvCxnSpPr>
            <p:nvPr/>
          </p:nvCxnSpPr>
          <p:spPr bwMode="auto">
            <a:xfrm flipH="1">
              <a:off x="2534676" y="1156808"/>
              <a:ext cx="854511"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3" name="Straight Arrow Connector 82">
              <a:extLst>
                <a:ext uri="{FF2B5EF4-FFF2-40B4-BE49-F238E27FC236}">
                  <a16:creationId xmlns:a16="http://schemas.microsoft.com/office/drawing/2014/main" id="{96AE0B71-69DD-FA40-97EF-2B9B757CAFBC}"/>
                </a:ext>
              </a:extLst>
            </p:cNvPr>
            <p:cNvCxnSpPr>
              <a:cxnSpLocks/>
            </p:cNvCxnSpPr>
            <p:nvPr/>
          </p:nvCxnSpPr>
          <p:spPr bwMode="auto">
            <a:xfrm>
              <a:off x="3566041" y="1156808"/>
              <a:ext cx="652082"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84" name="TextBox 83">
              <a:extLst>
                <a:ext uri="{FF2B5EF4-FFF2-40B4-BE49-F238E27FC236}">
                  <a16:creationId xmlns:a16="http://schemas.microsoft.com/office/drawing/2014/main" id="{2286D175-BB4E-354E-BC7F-6EF9193B9D16}"/>
                </a:ext>
              </a:extLst>
            </p:cNvPr>
            <p:cNvSpPr txBox="1"/>
            <p:nvPr/>
          </p:nvSpPr>
          <p:spPr>
            <a:xfrm>
              <a:off x="5590698" y="2231574"/>
              <a:ext cx="291901" cy="30777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85" name="TextBox 84">
              <a:extLst>
                <a:ext uri="{FF2B5EF4-FFF2-40B4-BE49-F238E27FC236}">
                  <a16:creationId xmlns:a16="http://schemas.microsoft.com/office/drawing/2014/main" id="{4F61FD89-01F1-2D42-AD7A-965772BB7E94}"/>
                </a:ext>
              </a:extLst>
            </p:cNvPr>
            <p:cNvSpPr txBox="1"/>
            <p:nvPr/>
          </p:nvSpPr>
          <p:spPr>
            <a:xfrm>
              <a:off x="2612032" y="1351765"/>
              <a:ext cx="291901" cy="30777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86" name="TextBox 85">
              <a:extLst>
                <a:ext uri="{FF2B5EF4-FFF2-40B4-BE49-F238E27FC236}">
                  <a16:creationId xmlns:a16="http://schemas.microsoft.com/office/drawing/2014/main" id="{F8392CAB-B741-9541-94C4-398AB47902C6}"/>
                </a:ext>
              </a:extLst>
            </p:cNvPr>
            <p:cNvSpPr txBox="1"/>
            <p:nvPr/>
          </p:nvSpPr>
          <p:spPr>
            <a:xfrm>
              <a:off x="3926222" y="1313674"/>
              <a:ext cx="291901" cy="30777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87" name="TextBox 86">
              <a:extLst>
                <a:ext uri="{FF2B5EF4-FFF2-40B4-BE49-F238E27FC236}">
                  <a16:creationId xmlns:a16="http://schemas.microsoft.com/office/drawing/2014/main" id="{98D16F89-B59F-4C47-BC8D-361D9852E466}"/>
                </a:ext>
              </a:extLst>
            </p:cNvPr>
            <p:cNvSpPr txBox="1"/>
            <p:nvPr/>
          </p:nvSpPr>
          <p:spPr>
            <a:xfrm>
              <a:off x="1510357" y="3357173"/>
              <a:ext cx="291901" cy="30777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88" name="TextBox 87">
              <a:extLst>
                <a:ext uri="{FF2B5EF4-FFF2-40B4-BE49-F238E27FC236}">
                  <a16:creationId xmlns:a16="http://schemas.microsoft.com/office/drawing/2014/main" id="{345C2E97-DFD8-BA40-B2BE-989ADD7BCA1D}"/>
                </a:ext>
              </a:extLst>
            </p:cNvPr>
            <p:cNvSpPr txBox="1"/>
            <p:nvPr/>
          </p:nvSpPr>
          <p:spPr>
            <a:xfrm>
              <a:off x="3029247" y="3294047"/>
              <a:ext cx="291901" cy="30777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grpSp>
          <p:nvGrpSpPr>
            <p:cNvPr id="89" name="Group 88">
              <a:extLst>
                <a:ext uri="{FF2B5EF4-FFF2-40B4-BE49-F238E27FC236}">
                  <a16:creationId xmlns:a16="http://schemas.microsoft.com/office/drawing/2014/main" id="{EAA542A6-4F0C-9447-B2FD-3F63A8955A3F}"/>
                </a:ext>
              </a:extLst>
            </p:cNvPr>
            <p:cNvGrpSpPr/>
            <p:nvPr/>
          </p:nvGrpSpPr>
          <p:grpSpPr>
            <a:xfrm>
              <a:off x="5138868" y="4844114"/>
              <a:ext cx="970337" cy="307794"/>
              <a:chOff x="1384499" y="4777898"/>
              <a:chExt cx="970337" cy="307794"/>
            </a:xfrm>
          </p:grpSpPr>
          <p:sp>
            <p:nvSpPr>
              <p:cNvPr id="122" name="TextBox 121">
                <a:extLst>
                  <a:ext uri="{FF2B5EF4-FFF2-40B4-BE49-F238E27FC236}">
                    <a16:creationId xmlns:a16="http://schemas.microsoft.com/office/drawing/2014/main" id="{8EFF83B7-F3C8-DC43-972A-CA14A99F1FB0}"/>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g</a:t>
                </a:r>
              </a:p>
            </p:txBody>
          </p:sp>
          <p:sp>
            <p:nvSpPr>
              <p:cNvPr id="123" name="TextBox 122">
                <a:extLst>
                  <a:ext uri="{FF2B5EF4-FFF2-40B4-BE49-F238E27FC236}">
                    <a16:creationId xmlns:a16="http://schemas.microsoft.com/office/drawing/2014/main" id="{5E26DE63-E475-1849-9BFF-B3762674C315}"/>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24" name="TextBox 123">
                <a:extLst>
                  <a:ext uri="{FF2B5EF4-FFF2-40B4-BE49-F238E27FC236}">
                    <a16:creationId xmlns:a16="http://schemas.microsoft.com/office/drawing/2014/main" id="{8FC8D7A1-8BB7-3D4A-AFE7-B333E8E79CBE}"/>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25" name="TextBox 124">
                <a:extLst>
                  <a:ext uri="{FF2B5EF4-FFF2-40B4-BE49-F238E27FC236}">
                    <a16:creationId xmlns:a16="http://schemas.microsoft.com/office/drawing/2014/main" id="{8B4E93EE-7388-7A43-AD2A-F429ECB0A9F9}"/>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1</a:t>
                </a:r>
              </a:p>
            </p:txBody>
          </p:sp>
        </p:grpSp>
        <p:grpSp>
          <p:nvGrpSpPr>
            <p:cNvPr id="90" name="Group 89">
              <a:extLst>
                <a:ext uri="{FF2B5EF4-FFF2-40B4-BE49-F238E27FC236}">
                  <a16:creationId xmlns:a16="http://schemas.microsoft.com/office/drawing/2014/main" id="{3396111C-62C3-9D49-AFC5-1ED442D16C99}"/>
                </a:ext>
              </a:extLst>
            </p:cNvPr>
            <p:cNvGrpSpPr/>
            <p:nvPr/>
          </p:nvGrpSpPr>
          <p:grpSpPr>
            <a:xfrm>
              <a:off x="6344765" y="4844114"/>
              <a:ext cx="970337" cy="307794"/>
              <a:chOff x="1384499" y="4777898"/>
              <a:chExt cx="970337" cy="307794"/>
            </a:xfrm>
          </p:grpSpPr>
          <p:sp>
            <p:nvSpPr>
              <p:cNvPr id="118" name="TextBox 117">
                <a:extLst>
                  <a:ext uri="{FF2B5EF4-FFF2-40B4-BE49-F238E27FC236}">
                    <a16:creationId xmlns:a16="http://schemas.microsoft.com/office/drawing/2014/main" id="{CCF44896-48F7-0041-B121-2F108FBC2BA7}"/>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h</a:t>
                </a:r>
              </a:p>
            </p:txBody>
          </p:sp>
          <p:sp>
            <p:nvSpPr>
              <p:cNvPr id="119" name="TextBox 118">
                <a:extLst>
                  <a:ext uri="{FF2B5EF4-FFF2-40B4-BE49-F238E27FC236}">
                    <a16:creationId xmlns:a16="http://schemas.microsoft.com/office/drawing/2014/main" id="{5F24313E-0D7A-6146-88B7-4D8D401AC343}"/>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20" name="TextBox 119">
                <a:extLst>
                  <a:ext uri="{FF2B5EF4-FFF2-40B4-BE49-F238E27FC236}">
                    <a16:creationId xmlns:a16="http://schemas.microsoft.com/office/drawing/2014/main" id="{A72496D0-6650-CA46-ADBC-1C59F8BC3A06}"/>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21" name="TextBox 120">
                <a:extLst>
                  <a:ext uri="{FF2B5EF4-FFF2-40B4-BE49-F238E27FC236}">
                    <a16:creationId xmlns:a16="http://schemas.microsoft.com/office/drawing/2014/main" id="{6EC05BD0-8978-FA40-9CFA-9492E5354C4E}"/>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1</a:t>
                </a:r>
              </a:p>
            </p:txBody>
          </p:sp>
        </p:grpSp>
        <p:grpSp>
          <p:nvGrpSpPr>
            <p:cNvPr id="91" name="Group 90">
              <a:extLst>
                <a:ext uri="{FF2B5EF4-FFF2-40B4-BE49-F238E27FC236}">
                  <a16:creationId xmlns:a16="http://schemas.microsoft.com/office/drawing/2014/main" id="{3AFB302F-B472-8B4E-884B-B71EF0AEBBF2}"/>
                </a:ext>
              </a:extLst>
            </p:cNvPr>
            <p:cNvGrpSpPr/>
            <p:nvPr/>
          </p:nvGrpSpPr>
          <p:grpSpPr>
            <a:xfrm>
              <a:off x="7271230" y="3881753"/>
              <a:ext cx="970337" cy="307794"/>
              <a:chOff x="1384499" y="4777898"/>
              <a:chExt cx="970337" cy="307794"/>
            </a:xfrm>
          </p:grpSpPr>
          <p:sp>
            <p:nvSpPr>
              <p:cNvPr id="114" name="TextBox 113">
                <a:extLst>
                  <a:ext uri="{FF2B5EF4-FFF2-40B4-BE49-F238E27FC236}">
                    <a16:creationId xmlns:a16="http://schemas.microsoft.com/office/drawing/2014/main" id="{6ACE0820-8493-8846-BD01-E6FED92BCABE}"/>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b</a:t>
                </a:r>
              </a:p>
            </p:txBody>
          </p:sp>
          <p:sp>
            <p:nvSpPr>
              <p:cNvPr id="115" name="TextBox 114">
                <a:extLst>
                  <a:ext uri="{FF2B5EF4-FFF2-40B4-BE49-F238E27FC236}">
                    <a16:creationId xmlns:a16="http://schemas.microsoft.com/office/drawing/2014/main" id="{71BB14BE-CE97-3D4D-9458-157A89C57BCB}"/>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16" name="TextBox 115">
                <a:extLst>
                  <a:ext uri="{FF2B5EF4-FFF2-40B4-BE49-F238E27FC236}">
                    <a16:creationId xmlns:a16="http://schemas.microsoft.com/office/drawing/2014/main" id="{6F85DD6B-EE87-9B43-B08B-EAF2AFD06DFA}"/>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17" name="TextBox 116">
                <a:extLst>
                  <a:ext uri="{FF2B5EF4-FFF2-40B4-BE49-F238E27FC236}">
                    <a16:creationId xmlns:a16="http://schemas.microsoft.com/office/drawing/2014/main" id="{6B97BAB0-6FBB-3A41-A56A-1FB0856F34A3}"/>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3</a:t>
                </a:r>
              </a:p>
            </p:txBody>
          </p:sp>
        </p:grpSp>
        <p:grpSp>
          <p:nvGrpSpPr>
            <p:cNvPr id="92" name="Group 91">
              <a:extLst>
                <a:ext uri="{FF2B5EF4-FFF2-40B4-BE49-F238E27FC236}">
                  <a16:creationId xmlns:a16="http://schemas.microsoft.com/office/drawing/2014/main" id="{3E75AEA2-7C90-0E4A-BFF3-B4F79013AC9D}"/>
                </a:ext>
              </a:extLst>
            </p:cNvPr>
            <p:cNvGrpSpPr/>
            <p:nvPr/>
          </p:nvGrpSpPr>
          <p:grpSpPr>
            <a:xfrm>
              <a:off x="5430768" y="3886839"/>
              <a:ext cx="970337" cy="307794"/>
              <a:chOff x="1384499" y="4777898"/>
              <a:chExt cx="970337" cy="307794"/>
            </a:xfrm>
          </p:grpSpPr>
          <p:sp>
            <p:nvSpPr>
              <p:cNvPr id="110" name="TextBox 109">
                <a:extLst>
                  <a:ext uri="{FF2B5EF4-FFF2-40B4-BE49-F238E27FC236}">
                    <a16:creationId xmlns:a16="http://schemas.microsoft.com/office/drawing/2014/main" id="{648EC666-431F-A446-8BB3-64BC91154068}"/>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11" name="TextBox 110">
                <a:extLst>
                  <a:ext uri="{FF2B5EF4-FFF2-40B4-BE49-F238E27FC236}">
                    <a16:creationId xmlns:a16="http://schemas.microsoft.com/office/drawing/2014/main" id="{E0944F64-0F87-2F45-A904-04D610E604F0}"/>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12" name="TextBox 111">
                <a:extLst>
                  <a:ext uri="{FF2B5EF4-FFF2-40B4-BE49-F238E27FC236}">
                    <a16:creationId xmlns:a16="http://schemas.microsoft.com/office/drawing/2014/main" id="{590A0AA1-E6F6-EE46-8041-75D890F98674}"/>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13" name="TextBox 112">
                <a:extLst>
                  <a:ext uri="{FF2B5EF4-FFF2-40B4-BE49-F238E27FC236}">
                    <a16:creationId xmlns:a16="http://schemas.microsoft.com/office/drawing/2014/main" id="{381EB817-9670-FF4A-B90D-B6B890C74673}"/>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grpSp>
        <p:cxnSp>
          <p:nvCxnSpPr>
            <p:cNvPr id="93" name="Straight Arrow Connector 92">
              <a:extLst>
                <a:ext uri="{FF2B5EF4-FFF2-40B4-BE49-F238E27FC236}">
                  <a16:creationId xmlns:a16="http://schemas.microsoft.com/office/drawing/2014/main" id="{866E86AB-C057-134A-B312-0DFD41A91E3A}"/>
                </a:ext>
              </a:extLst>
            </p:cNvPr>
            <p:cNvCxnSpPr>
              <a:cxnSpLocks/>
            </p:cNvCxnSpPr>
            <p:nvPr/>
          </p:nvCxnSpPr>
          <p:spPr bwMode="auto">
            <a:xfrm flipH="1">
              <a:off x="5689671" y="4085936"/>
              <a:ext cx="425913"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4" name="Straight Arrow Connector 93">
              <a:extLst>
                <a:ext uri="{FF2B5EF4-FFF2-40B4-BE49-F238E27FC236}">
                  <a16:creationId xmlns:a16="http://schemas.microsoft.com/office/drawing/2014/main" id="{7527EF89-4CE7-0644-A8F8-D7A89E24E278}"/>
                </a:ext>
              </a:extLst>
            </p:cNvPr>
            <p:cNvCxnSpPr>
              <a:cxnSpLocks/>
            </p:cNvCxnSpPr>
            <p:nvPr/>
          </p:nvCxnSpPr>
          <p:spPr bwMode="auto">
            <a:xfrm>
              <a:off x="6292439" y="4085936"/>
              <a:ext cx="455626"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95" name="Group 94">
              <a:extLst>
                <a:ext uri="{FF2B5EF4-FFF2-40B4-BE49-F238E27FC236}">
                  <a16:creationId xmlns:a16="http://schemas.microsoft.com/office/drawing/2014/main" id="{DF255AB8-46F1-1D42-BB0C-38D2C00B1EBD}"/>
                </a:ext>
              </a:extLst>
            </p:cNvPr>
            <p:cNvGrpSpPr/>
            <p:nvPr/>
          </p:nvGrpSpPr>
          <p:grpSpPr>
            <a:xfrm>
              <a:off x="6084866" y="2957509"/>
              <a:ext cx="970337" cy="307794"/>
              <a:chOff x="1384499" y="4777898"/>
              <a:chExt cx="970337" cy="307794"/>
            </a:xfrm>
          </p:grpSpPr>
          <p:sp>
            <p:nvSpPr>
              <p:cNvPr id="106" name="TextBox 105">
                <a:extLst>
                  <a:ext uri="{FF2B5EF4-FFF2-40B4-BE49-F238E27FC236}">
                    <a16:creationId xmlns:a16="http://schemas.microsoft.com/office/drawing/2014/main" id="{4A63F1F8-3A56-AD40-8883-EBAC419FECBA}"/>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07" name="TextBox 106">
                <a:extLst>
                  <a:ext uri="{FF2B5EF4-FFF2-40B4-BE49-F238E27FC236}">
                    <a16:creationId xmlns:a16="http://schemas.microsoft.com/office/drawing/2014/main" id="{909EA6B9-2ECD-FB47-AAC1-56920DA9DB71}"/>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08" name="TextBox 107">
                <a:extLst>
                  <a:ext uri="{FF2B5EF4-FFF2-40B4-BE49-F238E27FC236}">
                    <a16:creationId xmlns:a16="http://schemas.microsoft.com/office/drawing/2014/main" id="{65817AB2-AC58-A045-A2D6-9C39DB55230D}"/>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09" name="TextBox 108">
                <a:extLst>
                  <a:ext uri="{FF2B5EF4-FFF2-40B4-BE49-F238E27FC236}">
                    <a16:creationId xmlns:a16="http://schemas.microsoft.com/office/drawing/2014/main" id="{BC4C52C7-DD4A-304A-B6AD-545328FA7ED0}"/>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grpSp>
        <p:cxnSp>
          <p:nvCxnSpPr>
            <p:cNvPr id="96" name="Straight Arrow Connector 95">
              <a:extLst>
                <a:ext uri="{FF2B5EF4-FFF2-40B4-BE49-F238E27FC236}">
                  <a16:creationId xmlns:a16="http://schemas.microsoft.com/office/drawing/2014/main" id="{F7A5329D-AC36-7545-96C1-D9BE1B0DB389}"/>
                </a:ext>
              </a:extLst>
            </p:cNvPr>
            <p:cNvCxnSpPr>
              <a:cxnSpLocks/>
            </p:cNvCxnSpPr>
            <p:nvPr/>
          </p:nvCxnSpPr>
          <p:spPr bwMode="auto">
            <a:xfrm flipH="1">
              <a:off x="6334694" y="3131927"/>
              <a:ext cx="425913"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7" name="Straight Arrow Connector 96">
              <a:extLst>
                <a:ext uri="{FF2B5EF4-FFF2-40B4-BE49-F238E27FC236}">
                  <a16:creationId xmlns:a16="http://schemas.microsoft.com/office/drawing/2014/main" id="{17818F60-D376-F44D-AC11-BA909060B99A}"/>
                </a:ext>
              </a:extLst>
            </p:cNvPr>
            <p:cNvCxnSpPr>
              <a:cxnSpLocks/>
            </p:cNvCxnSpPr>
            <p:nvPr/>
          </p:nvCxnSpPr>
          <p:spPr bwMode="auto">
            <a:xfrm>
              <a:off x="6937462" y="3131927"/>
              <a:ext cx="455626"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98" name="TextBox 97">
              <a:extLst>
                <a:ext uri="{FF2B5EF4-FFF2-40B4-BE49-F238E27FC236}">
                  <a16:creationId xmlns:a16="http://schemas.microsoft.com/office/drawing/2014/main" id="{B596435F-9085-FF4A-BE1D-67DB6F9ABA18}"/>
                </a:ext>
              </a:extLst>
            </p:cNvPr>
            <p:cNvSpPr txBox="1"/>
            <p:nvPr/>
          </p:nvSpPr>
          <p:spPr>
            <a:xfrm>
              <a:off x="6236276" y="3360527"/>
              <a:ext cx="291901" cy="30777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99" name="TextBox 98">
              <a:extLst>
                <a:ext uri="{FF2B5EF4-FFF2-40B4-BE49-F238E27FC236}">
                  <a16:creationId xmlns:a16="http://schemas.microsoft.com/office/drawing/2014/main" id="{ABEFFFAA-D99E-B64B-9E94-603A532CC1C5}"/>
                </a:ext>
              </a:extLst>
            </p:cNvPr>
            <p:cNvSpPr txBox="1"/>
            <p:nvPr/>
          </p:nvSpPr>
          <p:spPr>
            <a:xfrm>
              <a:off x="7226876" y="3360527"/>
              <a:ext cx="291901" cy="30777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100" name="TextBox 99">
              <a:extLst>
                <a:ext uri="{FF2B5EF4-FFF2-40B4-BE49-F238E27FC236}">
                  <a16:creationId xmlns:a16="http://schemas.microsoft.com/office/drawing/2014/main" id="{8F2CF5D7-689C-EA40-9F0E-108D8D97D297}"/>
                </a:ext>
              </a:extLst>
            </p:cNvPr>
            <p:cNvSpPr txBox="1"/>
            <p:nvPr/>
          </p:nvSpPr>
          <p:spPr>
            <a:xfrm>
              <a:off x="5589958" y="4317378"/>
              <a:ext cx="291901" cy="30777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101" name="TextBox 100">
              <a:extLst>
                <a:ext uri="{FF2B5EF4-FFF2-40B4-BE49-F238E27FC236}">
                  <a16:creationId xmlns:a16="http://schemas.microsoft.com/office/drawing/2014/main" id="{BB2E235B-5C59-AD40-803F-4CAE7FCCFBE3}"/>
                </a:ext>
              </a:extLst>
            </p:cNvPr>
            <p:cNvSpPr txBox="1"/>
            <p:nvPr/>
          </p:nvSpPr>
          <p:spPr>
            <a:xfrm>
              <a:off x="6550763" y="4289137"/>
              <a:ext cx="291901" cy="30777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102" name="TextBox 101">
              <a:extLst>
                <a:ext uri="{FF2B5EF4-FFF2-40B4-BE49-F238E27FC236}">
                  <a16:creationId xmlns:a16="http://schemas.microsoft.com/office/drawing/2014/main" id="{71D1B396-AA39-A04E-A390-8EEE7319757D}"/>
                </a:ext>
              </a:extLst>
            </p:cNvPr>
            <p:cNvSpPr txBox="1"/>
            <p:nvPr/>
          </p:nvSpPr>
          <p:spPr>
            <a:xfrm>
              <a:off x="841453" y="4353677"/>
              <a:ext cx="291901" cy="30777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103" name="TextBox 102">
              <a:extLst>
                <a:ext uri="{FF2B5EF4-FFF2-40B4-BE49-F238E27FC236}">
                  <a16:creationId xmlns:a16="http://schemas.microsoft.com/office/drawing/2014/main" id="{680B5463-2D86-7247-969E-3A33A7F2C262}"/>
                </a:ext>
              </a:extLst>
            </p:cNvPr>
            <p:cNvSpPr txBox="1"/>
            <p:nvPr/>
          </p:nvSpPr>
          <p:spPr>
            <a:xfrm>
              <a:off x="1802258" y="4325436"/>
              <a:ext cx="291901" cy="30777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104" name="TextBox 103">
              <a:extLst>
                <a:ext uri="{FF2B5EF4-FFF2-40B4-BE49-F238E27FC236}">
                  <a16:creationId xmlns:a16="http://schemas.microsoft.com/office/drawing/2014/main" id="{2B743559-F052-BE47-AC9D-ADC3CCB22F29}"/>
                </a:ext>
              </a:extLst>
            </p:cNvPr>
            <p:cNvSpPr txBox="1"/>
            <p:nvPr/>
          </p:nvSpPr>
          <p:spPr>
            <a:xfrm>
              <a:off x="3256705" y="4320444"/>
              <a:ext cx="291901" cy="30777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105" name="TextBox 104">
              <a:extLst>
                <a:ext uri="{FF2B5EF4-FFF2-40B4-BE49-F238E27FC236}">
                  <a16:creationId xmlns:a16="http://schemas.microsoft.com/office/drawing/2014/main" id="{52B6C2DE-1DCB-8549-9B3B-ABD2C44F7D4F}"/>
                </a:ext>
              </a:extLst>
            </p:cNvPr>
            <p:cNvSpPr txBox="1"/>
            <p:nvPr/>
          </p:nvSpPr>
          <p:spPr>
            <a:xfrm>
              <a:off x="4114800" y="4292203"/>
              <a:ext cx="291901" cy="30777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grpSp>
      <p:sp>
        <p:nvSpPr>
          <p:cNvPr id="7" name="Rounded Rectangular Callout 6">
            <a:extLst>
              <a:ext uri="{FF2B5EF4-FFF2-40B4-BE49-F238E27FC236}">
                <a16:creationId xmlns:a16="http://schemas.microsoft.com/office/drawing/2014/main" id="{205EF251-B501-0350-2A59-8C15DA255D03}"/>
              </a:ext>
            </a:extLst>
          </p:cNvPr>
          <p:cNvSpPr/>
          <p:nvPr/>
        </p:nvSpPr>
        <p:spPr>
          <a:xfrm>
            <a:off x="5653166" y="1353546"/>
            <a:ext cx="1297105" cy="533400"/>
          </a:xfrm>
          <a:prstGeom prst="wedgeRoundRectCallout">
            <a:avLst>
              <a:gd name="adj1" fmla="val -85007"/>
              <a:gd name="adj2" fmla="val 67947"/>
              <a:gd name="adj3" fmla="val 16667"/>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lIns="72000" tIns="46800" rIns="0" rtlCol="0" anchor="ctr" anchorCtr="0"/>
          <a:lstStyle/>
          <a:p>
            <a:pPr algn="l" eaLnBrk="0" fontAlgn="base" hangingPunct="0">
              <a:spcBef>
                <a:spcPts val="600"/>
              </a:spcBef>
              <a:spcAft>
                <a:spcPct val="0"/>
              </a:spcAft>
            </a:pPr>
            <a:r>
              <a:rPr lang="en-US" sz="1600" b="0" dirty="0">
                <a:solidFill>
                  <a:srgbClr val="000000"/>
                </a:solidFill>
                <a:latin typeface="Consolas" panose="020B0609020204030204" pitchFamily="49" charset="0"/>
                <a:cs typeface="Consolas" panose="020B0609020204030204" pitchFamily="49" charset="0"/>
              </a:rPr>
              <a:t>Node</a:t>
            </a:r>
            <a:r>
              <a:rPr lang="en-US" sz="1800" b="0" dirty="0">
                <a:solidFill>
                  <a:srgbClr val="000000"/>
                </a:solidFill>
                <a:latin typeface="Times New Roman" panose="02020603050405020304" pitchFamily="18" charset="0"/>
                <a:cs typeface="Times New Roman" panose="02020603050405020304" pitchFamily="18" charset="0"/>
              </a:rPr>
              <a:t> objects</a:t>
            </a:r>
          </a:p>
        </p:txBody>
      </p:sp>
    </p:spTree>
    <p:extLst>
      <p:ext uri="{BB962C8B-B14F-4D97-AF65-F5344CB8AC3E}">
        <p14:creationId xmlns:p14="http://schemas.microsoft.com/office/powerpoint/2010/main" val="146133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32773C-E54C-3F28-0E39-3CB9D51FE1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F0CF21-BB93-719C-8099-EBC4D4F66A0A}"/>
              </a:ext>
            </a:extLst>
          </p:cNvPr>
          <p:cNvSpPr>
            <a:spLocks noGrp="1"/>
          </p:cNvSpPr>
          <p:nvPr>
            <p:ph type="title"/>
          </p:nvPr>
        </p:nvSpPr>
        <p:spPr/>
        <p:txBody>
          <a:bodyPr/>
          <a:lstStyle/>
          <a:p>
            <a:pPr algn="l" rtl="1" eaLnBrk="0" fontAlgn="base" hangingPunct="0">
              <a:spcBef>
                <a:spcPct val="0"/>
              </a:spcBef>
              <a:spcAft>
                <a:spcPct val="0"/>
              </a:spcAft>
            </a:pPr>
            <a:r>
              <a:rPr lang="en-US" dirty="0"/>
              <a:t>Node class</a:t>
            </a:r>
          </a:p>
        </p:txBody>
      </p:sp>
      <p:sp>
        <p:nvSpPr>
          <p:cNvPr id="110" name="Rectangle 3">
            <a:extLst>
              <a:ext uri="{FF2B5EF4-FFF2-40B4-BE49-F238E27FC236}">
                <a16:creationId xmlns:a16="http://schemas.microsoft.com/office/drawing/2014/main" id="{79790DD5-C4BB-D88F-5519-FD1DA8D18C3B}"/>
              </a:ext>
            </a:extLst>
          </p:cNvPr>
          <p:cNvSpPr>
            <a:spLocks noChangeArrowheads="1"/>
          </p:cNvSpPr>
          <p:nvPr/>
        </p:nvSpPr>
        <p:spPr bwMode="auto">
          <a:xfrm>
            <a:off x="228601" y="758099"/>
            <a:ext cx="4452968" cy="6023701"/>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133200" rIns="0" bIns="0" anchor="t" anchorCtr="0"/>
          <a:lstStyle/>
          <a:p>
            <a:pPr algn="l"/>
            <a:r>
              <a:rPr lang="en-US" sz="1200" b="0" dirty="0">
                <a:solidFill>
                  <a:srgbClr val="000099"/>
                </a:solidFill>
                <a:latin typeface="Times New Roman" panose="02020603050405020304" pitchFamily="18" charset="0"/>
                <a:ea typeface="ＭＳ Ｐゴシック" charset="-128"/>
                <a:cs typeface="Times New Roman" panose="02020603050405020304" pitchFamily="18" charset="0"/>
              </a:rPr>
              <a:t>/** Represents a node in a Huffman tree. */</a:t>
            </a:r>
          </a:p>
          <a:p>
            <a:pPr algn="l"/>
            <a:r>
              <a:rPr lang="en-US" sz="1100" b="0" dirty="0">
                <a:solidFill>
                  <a:srgbClr val="000000"/>
                </a:solidFill>
                <a:latin typeface="Consolas" panose="020B0609020204030204" pitchFamily="49" charset="0"/>
                <a:cs typeface="Consolas" panose="020B0609020204030204" pitchFamily="49" charset="0"/>
              </a:rPr>
              <a:t>public class Node {</a:t>
            </a:r>
          </a:p>
          <a:p>
            <a:pPr algn="l"/>
            <a:r>
              <a:rPr lang="en-US" sz="1100" b="0" dirty="0">
                <a:solidFill>
                  <a:srgbClr val="000000"/>
                </a:solidFill>
                <a:latin typeface="Consolas" panose="020B0609020204030204" pitchFamily="49" charset="0"/>
                <a:cs typeface="Consolas" panose="020B0609020204030204" pitchFamily="49" charset="0"/>
              </a:rPr>
              <a:t>    char ch;           </a:t>
            </a:r>
            <a:r>
              <a:rPr lang="en-US" sz="1100" b="0" dirty="0">
                <a:solidFill>
                  <a:srgbClr val="3F7F5F"/>
                </a:solidFill>
                <a:latin typeface="Times New Roman" panose="02020603050405020304" pitchFamily="18" charset="0"/>
                <a:cs typeface="Times New Roman" panose="02020603050405020304" pitchFamily="18" charset="0"/>
              </a:rPr>
              <a:t>// character</a:t>
            </a:r>
          </a:p>
          <a:p>
            <a:pPr algn="l"/>
            <a:r>
              <a:rPr lang="en-US" sz="1100" b="0" dirty="0">
                <a:solidFill>
                  <a:srgbClr val="000000"/>
                </a:solidFill>
                <a:latin typeface="Consolas" panose="020B0609020204030204" pitchFamily="49" charset="0"/>
                <a:cs typeface="Consolas" panose="020B0609020204030204" pitchFamily="49" charset="0"/>
              </a:rPr>
              <a:t>    double freq;       </a:t>
            </a:r>
            <a:r>
              <a:rPr lang="en-US" sz="1100" b="0" dirty="0">
                <a:solidFill>
                  <a:srgbClr val="3F7F5F"/>
                </a:solidFill>
                <a:latin typeface="Times New Roman" panose="02020603050405020304" pitchFamily="18" charset="0"/>
                <a:cs typeface="Times New Roman" panose="02020603050405020304" pitchFamily="18" charset="0"/>
              </a:rPr>
              <a:t>// character's frequency</a:t>
            </a:r>
          </a:p>
          <a:p>
            <a:pPr algn="l"/>
            <a:r>
              <a:rPr lang="en-US" sz="1100" b="0" dirty="0">
                <a:solidFill>
                  <a:srgbClr val="000000"/>
                </a:solidFill>
                <a:latin typeface="Consolas" panose="020B0609020204030204" pitchFamily="49" charset="0"/>
                <a:cs typeface="Consolas" panose="020B0609020204030204" pitchFamily="49" charset="0"/>
              </a:rPr>
              <a:t>    Node left, right;  </a:t>
            </a:r>
            <a:r>
              <a:rPr lang="en-US" sz="1100" b="0" dirty="0">
                <a:solidFill>
                  <a:srgbClr val="3F7F5F"/>
                </a:solidFill>
                <a:latin typeface="Times New Roman" panose="02020603050405020304" pitchFamily="18" charset="0"/>
                <a:cs typeface="Times New Roman" panose="02020603050405020304" pitchFamily="18" charset="0"/>
              </a:rPr>
              <a:t>// pointers to child nodes</a:t>
            </a:r>
          </a:p>
          <a:p>
            <a:pPr algn="l"/>
            <a:r>
              <a:rPr lang="en-US" sz="1100" b="0" dirty="0">
                <a:solidFill>
                  <a:srgbClr val="000000"/>
                </a:solidFill>
                <a:latin typeface="Consolas" panose="020B0609020204030204" pitchFamily="49" charset="0"/>
                <a:cs typeface="Consolas" panose="020B0609020204030204" pitchFamily="49" charset="0"/>
              </a:rPr>
              <a:t>   </a:t>
            </a:r>
          </a:p>
          <a:p>
            <a:pPr algn="l"/>
            <a:r>
              <a:rPr lang="en-US" sz="1100" b="0" dirty="0">
                <a:solidFill>
                  <a:srgbClr val="000000"/>
                </a:solidFill>
                <a:latin typeface="Consolas" panose="020B0609020204030204" pitchFamily="49" charset="0"/>
                <a:cs typeface="Consolas" panose="020B0609020204030204" pitchFamily="49" charset="0"/>
              </a:rPr>
              <a:t>    </a:t>
            </a:r>
            <a:r>
              <a:rPr lang="en-US" sz="1200" b="0" dirty="0">
                <a:solidFill>
                  <a:srgbClr val="000099"/>
                </a:solidFill>
                <a:latin typeface="Times New Roman" panose="02020603050405020304" pitchFamily="18" charset="0"/>
                <a:ea typeface="ＭＳ Ｐゴシック" charset="-128"/>
                <a:cs typeface="Times New Roman" panose="02020603050405020304" pitchFamily="18" charset="0"/>
              </a:rPr>
              <a:t>/** Constructs a branch (interim) node */</a:t>
            </a:r>
          </a:p>
          <a:p>
            <a:pPr algn="l"/>
            <a:r>
              <a:rPr lang="en-US" sz="1100" b="0" dirty="0">
                <a:solidFill>
                  <a:srgbClr val="000000"/>
                </a:solidFill>
                <a:latin typeface="Consolas" panose="020B0609020204030204" pitchFamily="49" charset="0"/>
                <a:cs typeface="Consolas" panose="020B0609020204030204" pitchFamily="49" charset="0"/>
              </a:rPr>
              <a:t>    Node(char ch, double freq, Node left, Node right) {</a:t>
            </a:r>
          </a:p>
          <a:p>
            <a:pPr algn="l"/>
            <a:r>
              <a:rPr lang="en-US" sz="1100" b="0" dirty="0">
                <a:solidFill>
                  <a:srgbClr val="000000"/>
                </a:solidFill>
                <a:latin typeface="Consolas" panose="020B0609020204030204" pitchFamily="49" charset="0"/>
                <a:cs typeface="Consolas" panose="020B0609020204030204" pitchFamily="49" charset="0"/>
              </a:rPr>
              <a:t>        this.ch = ch;      this.freq = freq;</a:t>
            </a:r>
          </a:p>
          <a:p>
            <a:pPr algn="l"/>
            <a:r>
              <a:rPr lang="en-US" sz="1100" b="0" dirty="0">
                <a:solidFill>
                  <a:srgbClr val="000000"/>
                </a:solidFill>
                <a:latin typeface="Consolas" panose="020B0609020204030204" pitchFamily="49" charset="0"/>
                <a:cs typeface="Consolas" panose="020B0609020204030204" pitchFamily="49" charset="0"/>
              </a:rPr>
              <a:t>        this.left = left;  this.right = right;</a:t>
            </a:r>
          </a:p>
          <a:p>
            <a:pPr algn="l"/>
            <a:r>
              <a:rPr lang="en-US" sz="1100" b="0" dirty="0">
                <a:solidFill>
                  <a:srgbClr val="000000"/>
                </a:solidFill>
                <a:latin typeface="Consolas" panose="020B0609020204030204" pitchFamily="49" charset="0"/>
                <a:cs typeface="Consolas" panose="020B0609020204030204" pitchFamily="49" charset="0"/>
              </a:rPr>
              <a:t>    }</a:t>
            </a:r>
          </a:p>
          <a:p>
            <a:pPr algn="l"/>
            <a:endParaRPr lang="en-US" sz="1100" b="0" dirty="0">
              <a:solidFill>
                <a:srgbClr val="000000"/>
              </a:solidFill>
              <a:latin typeface="Consolas" panose="020B0609020204030204" pitchFamily="49" charset="0"/>
              <a:cs typeface="Consolas" panose="020B0609020204030204" pitchFamily="49" charset="0"/>
            </a:endParaRPr>
          </a:p>
          <a:p>
            <a:pPr algn="l"/>
            <a:r>
              <a:rPr lang="en-US" sz="1100" b="0" dirty="0">
                <a:solidFill>
                  <a:srgbClr val="000000"/>
                </a:solidFill>
                <a:latin typeface="Consolas" panose="020B0609020204030204" pitchFamily="49" charset="0"/>
                <a:cs typeface="Consolas" panose="020B0609020204030204" pitchFamily="49" charset="0"/>
              </a:rPr>
              <a:t>    </a:t>
            </a:r>
            <a:r>
              <a:rPr lang="en-US" sz="1200" b="0" dirty="0">
                <a:solidFill>
                  <a:srgbClr val="000099"/>
                </a:solidFill>
                <a:latin typeface="Times New Roman" panose="02020603050405020304" pitchFamily="18" charset="0"/>
                <a:ea typeface="ＭＳ Ｐゴシック" charset="-128"/>
                <a:cs typeface="Times New Roman" panose="02020603050405020304" pitchFamily="18" charset="0"/>
              </a:rPr>
              <a:t>/** Constructs a leaf (terminal) node */</a:t>
            </a:r>
          </a:p>
          <a:p>
            <a:pPr algn="l"/>
            <a:r>
              <a:rPr lang="en-US" sz="1100" b="0" dirty="0">
                <a:solidFill>
                  <a:srgbClr val="000000"/>
                </a:solidFill>
                <a:latin typeface="Consolas" panose="020B0609020204030204" pitchFamily="49" charset="0"/>
                <a:cs typeface="Consolas" panose="020B0609020204030204" pitchFamily="49" charset="0"/>
              </a:rPr>
              <a:t>    Node(char ch, double freq) {</a:t>
            </a:r>
          </a:p>
          <a:p>
            <a:pPr algn="l"/>
            <a:r>
              <a:rPr lang="en-US" sz="1100" b="0" dirty="0">
                <a:solidFill>
                  <a:srgbClr val="000000"/>
                </a:solidFill>
                <a:latin typeface="Consolas" panose="020B0609020204030204" pitchFamily="49" charset="0"/>
                <a:cs typeface="Consolas" panose="020B0609020204030204" pitchFamily="49" charset="0"/>
              </a:rPr>
              <a:t>        this.ch = ch;      this.freq = freq;</a:t>
            </a:r>
          </a:p>
          <a:p>
            <a:pPr algn="l"/>
            <a:r>
              <a:rPr lang="en-US" sz="1100" b="0" dirty="0">
                <a:solidFill>
                  <a:srgbClr val="000000"/>
                </a:solidFill>
                <a:latin typeface="Consolas" panose="020B0609020204030204" pitchFamily="49" charset="0"/>
                <a:cs typeface="Consolas" panose="020B0609020204030204" pitchFamily="49" charset="0"/>
              </a:rPr>
              <a:t>        this.left = null;  this.right = null;</a:t>
            </a:r>
          </a:p>
          <a:p>
            <a:pPr algn="l"/>
            <a:r>
              <a:rPr lang="en-US" sz="1100" b="0" dirty="0">
                <a:solidFill>
                  <a:srgbClr val="000000"/>
                </a:solidFill>
                <a:latin typeface="Consolas" panose="020B0609020204030204" pitchFamily="49" charset="0"/>
                <a:cs typeface="Consolas" panose="020B0609020204030204" pitchFamily="49" charset="0"/>
              </a:rPr>
              <a:t>    }</a:t>
            </a:r>
          </a:p>
          <a:p>
            <a:pPr algn="l"/>
            <a:endParaRPr lang="en-US" sz="1100" b="0" dirty="0">
              <a:solidFill>
                <a:srgbClr val="000000"/>
              </a:solidFill>
              <a:latin typeface="Consolas" panose="020B0609020204030204" pitchFamily="49" charset="0"/>
              <a:cs typeface="Consolas" panose="020B0609020204030204" pitchFamily="49" charset="0"/>
            </a:endParaRPr>
          </a:p>
          <a:p>
            <a:pPr algn="l"/>
            <a:r>
              <a:rPr lang="en-US" sz="1100" b="0" dirty="0">
                <a:solidFill>
                  <a:srgbClr val="000000"/>
                </a:solidFill>
                <a:latin typeface="Consolas" panose="020B0609020204030204" pitchFamily="49" charset="0"/>
                <a:cs typeface="Consolas" panose="020B0609020204030204" pitchFamily="49" charset="0"/>
              </a:rPr>
              <a:t>    </a:t>
            </a:r>
            <a:r>
              <a:rPr lang="en-US" sz="1200" b="0" dirty="0">
                <a:solidFill>
                  <a:srgbClr val="000099"/>
                </a:solidFill>
                <a:latin typeface="Times New Roman" panose="02020603050405020304" pitchFamily="18" charset="0"/>
                <a:ea typeface="ＭＳ Ｐゴシック" charset="-128"/>
                <a:cs typeface="Times New Roman" panose="02020603050405020304" pitchFamily="18" charset="0"/>
              </a:rPr>
              <a:t>/** Checks if this node is a leaf node */</a:t>
            </a:r>
          </a:p>
          <a:p>
            <a:pPr algn="l"/>
            <a:r>
              <a:rPr lang="en-US" sz="1100" b="0" dirty="0">
                <a:solidFill>
                  <a:srgbClr val="000000"/>
                </a:solidFill>
                <a:latin typeface="Consolas" panose="020B0609020204030204" pitchFamily="49" charset="0"/>
                <a:cs typeface="Consolas" panose="020B0609020204030204" pitchFamily="49" charset="0"/>
              </a:rPr>
              <a:t>    boolean isLeaf() {</a:t>
            </a:r>
          </a:p>
          <a:p>
            <a:pPr algn="l"/>
            <a:r>
              <a:rPr lang="en-US" sz="1100" b="0" dirty="0">
                <a:solidFill>
                  <a:srgbClr val="000000"/>
                </a:solidFill>
                <a:latin typeface="Consolas" panose="020B0609020204030204" pitchFamily="49" charset="0"/>
                <a:cs typeface="Consolas" panose="020B0609020204030204" pitchFamily="49" charset="0"/>
              </a:rPr>
              <a:t>        return ((left == null) &amp;&amp; (right == null));</a:t>
            </a:r>
          </a:p>
          <a:p>
            <a:pPr algn="l"/>
            <a:r>
              <a:rPr lang="en-US" sz="1100" b="0" dirty="0">
                <a:solidFill>
                  <a:srgbClr val="000000"/>
                </a:solidFill>
                <a:latin typeface="Consolas" panose="020B0609020204030204" pitchFamily="49" charset="0"/>
                <a:cs typeface="Consolas" panose="020B0609020204030204" pitchFamily="49" charset="0"/>
              </a:rPr>
              <a:t>    }</a:t>
            </a:r>
          </a:p>
          <a:p>
            <a:pPr algn="l"/>
            <a:endParaRPr lang="en-US" sz="1100" b="0" dirty="0">
              <a:solidFill>
                <a:srgbClr val="000000"/>
              </a:solidFill>
              <a:latin typeface="Consolas" panose="020B0609020204030204" pitchFamily="49" charset="0"/>
              <a:cs typeface="Consolas" panose="020B0609020204030204" pitchFamily="49" charset="0"/>
            </a:endParaRPr>
          </a:p>
          <a:p>
            <a:pPr algn="l"/>
            <a:r>
              <a:rPr lang="en-US" sz="1100" b="0" dirty="0">
                <a:solidFill>
                  <a:srgbClr val="000000"/>
                </a:solidFill>
                <a:latin typeface="Consolas" panose="020B0609020204030204" pitchFamily="49" charset="0"/>
                <a:cs typeface="Consolas" panose="020B0609020204030204" pitchFamily="49" charset="0"/>
              </a:rPr>
              <a:t>    </a:t>
            </a:r>
            <a:r>
              <a:rPr lang="en-US" sz="1200" b="0" dirty="0">
                <a:solidFill>
                  <a:srgbClr val="000099"/>
                </a:solidFill>
                <a:latin typeface="Times New Roman" panose="02020603050405020304" pitchFamily="18" charset="0"/>
                <a:ea typeface="ＭＳ Ｐゴシック" charset="-128"/>
                <a:cs typeface="Times New Roman" panose="02020603050405020304" pitchFamily="18" charset="0"/>
              </a:rPr>
              <a:t>/** Prints the leaves below this node, L to R (for testing) */</a:t>
            </a:r>
          </a:p>
          <a:p>
            <a:pPr algn="l"/>
            <a:r>
              <a:rPr lang="en-US" sz="1200" b="0" dirty="0">
                <a:solidFill>
                  <a:srgbClr val="000099"/>
                </a:solidFill>
                <a:latin typeface="Times New Roman" panose="02020603050405020304" pitchFamily="18" charset="0"/>
                <a:ea typeface="ＭＳ Ｐゴシック" charset="-128"/>
                <a:cs typeface="Times New Roman" panose="02020603050405020304" pitchFamily="18" charset="0"/>
              </a:rPr>
              <a:t>        </a:t>
            </a:r>
            <a:r>
              <a:rPr lang="en-US" sz="1100" b="0" dirty="0">
                <a:solidFill>
                  <a:srgbClr val="3F7F5F"/>
                </a:solidFill>
                <a:latin typeface="Times New Roman" panose="02020603050405020304" pitchFamily="18" charset="0"/>
                <a:cs typeface="Times New Roman" panose="02020603050405020304" pitchFamily="18" charset="0"/>
              </a:rPr>
              <a:t>// Algorithm: Depth First Search (DFS) tree traversal</a:t>
            </a:r>
          </a:p>
          <a:p>
            <a:pPr algn="l"/>
            <a:r>
              <a:rPr lang="en-US" sz="1100" b="0" dirty="0">
                <a:solidFill>
                  <a:srgbClr val="000000"/>
                </a:solidFill>
                <a:latin typeface="Consolas" panose="020B0609020204030204" pitchFamily="49" charset="0"/>
                <a:cs typeface="Consolas" panose="020B0609020204030204" pitchFamily="49" charset="0"/>
              </a:rPr>
              <a:t>    public void print() {</a:t>
            </a:r>
          </a:p>
          <a:p>
            <a:pPr algn="l"/>
            <a:r>
              <a:rPr lang="en-US" sz="1100" b="0" dirty="0">
                <a:solidFill>
                  <a:srgbClr val="000000"/>
                </a:solidFill>
                <a:latin typeface="Consolas" panose="020B0609020204030204" pitchFamily="49" charset="0"/>
                <a:cs typeface="Consolas" panose="020B0609020204030204" pitchFamily="49" charset="0"/>
              </a:rPr>
              <a:t>        if (isLeaf()) {</a:t>
            </a:r>
          </a:p>
          <a:p>
            <a:pPr algn="l"/>
            <a:r>
              <a:rPr lang="en-US" sz="1100" b="0" dirty="0">
                <a:solidFill>
                  <a:srgbClr val="000000"/>
                </a:solidFill>
                <a:latin typeface="Consolas" panose="020B0609020204030204" pitchFamily="49" charset="0"/>
                <a:cs typeface="Consolas" panose="020B0609020204030204" pitchFamily="49" charset="0"/>
              </a:rPr>
              <a:t>            System.out.println(ch + ": " + freq);</a:t>
            </a:r>
          </a:p>
          <a:p>
            <a:pPr algn="l"/>
            <a:r>
              <a:rPr lang="en-US" sz="1100" b="0" dirty="0">
                <a:solidFill>
                  <a:srgbClr val="000000"/>
                </a:solidFill>
                <a:latin typeface="Consolas" panose="020B0609020204030204" pitchFamily="49" charset="0"/>
                <a:cs typeface="Consolas" panose="020B0609020204030204" pitchFamily="49" charset="0"/>
              </a:rPr>
              <a:t>        } else {</a:t>
            </a:r>
          </a:p>
          <a:p>
            <a:pPr algn="l"/>
            <a:r>
              <a:rPr lang="en-US" sz="1100" b="0" dirty="0">
                <a:solidFill>
                  <a:srgbClr val="000000"/>
                </a:solidFill>
                <a:latin typeface="Consolas" panose="020B0609020204030204" pitchFamily="49" charset="0"/>
                <a:cs typeface="Consolas" panose="020B0609020204030204" pitchFamily="49" charset="0"/>
              </a:rPr>
              <a:t>            left.print();</a:t>
            </a:r>
          </a:p>
          <a:p>
            <a:pPr algn="l"/>
            <a:r>
              <a:rPr lang="en-US" sz="1100" b="0" dirty="0">
                <a:solidFill>
                  <a:srgbClr val="000000"/>
                </a:solidFill>
                <a:latin typeface="Consolas" panose="020B0609020204030204" pitchFamily="49" charset="0"/>
                <a:cs typeface="Consolas" panose="020B0609020204030204" pitchFamily="49" charset="0"/>
              </a:rPr>
              <a:t>            right.print();</a:t>
            </a:r>
          </a:p>
          <a:p>
            <a:pPr algn="l"/>
            <a:r>
              <a:rPr lang="en-US" sz="1100" b="0" dirty="0">
                <a:solidFill>
                  <a:srgbClr val="000000"/>
                </a:solidFill>
                <a:latin typeface="Consolas" panose="020B0609020204030204" pitchFamily="49" charset="0"/>
                <a:cs typeface="Consolas" panose="020B0609020204030204" pitchFamily="49" charset="0"/>
              </a:rPr>
              <a:t>        }</a:t>
            </a:r>
          </a:p>
          <a:p>
            <a:pPr algn="l"/>
            <a:r>
              <a:rPr lang="en-US" sz="1100" b="0" dirty="0">
                <a:solidFill>
                  <a:srgbClr val="000000"/>
                </a:solidFill>
                <a:latin typeface="Consolas" panose="020B0609020204030204" pitchFamily="49" charset="0"/>
                <a:cs typeface="Consolas" panose="020B0609020204030204" pitchFamily="49" charset="0"/>
              </a:rPr>
              <a:t>    }</a:t>
            </a:r>
          </a:p>
          <a:p>
            <a:pPr algn="l"/>
            <a:r>
              <a:rPr lang="en-US" sz="1100" b="0" dirty="0">
                <a:solidFill>
                  <a:srgbClr val="000000"/>
                </a:solidFill>
                <a:latin typeface="Consolas" panose="020B0609020204030204" pitchFamily="49" charset="0"/>
                <a:cs typeface="Consolas" panose="020B0609020204030204" pitchFamily="49" charset="0"/>
              </a:rPr>
              <a:t>}</a:t>
            </a:r>
          </a:p>
          <a:p>
            <a:pPr algn="l"/>
            <a:endParaRPr lang="en-US" sz="1100" b="0" dirty="0">
              <a:solidFill>
                <a:srgbClr val="000000"/>
              </a:solidFill>
              <a:latin typeface="Consolas" panose="020B0609020204030204" pitchFamily="49" charset="0"/>
              <a:ea typeface="Consolas"/>
              <a:cs typeface="Consolas" panose="020B0609020204030204" pitchFamily="49" charset="0"/>
            </a:endParaRPr>
          </a:p>
        </p:txBody>
      </p:sp>
      <p:sp>
        <p:nvSpPr>
          <p:cNvPr id="63" name="TextBox 62">
            <a:extLst>
              <a:ext uri="{FF2B5EF4-FFF2-40B4-BE49-F238E27FC236}">
                <a16:creationId xmlns:a16="http://schemas.microsoft.com/office/drawing/2014/main" id="{6F6ED9B8-4ED8-1ABD-A382-D860AD1AE864}"/>
              </a:ext>
            </a:extLst>
          </p:cNvPr>
          <p:cNvSpPr txBox="1"/>
          <p:nvPr/>
        </p:nvSpPr>
        <p:spPr>
          <a:xfrm>
            <a:off x="5922941" y="2832581"/>
            <a:ext cx="425513" cy="30777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he-IL"/>
            </a:defPPr>
            <a:lvl1pPr marL="0" marR="0" indent="0" defTabSz="914400" latinLnBrk="0">
              <a:lnSpc>
                <a:spcPct val="100000"/>
              </a:lnSpc>
              <a:buClrTx/>
              <a:buSzTx/>
              <a:buFontTx/>
              <a:buNone/>
              <a:tabLst/>
              <a:defRPr kumimoji="0" sz="1200" b="0" i="0" u="none" strike="noStrike" cap="none" normalizeH="0" baseline="0">
                <a:ln>
                  <a:noFill/>
                </a:ln>
                <a:effectLst/>
                <a:latin typeface="Consolas" panose="020B0609020204030204" pitchFamily="49" charset="0"/>
                <a:cs typeface="Consolas" panose="020B0609020204030204" pitchFamily="49" charset="0"/>
              </a:defRPr>
            </a:lvl1pPr>
          </a:lstStyle>
          <a:p>
            <a:endParaRPr lang="en-IL"/>
          </a:p>
        </p:txBody>
      </p:sp>
      <p:sp>
        <p:nvSpPr>
          <p:cNvPr id="64" name="Rectangle 63">
            <a:extLst>
              <a:ext uri="{FF2B5EF4-FFF2-40B4-BE49-F238E27FC236}">
                <a16:creationId xmlns:a16="http://schemas.microsoft.com/office/drawing/2014/main" id="{D0EB6B65-D297-754C-5393-C069A58CF6B2}"/>
              </a:ext>
            </a:extLst>
          </p:cNvPr>
          <p:cNvSpPr/>
          <p:nvPr/>
        </p:nvSpPr>
        <p:spPr>
          <a:xfrm>
            <a:off x="5862957" y="2555582"/>
            <a:ext cx="425513" cy="276999"/>
          </a:xfrm>
          <a:prstGeom prst="rect">
            <a:avLst/>
          </a:prstGeom>
        </p:spPr>
        <p:txBody>
          <a:bodyPr wrap="square" lIns="0" rIns="0">
            <a:spAutoFit/>
          </a:bodyPr>
          <a:lstStyle/>
          <a:p>
            <a:pPr marL="0" indent="0">
              <a:spcBef>
                <a:spcPts val="1200"/>
              </a:spcBef>
              <a:buNone/>
            </a:pPr>
            <a:r>
              <a:rPr lang="en-US" sz="1200" b="0" dirty="0">
                <a:solidFill>
                  <a:schemeClr val="bg1">
                    <a:lumMod val="50000"/>
                  </a:schemeClr>
                </a:solidFill>
                <a:latin typeface="Consolas" panose="020B0609020204030204" pitchFamily="49" charset="0"/>
                <a:cs typeface="Consolas" panose="020B0609020204030204" pitchFamily="49" charset="0"/>
              </a:rPr>
              <a:t>ch</a:t>
            </a:r>
          </a:p>
        </p:txBody>
      </p:sp>
      <p:sp>
        <p:nvSpPr>
          <p:cNvPr id="65" name="TextBox 64">
            <a:extLst>
              <a:ext uri="{FF2B5EF4-FFF2-40B4-BE49-F238E27FC236}">
                <a16:creationId xmlns:a16="http://schemas.microsoft.com/office/drawing/2014/main" id="{5D26DC06-5571-56DB-A200-E401292868D4}"/>
              </a:ext>
            </a:extLst>
          </p:cNvPr>
          <p:cNvSpPr txBox="1"/>
          <p:nvPr/>
        </p:nvSpPr>
        <p:spPr>
          <a:xfrm>
            <a:off x="6773968" y="2832580"/>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he-IL"/>
            </a:defPPr>
            <a:lvl1pPr marL="0" marR="0" indent="0" defTabSz="914400" latinLnBrk="0">
              <a:lnSpc>
                <a:spcPct val="100000"/>
              </a:lnSpc>
              <a:buClrTx/>
              <a:buSzTx/>
              <a:buFontTx/>
              <a:buNone/>
              <a:tabLst/>
              <a:defRPr kumimoji="0" b="0" i="0" u="none" strike="noStrike" cap="none" normalizeH="0" baseline="0">
                <a:ln>
                  <a:noFill/>
                </a:ln>
                <a:effectLst/>
                <a:latin typeface="Arial" pitchFamily="34" charset="0"/>
              </a:defRPr>
            </a:lvl1pPr>
          </a:lstStyle>
          <a:p>
            <a:endParaRPr lang="en-IL"/>
          </a:p>
        </p:txBody>
      </p:sp>
      <p:sp>
        <p:nvSpPr>
          <p:cNvPr id="66" name="Rectangle 65">
            <a:extLst>
              <a:ext uri="{FF2B5EF4-FFF2-40B4-BE49-F238E27FC236}">
                <a16:creationId xmlns:a16="http://schemas.microsoft.com/office/drawing/2014/main" id="{70ED91DC-4B1B-ECDF-17DF-EAC7EB27B0DA}"/>
              </a:ext>
            </a:extLst>
          </p:cNvPr>
          <p:cNvSpPr/>
          <p:nvPr/>
        </p:nvSpPr>
        <p:spPr>
          <a:xfrm>
            <a:off x="6773967" y="2555581"/>
            <a:ext cx="425513" cy="276999"/>
          </a:xfrm>
          <a:prstGeom prst="rect">
            <a:avLst/>
          </a:prstGeom>
        </p:spPr>
        <p:txBody>
          <a:bodyPr wrap="square" lIns="0" rIns="0">
            <a:spAutoFit/>
          </a:bodyPr>
          <a:lstStyle/>
          <a:p>
            <a:pPr marL="0" indent="0">
              <a:spcBef>
                <a:spcPts val="1200"/>
              </a:spcBef>
              <a:buNone/>
            </a:pPr>
            <a:r>
              <a:rPr lang="en-US" sz="1200" b="0" dirty="0">
                <a:solidFill>
                  <a:schemeClr val="bg1">
                    <a:lumMod val="50000"/>
                  </a:schemeClr>
                </a:solidFill>
                <a:latin typeface="Consolas" panose="020B0609020204030204" pitchFamily="49" charset="0"/>
                <a:cs typeface="Consolas" panose="020B0609020204030204" pitchFamily="49" charset="0"/>
              </a:rPr>
              <a:t>left</a:t>
            </a:r>
          </a:p>
        </p:txBody>
      </p:sp>
      <p:sp>
        <p:nvSpPr>
          <p:cNvPr id="67" name="TextBox 66">
            <a:extLst>
              <a:ext uri="{FF2B5EF4-FFF2-40B4-BE49-F238E27FC236}">
                <a16:creationId xmlns:a16="http://schemas.microsoft.com/office/drawing/2014/main" id="{D254D7DE-0204-8389-02CB-2C5C64BAB07A}"/>
              </a:ext>
            </a:extLst>
          </p:cNvPr>
          <p:cNvSpPr txBox="1"/>
          <p:nvPr/>
        </p:nvSpPr>
        <p:spPr>
          <a:xfrm>
            <a:off x="7199480" y="2832580"/>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he-IL"/>
            </a:defPPr>
            <a:lvl1pPr marL="0" marR="0" indent="0" defTabSz="914400" latinLnBrk="0">
              <a:lnSpc>
                <a:spcPct val="100000"/>
              </a:lnSpc>
              <a:buClrTx/>
              <a:buSzTx/>
              <a:buFontTx/>
              <a:buNone/>
              <a:tabLst/>
              <a:defRPr kumimoji="0" b="0" i="0" u="none" strike="noStrike" cap="none" normalizeH="0" baseline="0">
                <a:ln>
                  <a:noFill/>
                </a:ln>
                <a:effectLst/>
                <a:latin typeface="Arial" pitchFamily="34" charset="0"/>
              </a:defRPr>
            </a:lvl1pPr>
          </a:lstStyle>
          <a:p>
            <a:endParaRPr lang="en-IL"/>
          </a:p>
        </p:txBody>
      </p:sp>
      <p:sp>
        <p:nvSpPr>
          <p:cNvPr id="68" name="Rectangle 67">
            <a:extLst>
              <a:ext uri="{FF2B5EF4-FFF2-40B4-BE49-F238E27FC236}">
                <a16:creationId xmlns:a16="http://schemas.microsoft.com/office/drawing/2014/main" id="{26AFF0AB-7A21-D2C6-D1C1-457CF8121AE3}"/>
              </a:ext>
            </a:extLst>
          </p:cNvPr>
          <p:cNvSpPr/>
          <p:nvPr/>
        </p:nvSpPr>
        <p:spPr>
          <a:xfrm>
            <a:off x="7234559" y="2555581"/>
            <a:ext cx="425513" cy="276999"/>
          </a:xfrm>
          <a:prstGeom prst="rect">
            <a:avLst/>
          </a:prstGeom>
        </p:spPr>
        <p:txBody>
          <a:bodyPr wrap="square" lIns="0" rIns="0">
            <a:spAutoFit/>
          </a:bodyPr>
          <a:lstStyle/>
          <a:p>
            <a:pPr marL="0" indent="0">
              <a:spcBef>
                <a:spcPts val="1200"/>
              </a:spcBef>
              <a:buNone/>
            </a:pPr>
            <a:r>
              <a:rPr lang="en-US" sz="1200" b="0" dirty="0">
                <a:solidFill>
                  <a:schemeClr val="bg1">
                    <a:lumMod val="50000"/>
                  </a:schemeClr>
                </a:solidFill>
                <a:latin typeface="Consolas" panose="020B0609020204030204" pitchFamily="49" charset="0"/>
                <a:cs typeface="Consolas" panose="020B0609020204030204" pitchFamily="49" charset="0"/>
              </a:rPr>
              <a:t>right</a:t>
            </a:r>
          </a:p>
        </p:txBody>
      </p:sp>
      <p:cxnSp>
        <p:nvCxnSpPr>
          <p:cNvPr id="69" name="Straight Arrow Connector 68">
            <a:extLst>
              <a:ext uri="{FF2B5EF4-FFF2-40B4-BE49-F238E27FC236}">
                <a16:creationId xmlns:a16="http://schemas.microsoft.com/office/drawing/2014/main" id="{35CE36FB-59E4-4446-C686-7719782BD197}"/>
              </a:ext>
            </a:extLst>
          </p:cNvPr>
          <p:cNvCxnSpPr>
            <a:cxnSpLocks/>
          </p:cNvCxnSpPr>
          <p:nvPr/>
        </p:nvCxnSpPr>
        <p:spPr bwMode="auto">
          <a:xfrm flipH="1">
            <a:off x="6491049" y="3084179"/>
            <a:ext cx="476099" cy="4993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70" name="Straight Arrow Connector 69">
            <a:extLst>
              <a:ext uri="{FF2B5EF4-FFF2-40B4-BE49-F238E27FC236}">
                <a16:creationId xmlns:a16="http://schemas.microsoft.com/office/drawing/2014/main" id="{A4D61190-AF06-CE15-EF6A-273D0BD92929}"/>
              </a:ext>
            </a:extLst>
          </p:cNvPr>
          <p:cNvCxnSpPr>
            <a:cxnSpLocks/>
          </p:cNvCxnSpPr>
          <p:nvPr/>
        </p:nvCxnSpPr>
        <p:spPr bwMode="auto">
          <a:xfrm>
            <a:off x="7386145" y="3066252"/>
            <a:ext cx="476504" cy="517268"/>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1" name="TextBox 70">
            <a:extLst>
              <a:ext uri="{FF2B5EF4-FFF2-40B4-BE49-F238E27FC236}">
                <a16:creationId xmlns:a16="http://schemas.microsoft.com/office/drawing/2014/main" id="{E7831F00-FD02-E325-149A-2162CC319BB7}"/>
              </a:ext>
            </a:extLst>
          </p:cNvPr>
          <p:cNvSpPr txBox="1"/>
          <p:nvPr/>
        </p:nvSpPr>
        <p:spPr>
          <a:xfrm>
            <a:off x="5078431" y="2832579"/>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he-IL"/>
            </a:defPPr>
            <a:lvl1pPr marL="0" marR="0" indent="0" defTabSz="914400" latinLnBrk="0">
              <a:lnSpc>
                <a:spcPct val="100000"/>
              </a:lnSpc>
              <a:buClrTx/>
              <a:buSzTx/>
              <a:buFontTx/>
              <a:buNone/>
              <a:tabLst/>
              <a:defRPr kumimoji="0" b="0" i="0" u="none" strike="noStrike" cap="none" normalizeH="0" baseline="0">
                <a:ln>
                  <a:noFill/>
                </a:ln>
                <a:effectLst/>
                <a:latin typeface="Arial" pitchFamily="34" charset="0"/>
              </a:defRPr>
            </a:lvl1pPr>
          </a:lstStyle>
          <a:p>
            <a:endParaRPr lang="en-IL"/>
          </a:p>
        </p:txBody>
      </p:sp>
      <p:cxnSp>
        <p:nvCxnSpPr>
          <p:cNvPr id="72" name="Straight Arrow Connector 71">
            <a:extLst>
              <a:ext uri="{FF2B5EF4-FFF2-40B4-BE49-F238E27FC236}">
                <a16:creationId xmlns:a16="http://schemas.microsoft.com/office/drawing/2014/main" id="{D7D2BD82-E532-5960-867E-FA2349916219}"/>
              </a:ext>
            </a:extLst>
          </p:cNvPr>
          <p:cNvCxnSpPr>
            <a:cxnSpLocks/>
          </p:cNvCxnSpPr>
          <p:nvPr/>
        </p:nvCxnSpPr>
        <p:spPr bwMode="auto">
          <a:xfrm>
            <a:off x="5497427" y="2986468"/>
            <a:ext cx="390435" cy="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73" name="TextBox 72">
            <a:extLst>
              <a:ext uri="{FF2B5EF4-FFF2-40B4-BE49-F238E27FC236}">
                <a16:creationId xmlns:a16="http://schemas.microsoft.com/office/drawing/2014/main" id="{A3199EF2-A382-BD6C-D38E-A5CAE013D20D}"/>
              </a:ext>
            </a:extLst>
          </p:cNvPr>
          <p:cNvSpPr txBox="1"/>
          <p:nvPr/>
        </p:nvSpPr>
        <p:spPr>
          <a:xfrm>
            <a:off x="6348454" y="2832580"/>
            <a:ext cx="425513" cy="30777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he-IL"/>
            </a:defPPr>
            <a:lvl1pPr marL="0" marR="0" indent="0" defTabSz="914400" latinLnBrk="0">
              <a:lnSpc>
                <a:spcPct val="100000"/>
              </a:lnSpc>
              <a:buClrTx/>
              <a:buSzTx/>
              <a:buFontTx/>
              <a:buNone/>
              <a:tabLst/>
              <a:defRPr kumimoji="0" sz="1200" b="0" i="0" u="none" strike="noStrike" cap="none" normalizeH="0" baseline="0">
                <a:ln>
                  <a:noFill/>
                </a:ln>
                <a:effectLst/>
                <a:latin typeface="Consolas" panose="020B0609020204030204" pitchFamily="49" charset="0"/>
                <a:cs typeface="Consolas" panose="020B0609020204030204" pitchFamily="49" charset="0"/>
              </a:defRPr>
            </a:lvl1pPr>
          </a:lstStyle>
          <a:p>
            <a:r>
              <a:rPr lang="en-IL"/>
              <a:t>15</a:t>
            </a:r>
          </a:p>
        </p:txBody>
      </p:sp>
      <p:sp>
        <p:nvSpPr>
          <p:cNvPr id="74" name="Rectangle 73">
            <a:extLst>
              <a:ext uri="{FF2B5EF4-FFF2-40B4-BE49-F238E27FC236}">
                <a16:creationId xmlns:a16="http://schemas.microsoft.com/office/drawing/2014/main" id="{BE76F39F-3881-0676-6796-2D0F71A0856B}"/>
              </a:ext>
            </a:extLst>
          </p:cNvPr>
          <p:cNvSpPr/>
          <p:nvPr/>
        </p:nvSpPr>
        <p:spPr>
          <a:xfrm>
            <a:off x="6338649" y="2555581"/>
            <a:ext cx="425513" cy="276999"/>
          </a:xfrm>
          <a:prstGeom prst="rect">
            <a:avLst/>
          </a:prstGeom>
        </p:spPr>
        <p:txBody>
          <a:bodyPr wrap="square" lIns="0" rIns="0">
            <a:spAutoFit/>
          </a:bodyPr>
          <a:lstStyle/>
          <a:p>
            <a:pPr marL="0" indent="0">
              <a:spcBef>
                <a:spcPts val="1200"/>
              </a:spcBef>
              <a:buNone/>
            </a:pPr>
            <a:r>
              <a:rPr lang="en-US" sz="1200" b="0" dirty="0">
                <a:solidFill>
                  <a:schemeClr val="bg1">
                    <a:lumMod val="50000"/>
                  </a:schemeClr>
                </a:solidFill>
                <a:latin typeface="Consolas" panose="020B0609020204030204" pitchFamily="49" charset="0"/>
                <a:cs typeface="Consolas" panose="020B0609020204030204" pitchFamily="49" charset="0"/>
              </a:rPr>
              <a:t>freq</a:t>
            </a:r>
          </a:p>
        </p:txBody>
      </p:sp>
      <p:sp>
        <p:nvSpPr>
          <p:cNvPr id="75" name="TextBox 74">
            <a:extLst>
              <a:ext uri="{FF2B5EF4-FFF2-40B4-BE49-F238E27FC236}">
                <a16:creationId xmlns:a16="http://schemas.microsoft.com/office/drawing/2014/main" id="{89D8DFB7-D668-F929-3775-A6DA6A7DA2A3}"/>
              </a:ext>
            </a:extLst>
          </p:cNvPr>
          <p:cNvSpPr txBox="1"/>
          <p:nvPr/>
        </p:nvSpPr>
        <p:spPr>
          <a:xfrm>
            <a:off x="5106561" y="3885139"/>
            <a:ext cx="425513" cy="30777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he-IL"/>
            </a:defPPr>
            <a:lvl1pPr marL="0" marR="0" indent="0" defTabSz="914400" latinLnBrk="0">
              <a:lnSpc>
                <a:spcPct val="100000"/>
              </a:lnSpc>
              <a:buClrTx/>
              <a:buSzTx/>
              <a:buFontTx/>
              <a:buNone/>
              <a:tabLst/>
              <a:defRPr kumimoji="0" b="0" i="0" u="none" strike="noStrike" cap="none" normalizeH="0" baseline="0">
                <a:ln>
                  <a:noFill/>
                </a:ln>
                <a:effectLst/>
                <a:latin typeface="Arial" pitchFamily="34" charset="0"/>
              </a:defRPr>
            </a:lvl1pPr>
          </a:lstStyle>
          <a:p>
            <a:r>
              <a:rPr lang="en-IL" sz="1200">
                <a:latin typeface="Consolas" panose="020B0609020204030204" pitchFamily="49" charset="0"/>
                <a:cs typeface="Consolas" panose="020B0609020204030204" pitchFamily="49" charset="0"/>
              </a:rPr>
              <a:t>e</a:t>
            </a:r>
          </a:p>
        </p:txBody>
      </p:sp>
      <p:sp>
        <p:nvSpPr>
          <p:cNvPr id="76" name="Rectangle 75">
            <a:extLst>
              <a:ext uri="{FF2B5EF4-FFF2-40B4-BE49-F238E27FC236}">
                <a16:creationId xmlns:a16="http://schemas.microsoft.com/office/drawing/2014/main" id="{B6F5ED91-D44A-1B92-575F-3976DE281649}"/>
              </a:ext>
            </a:extLst>
          </p:cNvPr>
          <p:cNvSpPr/>
          <p:nvPr/>
        </p:nvSpPr>
        <p:spPr>
          <a:xfrm>
            <a:off x="5046577" y="3608140"/>
            <a:ext cx="425513" cy="276999"/>
          </a:xfrm>
          <a:prstGeom prst="rect">
            <a:avLst/>
          </a:prstGeom>
        </p:spPr>
        <p:txBody>
          <a:bodyPr wrap="square" lIns="0" rIns="0">
            <a:spAutoFit/>
          </a:bodyPr>
          <a:lstStyle/>
          <a:p>
            <a:pPr marL="0" indent="0">
              <a:spcBef>
                <a:spcPts val="1200"/>
              </a:spcBef>
              <a:buNone/>
            </a:pPr>
            <a:r>
              <a:rPr lang="en-US" sz="1200" b="0" dirty="0">
                <a:solidFill>
                  <a:schemeClr val="bg1">
                    <a:lumMod val="50000"/>
                  </a:schemeClr>
                </a:solidFill>
                <a:latin typeface="Consolas" panose="020B0609020204030204" pitchFamily="49" charset="0"/>
                <a:cs typeface="Consolas" panose="020B0609020204030204" pitchFamily="49" charset="0"/>
              </a:rPr>
              <a:t>ch</a:t>
            </a:r>
          </a:p>
        </p:txBody>
      </p:sp>
      <p:sp>
        <p:nvSpPr>
          <p:cNvPr id="77" name="TextBox 76">
            <a:extLst>
              <a:ext uri="{FF2B5EF4-FFF2-40B4-BE49-F238E27FC236}">
                <a16:creationId xmlns:a16="http://schemas.microsoft.com/office/drawing/2014/main" id="{D85FC8A3-DEF5-F399-9E48-5182E8221AAA}"/>
              </a:ext>
            </a:extLst>
          </p:cNvPr>
          <p:cNvSpPr txBox="1"/>
          <p:nvPr/>
        </p:nvSpPr>
        <p:spPr>
          <a:xfrm>
            <a:off x="5957588" y="3885138"/>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he-IL"/>
            </a:defPPr>
            <a:lvl1pPr marL="0" marR="0" indent="0" defTabSz="914400" latinLnBrk="0">
              <a:lnSpc>
                <a:spcPct val="100000"/>
              </a:lnSpc>
              <a:buClrTx/>
              <a:buSzTx/>
              <a:buFontTx/>
              <a:buNone/>
              <a:tabLst/>
              <a:defRPr kumimoji="0" b="0" i="0" u="none" strike="noStrike" cap="none" normalizeH="0" baseline="0">
                <a:ln>
                  <a:noFill/>
                </a:ln>
                <a:effectLst/>
                <a:latin typeface="Arial" pitchFamily="34" charset="0"/>
              </a:defRPr>
            </a:lvl1pPr>
          </a:lstStyle>
          <a:p>
            <a:r>
              <a:rPr lang="en-IL" sz="1200">
                <a:latin typeface="Consolas" panose="020B0609020204030204" pitchFamily="49" charset="0"/>
                <a:cs typeface="Consolas" panose="020B0609020204030204" pitchFamily="49" charset="0"/>
              </a:rPr>
              <a:t>null</a:t>
            </a:r>
          </a:p>
        </p:txBody>
      </p:sp>
      <p:sp>
        <p:nvSpPr>
          <p:cNvPr id="78" name="Rectangle 77">
            <a:extLst>
              <a:ext uri="{FF2B5EF4-FFF2-40B4-BE49-F238E27FC236}">
                <a16:creationId xmlns:a16="http://schemas.microsoft.com/office/drawing/2014/main" id="{392B52DA-EDF1-3713-A90E-CBBC7DCF4AD9}"/>
              </a:ext>
            </a:extLst>
          </p:cNvPr>
          <p:cNvSpPr/>
          <p:nvPr/>
        </p:nvSpPr>
        <p:spPr>
          <a:xfrm>
            <a:off x="5957587" y="3608139"/>
            <a:ext cx="425513" cy="276999"/>
          </a:xfrm>
          <a:prstGeom prst="rect">
            <a:avLst/>
          </a:prstGeom>
        </p:spPr>
        <p:txBody>
          <a:bodyPr wrap="square" lIns="0" rIns="0">
            <a:spAutoFit/>
          </a:bodyPr>
          <a:lstStyle/>
          <a:p>
            <a:pPr marL="0" indent="0">
              <a:spcBef>
                <a:spcPts val="1200"/>
              </a:spcBef>
              <a:buNone/>
            </a:pPr>
            <a:r>
              <a:rPr lang="en-US" sz="1200" b="0" dirty="0">
                <a:solidFill>
                  <a:schemeClr val="bg1">
                    <a:lumMod val="50000"/>
                  </a:schemeClr>
                </a:solidFill>
                <a:latin typeface="Consolas" panose="020B0609020204030204" pitchFamily="49" charset="0"/>
                <a:cs typeface="Consolas" panose="020B0609020204030204" pitchFamily="49" charset="0"/>
              </a:rPr>
              <a:t>left</a:t>
            </a:r>
          </a:p>
        </p:txBody>
      </p:sp>
      <p:sp>
        <p:nvSpPr>
          <p:cNvPr id="79" name="TextBox 78">
            <a:extLst>
              <a:ext uri="{FF2B5EF4-FFF2-40B4-BE49-F238E27FC236}">
                <a16:creationId xmlns:a16="http://schemas.microsoft.com/office/drawing/2014/main" id="{EEDD5054-F39D-D6CE-A8B5-C0C93C931F5D}"/>
              </a:ext>
            </a:extLst>
          </p:cNvPr>
          <p:cNvSpPr txBox="1"/>
          <p:nvPr/>
        </p:nvSpPr>
        <p:spPr>
          <a:xfrm>
            <a:off x="6383100" y="3885138"/>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he-IL"/>
            </a:defPPr>
            <a:lvl1pPr marL="0" marR="0" indent="0" defTabSz="914400" latinLnBrk="0">
              <a:lnSpc>
                <a:spcPct val="100000"/>
              </a:lnSpc>
              <a:buClrTx/>
              <a:buSzTx/>
              <a:buFontTx/>
              <a:buNone/>
              <a:tabLst/>
              <a:defRPr kumimoji="0" sz="1200" b="0" i="0" u="none" strike="noStrike" cap="none" normalizeH="0" baseline="0">
                <a:ln>
                  <a:noFill/>
                </a:ln>
                <a:effectLst/>
                <a:latin typeface="Consolas" panose="020B0609020204030204" pitchFamily="49" charset="0"/>
                <a:cs typeface="Consolas" panose="020B0609020204030204" pitchFamily="49" charset="0"/>
              </a:defRPr>
            </a:lvl1pPr>
          </a:lstStyle>
          <a:p>
            <a:r>
              <a:rPr lang="en-IL"/>
              <a:t>null</a:t>
            </a:r>
          </a:p>
        </p:txBody>
      </p:sp>
      <p:sp>
        <p:nvSpPr>
          <p:cNvPr id="80" name="Rectangle 79">
            <a:extLst>
              <a:ext uri="{FF2B5EF4-FFF2-40B4-BE49-F238E27FC236}">
                <a16:creationId xmlns:a16="http://schemas.microsoft.com/office/drawing/2014/main" id="{F1081A9A-05C3-9064-1C2A-BC680C3C4193}"/>
              </a:ext>
            </a:extLst>
          </p:cNvPr>
          <p:cNvSpPr/>
          <p:nvPr/>
        </p:nvSpPr>
        <p:spPr>
          <a:xfrm>
            <a:off x="6418179" y="3608139"/>
            <a:ext cx="425513" cy="276999"/>
          </a:xfrm>
          <a:prstGeom prst="rect">
            <a:avLst/>
          </a:prstGeom>
        </p:spPr>
        <p:txBody>
          <a:bodyPr wrap="square" lIns="0" rIns="0">
            <a:spAutoFit/>
          </a:bodyPr>
          <a:lstStyle/>
          <a:p>
            <a:pPr marL="0" indent="0">
              <a:spcBef>
                <a:spcPts val="1200"/>
              </a:spcBef>
              <a:buNone/>
            </a:pPr>
            <a:r>
              <a:rPr lang="en-US" sz="1200" b="0" dirty="0">
                <a:solidFill>
                  <a:schemeClr val="bg1">
                    <a:lumMod val="50000"/>
                  </a:schemeClr>
                </a:solidFill>
                <a:latin typeface="Consolas" panose="020B0609020204030204" pitchFamily="49" charset="0"/>
                <a:cs typeface="Consolas" panose="020B0609020204030204" pitchFamily="49" charset="0"/>
              </a:rPr>
              <a:t>right</a:t>
            </a:r>
          </a:p>
        </p:txBody>
      </p:sp>
      <p:sp>
        <p:nvSpPr>
          <p:cNvPr id="81" name="TextBox 80">
            <a:extLst>
              <a:ext uri="{FF2B5EF4-FFF2-40B4-BE49-F238E27FC236}">
                <a16:creationId xmlns:a16="http://schemas.microsoft.com/office/drawing/2014/main" id="{D53C23EB-FDBB-5A43-135D-B42632E6B47D}"/>
              </a:ext>
            </a:extLst>
          </p:cNvPr>
          <p:cNvSpPr txBox="1"/>
          <p:nvPr/>
        </p:nvSpPr>
        <p:spPr>
          <a:xfrm>
            <a:off x="5532074" y="3885138"/>
            <a:ext cx="425513" cy="30777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he-IL"/>
            </a:defPPr>
            <a:lvl1pPr marL="0" marR="0" indent="0" defTabSz="914400" latinLnBrk="0">
              <a:lnSpc>
                <a:spcPct val="100000"/>
              </a:lnSpc>
              <a:buClrTx/>
              <a:buSzTx/>
              <a:buFontTx/>
              <a:buNone/>
              <a:tabLst/>
              <a:defRPr kumimoji="0" sz="1200" b="0" i="0" u="none" strike="noStrike" cap="none" normalizeH="0" baseline="0">
                <a:ln>
                  <a:noFill/>
                </a:ln>
                <a:effectLst/>
                <a:latin typeface="Consolas" panose="020B0609020204030204" pitchFamily="49" charset="0"/>
                <a:cs typeface="Consolas" panose="020B0609020204030204" pitchFamily="49" charset="0"/>
              </a:defRPr>
            </a:lvl1pPr>
          </a:lstStyle>
          <a:p>
            <a:r>
              <a:rPr lang="en-IL"/>
              <a:t>13</a:t>
            </a:r>
          </a:p>
        </p:txBody>
      </p:sp>
      <p:sp>
        <p:nvSpPr>
          <p:cNvPr id="82" name="Rectangle 81">
            <a:extLst>
              <a:ext uri="{FF2B5EF4-FFF2-40B4-BE49-F238E27FC236}">
                <a16:creationId xmlns:a16="http://schemas.microsoft.com/office/drawing/2014/main" id="{1BE0BEA4-220F-AE74-9AAF-F9065362292D}"/>
              </a:ext>
            </a:extLst>
          </p:cNvPr>
          <p:cNvSpPr/>
          <p:nvPr/>
        </p:nvSpPr>
        <p:spPr>
          <a:xfrm>
            <a:off x="5522269" y="3608139"/>
            <a:ext cx="425513" cy="276999"/>
          </a:xfrm>
          <a:prstGeom prst="rect">
            <a:avLst/>
          </a:prstGeom>
        </p:spPr>
        <p:txBody>
          <a:bodyPr wrap="square" lIns="0" rIns="0">
            <a:spAutoFit/>
          </a:bodyPr>
          <a:lstStyle/>
          <a:p>
            <a:pPr marL="0" indent="0">
              <a:spcBef>
                <a:spcPts val="1200"/>
              </a:spcBef>
              <a:buNone/>
            </a:pPr>
            <a:r>
              <a:rPr lang="en-US" sz="1200" b="0" dirty="0">
                <a:solidFill>
                  <a:schemeClr val="bg1">
                    <a:lumMod val="50000"/>
                  </a:schemeClr>
                </a:solidFill>
                <a:latin typeface="Consolas" panose="020B0609020204030204" pitchFamily="49" charset="0"/>
                <a:cs typeface="Consolas" panose="020B0609020204030204" pitchFamily="49" charset="0"/>
              </a:rPr>
              <a:t>freq</a:t>
            </a:r>
          </a:p>
        </p:txBody>
      </p:sp>
      <p:sp>
        <p:nvSpPr>
          <p:cNvPr id="83" name="TextBox 82">
            <a:extLst>
              <a:ext uri="{FF2B5EF4-FFF2-40B4-BE49-F238E27FC236}">
                <a16:creationId xmlns:a16="http://schemas.microsoft.com/office/drawing/2014/main" id="{8CC544DB-B05E-B095-27AA-4A5C6BD69316}"/>
              </a:ext>
            </a:extLst>
          </p:cNvPr>
          <p:cNvSpPr txBox="1"/>
          <p:nvPr/>
        </p:nvSpPr>
        <p:spPr>
          <a:xfrm>
            <a:off x="7145473" y="3886200"/>
            <a:ext cx="425513" cy="30777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he-IL"/>
            </a:defPPr>
            <a:lvl1pPr marL="0" marR="0" indent="0" defTabSz="914400" latinLnBrk="0">
              <a:lnSpc>
                <a:spcPct val="100000"/>
              </a:lnSpc>
              <a:buClrTx/>
              <a:buSzTx/>
              <a:buFontTx/>
              <a:buNone/>
              <a:tabLst/>
              <a:defRPr kumimoji="0" sz="1200" b="0" i="0" u="none" strike="noStrike" cap="none" normalizeH="0" baseline="0">
                <a:ln>
                  <a:noFill/>
                </a:ln>
                <a:effectLst/>
                <a:latin typeface="Consolas" panose="020B0609020204030204" pitchFamily="49" charset="0"/>
                <a:cs typeface="Consolas" panose="020B0609020204030204" pitchFamily="49" charset="0"/>
              </a:defRPr>
            </a:lvl1pPr>
          </a:lstStyle>
          <a:p>
            <a:r>
              <a:rPr lang="en-IL"/>
              <a:t>k</a:t>
            </a:r>
          </a:p>
        </p:txBody>
      </p:sp>
      <p:sp>
        <p:nvSpPr>
          <p:cNvPr id="84" name="Rectangle 83">
            <a:extLst>
              <a:ext uri="{FF2B5EF4-FFF2-40B4-BE49-F238E27FC236}">
                <a16:creationId xmlns:a16="http://schemas.microsoft.com/office/drawing/2014/main" id="{2284B24E-1EAF-6CE5-D084-35B47EB1FB90}"/>
              </a:ext>
            </a:extLst>
          </p:cNvPr>
          <p:cNvSpPr/>
          <p:nvPr/>
        </p:nvSpPr>
        <p:spPr>
          <a:xfrm>
            <a:off x="7085489" y="3609201"/>
            <a:ext cx="425513" cy="276999"/>
          </a:xfrm>
          <a:prstGeom prst="rect">
            <a:avLst/>
          </a:prstGeom>
        </p:spPr>
        <p:txBody>
          <a:bodyPr wrap="square" lIns="0" rIns="0">
            <a:spAutoFit/>
          </a:bodyPr>
          <a:lstStyle/>
          <a:p>
            <a:pPr marL="0" indent="0">
              <a:spcBef>
                <a:spcPts val="1200"/>
              </a:spcBef>
              <a:buNone/>
            </a:pPr>
            <a:r>
              <a:rPr lang="en-US" sz="1200" b="0" dirty="0">
                <a:solidFill>
                  <a:schemeClr val="bg1">
                    <a:lumMod val="50000"/>
                  </a:schemeClr>
                </a:solidFill>
                <a:latin typeface="Consolas" panose="020B0609020204030204" pitchFamily="49" charset="0"/>
                <a:cs typeface="Consolas" panose="020B0609020204030204" pitchFamily="49" charset="0"/>
              </a:rPr>
              <a:t>ch</a:t>
            </a:r>
          </a:p>
        </p:txBody>
      </p:sp>
      <p:sp>
        <p:nvSpPr>
          <p:cNvPr id="85" name="TextBox 84">
            <a:extLst>
              <a:ext uri="{FF2B5EF4-FFF2-40B4-BE49-F238E27FC236}">
                <a16:creationId xmlns:a16="http://schemas.microsoft.com/office/drawing/2014/main" id="{12FCCE02-0AE0-10B3-AE72-4A24321F024A}"/>
              </a:ext>
            </a:extLst>
          </p:cNvPr>
          <p:cNvSpPr txBox="1"/>
          <p:nvPr/>
        </p:nvSpPr>
        <p:spPr>
          <a:xfrm>
            <a:off x="7996500" y="3886199"/>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he-IL"/>
            </a:defPPr>
            <a:lvl1pPr marL="0" marR="0" indent="0" defTabSz="914400" latinLnBrk="0">
              <a:lnSpc>
                <a:spcPct val="100000"/>
              </a:lnSpc>
              <a:buClrTx/>
              <a:buSzTx/>
              <a:buFontTx/>
              <a:buNone/>
              <a:tabLst/>
              <a:defRPr kumimoji="0" sz="1200" b="0" i="0" u="none" strike="noStrike" cap="none" normalizeH="0" baseline="0">
                <a:ln>
                  <a:noFill/>
                </a:ln>
                <a:effectLst/>
                <a:latin typeface="Consolas" panose="020B0609020204030204" pitchFamily="49" charset="0"/>
                <a:cs typeface="Consolas" panose="020B0609020204030204" pitchFamily="49" charset="0"/>
              </a:defRPr>
            </a:lvl1pPr>
          </a:lstStyle>
          <a:p>
            <a:r>
              <a:rPr lang="en-IL"/>
              <a:t>null</a:t>
            </a:r>
          </a:p>
        </p:txBody>
      </p:sp>
      <p:sp>
        <p:nvSpPr>
          <p:cNvPr id="86" name="Rectangle 85">
            <a:extLst>
              <a:ext uri="{FF2B5EF4-FFF2-40B4-BE49-F238E27FC236}">
                <a16:creationId xmlns:a16="http://schemas.microsoft.com/office/drawing/2014/main" id="{FD2EED7D-653B-0B76-758F-1A83BD8EDEED}"/>
              </a:ext>
            </a:extLst>
          </p:cNvPr>
          <p:cNvSpPr/>
          <p:nvPr/>
        </p:nvSpPr>
        <p:spPr>
          <a:xfrm>
            <a:off x="7996499" y="3609200"/>
            <a:ext cx="425513" cy="276999"/>
          </a:xfrm>
          <a:prstGeom prst="rect">
            <a:avLst/>
          </a:prstGeom>
        </p:spPr>
        <p:txBody>
          <a:bodyPr wrap="square" lIns="0" rIns="0">
            <a:spAutoFit/>
          </a:bodyPr>
          <a:lstStyle/>
          <a:p>
            <a:pPr marL="0" indent="0">
              <a:spcBef>
                <a:spcPts val="1200"/>
              </a:spcBef>
              <a:buNone/>
            </a:pPr>
            <a:r>
              <a:rPr lang="en-US" sz="1200" b="0" dirty="0">
                <a:solidFill>
                  <a:schemeClr val="bg1">
                    <a:lumMod val="50000"/>
                  </a:schemeClr>
                </a:solidFill>
                <a:latin typeface="Consolas" panose="020B0609020204030204" pitchFamily="49" charset="0"/>
                <a:cs typeface="Consolas" panose="020B0609020204030204" pitchFamily="49" charset="0"/>
              </a:rPr>
              <a:t>left</a:t>
            </a:r>
          </a:p>
        </p:txBody>
      </p:sp>
      <p:sp>
        <p:nvSpPr>
          <p:cNvPr id="87" name="TextBox 86">
            <a:extLst>
              <a:ext uri="{FF2B5EF4-FFF2-40B4-BE49-F238E27FC236}">
                <a16:creationId xmlns:a16="http://schemas.microsoft.com/office/drawing/2014/main" id="{313000A8-B548-020F-3F8B-A1062F61E4B5}"/>
              </a:ext>
            </a:extLst>
          </p:cNvPr>
          <p:cNvSpPr txBox="1"/>
          <p:nvPr/>
        </p:nvSpPr>
        <p:spPr>
          <a:xfrm>
            <a:off x="8422012" y="3886199"/>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he-IL"/>
            </a:defPPr>
            <a:lvl1pPr marL="0" marR="0" indent="0" defTabSz="914400" latinLnBrk="0">
              <a:lnSpc>
                <a:spcPct val="100000"/>
              </a:lnSpc>
              <a:buClrTx/>
              <a:buSzTx/>
              <a:buFontTx/>
              <a:buNone/>
              <a:tabLst/>
              <a:defRPr kumimoji="0" sz="1200" b="0" i="0" u="none" strike="noStrike" cap="none" normalizeH="0" baseline="0">
                <a:ln>
                  <a:noFill/>
                </a:ln>
                <a:effectLst/>
                <a:latin typeface="Consolas" panose="020B0609020204030204" pitchFamily="49" charset="0"/>
                <a:cs typeface="Consolas" panose="020B0609020204030204" pitchFamily="49" charset="0"/>
              </a:defRPr>
            </a:lvl1pPr>
          </a:lstStyle>
          <a:p>
            <a:r>
              <a:rPr lang="en-IL"/>
              <a:t>null</a:t>
            </a:r>
          </a:p>
        </p:txBody>
      </p:sp>
      <p:sp>
        <p:nvSpPr>
          <p:cNvPr id="88" name="Rectangle 87">
            <a:extLst>
              <a:ext uri="{FF2B5EF4-FFF2-40B4-BE49-F238E27FC236}">
                <a16:creationId xmlns:a16="http://schemas.microsoft.com/office/drawing/2014/main" id="{9C78E121-5036-00FB-67C7-49D4B5FC3FD9}"/>
              </a:ext>
            </a:extLst>
          </p:cNvPr>
          <p:cNvSpPr/>
          <p:nvPr/>
        </p:nvSpPr>
        <p:spPr>
          <a:xfrm>
            <a:off x="8457091" y="3609200"/>
            <a:ext cx="425513" cy="276999"/>
          </a:xfrm>
          <a:prstGeom prst="rect">
            <a:avLst/>
          </a:prstGeom>
        </p:spPr>
        <p:txBody>
          <a:bodyPr wrap="square" lIns="0" rIns="0">
            <a:spAutoFit/>
          </a:bodyPr>
          <a:lstStyle/>
          <a:p>
            <a:pPr marL="0" indent="0">
              <a:spcBef>
                <a:spcPts val="1200"/>
              </a:spcBef>
              <a:buNone/>
            </a:pPr>
            <a:r>
              <a:rPr lang="en-US" sz="1200" b="0" dirty="0">
                <a:solidFill>
                  <a:schemeClr val="bg1">
                    <a:lumMod val="50000"/>
                  </a:schemeClr>
                </a:solidFill>
                <a:latin typeface="Consolas" panose="020B0609020204030204" pitchFamily="49" charset="0"/>
                <a:cs typeface="Consolas" panose="020B0609020204030204" pitchFamily="49" charset="0"/>
              </a:rPr>
              <a:t>right</a:t>
            </a:r>
          </a:p>
        </p:txBody>
      </p:sp>
      <p:sp>
        <p:nvSpPr>
          <p:cNvPr id="89" name="TextBox 88">
            <a:extLst>
              <a:ext uri="{FF2B5EF4-FFF2-40B4-BE49-F238E27FC236}">
                <a16:creationId xmlns:a16="http://schemas.microsoft.com/office/drawing/2014/main" id="{EE1B705D-81B8-ED8A-BFC2-815DF4E4142E}"/>
              </a:ext>
            </a:extLst>
          </p:cNvPr>
          <p:cNvSpPr txBox="1"/>
          <p:nvPr/>
        </p:nvSpPr>
        <p:spPr>
          <a:xfrm>
            <a:off x="7570986" y="3886199"/>
            <a:ext cx="425513" cy="30777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he-IL"/>
            </a:defPPr>
            <a:lvl1pPr marL="0" marR="0" indent="0" defTabSz="914400" latinLnBrk="0">
              <a:lnSpc>
                <a:spcPct val="100000"/>
              </a:lnSpc>
              <a:buClrTx/>
              <a:buSzTx/>
              <a:buFontTx/>
              <a:buNone/>
              <a:tabLst/>
              <a:defRPr kumimoji="0" sz="1200" b="0" i="0" u="none" strike="noStrike" cap="none" normalizeH="0" baseline="0">
                <a:ln>
                  <a:noFill/>
                </a:ln>
                <a:effectLst/>
                <a:latin typeface="Consolas" panose="020B0609020204030204" pitchFamily="49" charset="0"/>
                <a:cs typeface="Consolas" panose="020B0609020204030204" pitchFamily="49" charset="0"/>
              </a:defRPr>
            </a:lvl1pPr>
          </a:lstStyle>
          <a:p>
            <a:r>
              <a:rPr lang="en-IL"/>
              <a:t>2</a:t>
            </a:r>
          </a:p>
        </p:txBody>
      </p:sp>
      <p:sp>
        <p:nvSpPr>
          <p:cNvPr id="90" name="Rectangle 89">
            <a:extLst>
              <a:ext uri="{FF2B5EF4-FFF2-40B4-BE49-F238E27FC236}">
                <a16:creationId xmlns:a16="http://schemas.microsoft.com/office/drawing/2014/main" id="{F7754439-3612-DA4D-1DCA-2828704D399A}"/>
              </a:ext>
            </a:extLst>
          </p:cNvPr>
          <p:cNvSpPr/>
          <p:nvPr/>
        </p:nvSpPr>
        <p:spPr>
          <a:xfrm>
            <a:off x="7561181" y="3609200"/>
            <a:ext cx="425513" cy="276999"/>
          </a:xfrm>
          <a:prstGeom prst="rect">
            <a:avLst/>
          </a:prstGeom>
        </p:spPr>
        <p:txBody>
          <a:bodyPr wrap="square" lIns="0" rIns="0">
            <a:spAutoFit/>
          </a:bodyPr>
          <a:lstStyle/>
          <a:p>
            <a:pPr marL="0" indent="0">
              <a:spcBef>
                <a:spcPts val="1200"/>
              </a:spcBef>
              <a:buNone/>
            </a:pPr>
            <a:r>
              <a:rPr lang="en-US" sz="1200" b="0" dirty="0">
                <a:solidFill>
                  <a:schemeClr val="bg1">
                    <a:lumMod val="50000"/>
                  </a:schemeClr>
                </a:solidFill>
                <a:latin typeface="Consolas" panose="020B0609020204030204" pitchFamily="49" charset="0"/>
                <a:cs typeface="Consolas" panose="020B0609020204030204" pitchFamily="49" charset="0"/>
              </a:rPr>
              <a:t>freq</a:t>
            </a:r>
          </a:p>
        </p:txBody>
      </p:sp>
      <p:sp>
        <p:nvSpPr>
          <p:cNvPr id="91" name="Rectangle 90">
            <a:extLst>
              <a:ext uri="{FF2B5EF4-FFF2-40B4-BE49-F238E27FC236}">
                <a16:creationId xmlns:a16="http://schemas.microsoft.com/office/drawing/2014/main" id="{0939CA4A-5E9E-B409-CDDC-9C67ED7E3E80}"/>
              </a:ext>
            </a:extLst>
          </p:cNvPr>
          <p:cNvSpPr/>
          <p:nvPr/>
        </p:nvSpPr>
        <p:spPr>
          <a:xfrm>
            <a:off x="5078430" y="2585694"/>
            <a:ext cx="425513" cy="276999"/>
          </a:xfrm>
          <a:prstGeom prst="rect">
            <a:avLst/>
          </a:prstGeom>
        </p:spPr>
        <p:txBody>
          <a:bodyPr wrap="square" lIns="0" rIns="0">
            <a:spAutoFit/>
          </a:bodyPr>
          <a:lstStyle/>
          <a:p>
            <a:pPr marL="0" indent="0">
              <a:spcBef>
                <a:spcPts val="1200"/>
              </a:spcBef>
              <a:buNone/>
            </a:pPr>
            <a:r>
              <a:rPr lang="en-US" sz="1200" b="0" dirty="0">
                <a:latin typeface="Consolas" panose="020B0609020204030204" pitchFamily="49" charset="0"/>
                <a:cs typeface="Consolas" panose="020B0609020204030204" pitchFamily="49" charset="0"/>
              </a:rPr>
              <a:t>root</a:t>
            </a:r>
          </a:p>
        </p:txBody>
      </p:sp>
      <p:sp>
        <p:nvSpPr>
          <p:cNvPr id="4" name="TextBox 3">
            <a:extLst>
              <a:ext uri="{FF2B5EF4-FFF2-40B4-BE49-F238E27FC236}">
                <a16:creationId xmlns:a16="http://schemas.microsoft.com/office/drawing/2014/main" id="{EEF5A93D-A65B-84EB-17C7-75924FD99400}"/>
              </a:ext>
            </a:extLst>
          </p:cNvPr>
          <p:cNvSpPr txBox="1"/>
          <p:nvPr/>
        </p:nvSpPr>
        <p:spPr>
          <a:xfrm>
            <a:off x="4572000" y="4482190"/>
            <a:ext cx="4572000" cy="584775"/>
          </a:xfrm>
          <a:prstGeom prst="rect">
            <a:avLst/>
          </a:prstGeom>
          <a:noFill/>
        </p:spPr>
        <p:txBody>
          <a:bodyPr wrap="square">
            <a:spAutoFit/>
          </a:bodyPr>
          <a:lstStyle/>
          <a:p>
            <a:r>
              <a:rPr lang="en-US" sz="1600" b="0" dirty="0">
                <a:latin typeface="Times New Roman" panose="02020603050405020304" pitchFamily="18" charset="0"/>
                <a:cs typeface="Times New Roman" panose="02020603050405020304" pitchFamily="18" charset="0"/>
              </a:rPr>
              <a:t>Tree implementation:</a:t>
            </a:r>
          </a:p>
          <a:p>
            <a:r>
              <a:rPr lang="en-US" sz="1600" b="0" dirty="0">
                <a:latin typeface="Times New Roman" panose="02020603050405020304" pitchFamily="18" charset="0"/>
                <a:cs typeface="Times New Roman" panose="02020603050405020304" pitchFamily="18" charset="0"/>
              </a:rPr>
              <a:t>connected Node objects</a:t>
            </a:r>
          </a:p>
        </p:txBody>
      </p:sp>
    </p:spTree>
    <p:extLst>
      <p:ext uri="{BB962C8B-B14F-4D97-AF65-F5344CB8AC3E}">
        <p14:creationId xmlns:p14="http://schemas.microsoft.com/office/powerpoint/2010/main" val="8816853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FB277-F9FB-7C22-E7D3-6DA654E7AE57}"/>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0A0891B4-7374-B95D-B344-6AF0722730E5}"/>
              </a:ext>
            </a:extLst>
          </p:cNvPr>
          <p:cNvSpPr>
            <a:spLocks noGrp="1"/>
          </p:cNvSpPr>
          <p:nvPr>
            <p:ph type="title"/>
          </p:nvPr>
        </p:nvSpPr>
        <p:spPr>
          <a:xfrm>
            <a:off x="152400" y="76200"/>
            <a:ext cx="8763000" cy="533400"/>
          </a:xfrm>
        </p:spPr>
        <p:txBody>
          <a:bodyPr/>
          <a:lstStyle/>
          <a:p>
            <a:r>
              <a:rPr lang="en-US" dirty="0"/>
              <a:t>Compression class</a:t>
            </a:r>
            <a:r>
              <a:rPr lang="en-US" sz="1800" dirty="0"/>
              <a:t>: Building the code book</a:t>
            </a:r>
            <a:endParaRPr lang="en-IL"/>
          </a:p>
        </p:txBody>
      </p:sp>
      <p:sp>
        <p:nvSpPr>
          <p:cNvPr id="64" name="Rectangle 63">
            <a:extLst>
              <a:ext uri="{FF2B5EF4-FFF2-40B4-BE49-F238E27FC236}">
                <a16:creationId xmlns:a16="http://schemas.microsoft.com/office/drawing/2014/main" id="{59ED236F-C88C-4BBB-6236-EE7B9BD11D1C}"/>
              </a:ext>
            </a:extLst>
          </p:cNvPr>
          <p:cNvSpPr>
            <a:spLocks noChangeArrowheads="1"/>
          </p:cNvSpPr>
          <p:nvPr/>
        </p:nvSpPr>
        <p:spPr bwMode="auto">
          <a:xfrm>
            <a:off x="151514" y="762000"/>
            <a:ext cx="4801486" cy="60198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lnSpc>
                <a:spcPts val="1450"/>
              </a:lnSpc>
              <a:spcBef>
                <a:spcPts val="0"/>
              </a:spcBef>
            </a:pPr>
            <a:r>
              <a:rPr lang="en-US" sz="1100" b="0" dirty="0">
                <a:latin typeface="Consolas" panose="020B0609020204030204" pitchFamily="49" charset="0"/>
                <a:cs typeface="Consolas" panose="020B0609020204030204" pitchFamily="49" charset="0"/>
              </a:rPr>
              <a:t>import java.util.LinkedList;</a:t>
            </a:r>
          </a:p>
          <a:p>
            <a:pPr algn="l">
              <a:lnSpc>
                <a:spcPts val="1450"/>
              </a:lnSpc>
              <a:spcBef>
                <a:spcPts val="600"/>
              </a:spcBef>
            </a:pPr>
            <a:r>
              <a:rPr lang="en-US" sz="1100" b="0" dirty="0">
                <a:latin typeface="Consolas" panose="020B0609020204030204" pitchFamily="49" charset="0"/>
                <a:cs typeface="Consolas" panose="020B0609020204030204" pitchFamily="49" charset="0"/>
              </a:rPr>
              <a:t>public class Comp {</a:t>
            </a:r>
          </a:p>
          <a:p>
            <a:pPr algn="l">
              <a:lnSpc>
                <a:spcPts val="1450"/>
              </a:lnSpc>
              <a:spcBef>
                <a:spcPts val="0"/>
              </a:spcBef>
            </a:pPr>
            <a:r>
              <a:rPr lang="en-US" sz="1100" b="0" dirty="0">
                <a:latin typeface="Consolas" panose="020B0609020204030204" pitchFamily="49" charset="0"/>
                <a:cs typeface="Consolas" panose="020B0609020204030204" pitchFamily="49" charset="0"/>
              </a:rPr>
              <a:t>    static Node root;          </a:t>
            </a:r>
            <a:r>
              <a:rPr lang="en-US" sz="1100" b="0" dirty="0">
                <a:solidFill>
                  <a:srgbClr val="3F7F5F"/>
                </a:solidFill>
                <a:latin typeface="Times New Roman" panose="02020603050405020304" pitchFamily="18" charset="0"/>
                <a:cs typeface="Times New Roman" panose="02020603050405020304" pitchFamily="18" charset="0"/>
              </a:rPr>
              <a:t>// top node</a:t>
            </a:r>
          </a:p>
          <a:p>
            <a:pPr algn="l">
              <a:lnSpc>
                <a:spcPts val="1450"/>
              </a:lnSpc>
              <a:spcBef>
                <a:spcPts val="0"/>
              </a:spcBef>
            </a:pPr>
            <a:r>
              <a:rPr lang="en-US" sz="1100" b="0" dirty="0">
                <a:latin typeface="Consolas" panose="020B0609020204030204" pitchFamily="49" charset="0"/>
                <a:cs typeface="Consolas" panose="020B0609020204030204" pitchFamily="49" charset="0"/>
              </a:rPr>
              <a:t>    static String[] codeBook;  </a:t>
            </a:r>
            <a:r>
              <a:rPr lang="en-US" sz="1100" b="0" dirty="0">
                <a:solidFill>
                  <a:srgbClr val="3F7F5F"/>
                </a:solidFill>
                <a:latin typeface="Times New Roman" panose="02020603050405020304" pitchFamily="18" charset="0"/>
                <a:cs typeface="Times New Roman" panose="02020603050405020304" pitchFamily="18" charset="0"/>
              </a:rPr>
              <a:t>// array of character codes</a:t>
            </a:r>
          </a:p>
          <a:p>
            <a:pPr algn="l">
              <a:lnSpc>
                <a:spcPts val="1450"/>
              </a:lnSpc>
              <a:spcBef>
                <a:spcPts val="600"/>
              </a:spcBef>
            </a:pPr>
            <a:r>
              <a:rPr lang="en-US" sz="1100" b="0" dirty="0">
                <a:latin typeface="Consolas" panose="020B0609020204030204" pitchFamily="49" charset="0"/>
                <a:cs typeface="Consolas" panose="020B0609020204030204" pitchFamily="49" charset="0"/>
              </a:rPr>
              <a:t>    </a:t>
            </a:r>
            <a:r>
              <a:rPr lang="en-US" sz="1200" b="0" dirty="0">
                <a:solidFill>
                  <a:srgbClr val="000099"/>
                </a:solidFill>
                <a:latin typeface="Times New Roman" panose="02020603050405020304" pitchFamily="18" charset="0"/>
                <a:ea typeface="ＭＳ Ｐゴシック" charset="-128"/>
                <a:cs typeface="Times New Roman" panose="02020603050405020304" pitchFamily="18" charset="0"/>
              </a:rPr>
              <a:t>/** Initializes data structures, based on the given letter frequencies. */</a:t>
            </a:r>
          </a:p>
          <a:p>
            <a:pPr algn="l">
              <a:lnSpc>
                <a:spcPts val="1450"/>
              </a:lnSpc>
              <a:spcBef>
                <a:spcPts val="0"/>
              </a:spcBef>
            </a:pPr>
            <a:r>
              <a:rPr lang="en-US" sz="1100" b="0" dirty="0">
                <a:latin typeface="Consolas" panose="020B0609020204030204" pitchFamily="49" charset="0"/>
                <a:cs typeface="Consolas" panose="020B0609020204030204" pitchFamily="49" charset="0"/>
              </a:rPr>
              <a:t>    public static void </a:t>
            </a:r>
            <a:r>
              <a:rPr lang="en-US" sz="1100" dirty="0">
                <a:solidFill>
                  <a:srgbClr val="C00000"/>
                </a:solidFill>
                <a:latin typeface="Consolas" panose="020B0609020204030204" pitchFamily="49" charset="0"/>
                <a:cs typeface="Consolas" panose="020B0609020204030204" pitchFamily="49" charset="0"/>
              </a:rPr>
              <a:t>init</a:t>
            </a:r>
            <a:r>
              <a:rPr lang="en-US" sz="1100" b="0" dirty="0">
                <a:latin typeface="Consolas" panose="020B0609020204030204" pitchFamily="49" charset="0"/>
                <a:cs typeface="Consolas" panose="020B0609020204030204" pitchFamily="49" charset="0"/>
              </a:rPr>
              <a:t>(double[] freq)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Sets root to the Huffman tree</a:t>
            </a:r>
          </a:p>
          <a:p>
            <a:pPr algn="l">
              <a:lnSpc>
                <a:spcPts val="1450"/>
              </a:lnSpc>
              <a:spcBef>
                <a:spcPts val="0"/>
              </a:spcBef>
            </a:pPr>
            <a:r>
              <a:rPr lang="en-US" sz="1100" b="0" dirty="0">
                <a:latin typeface="Consolas" panose="020B0609020204030204" pitchFamily="49" charset="0"/>
                <a:cs typeface="Consolas" panose="020B0609020204030204" pitchFamily="49" charset="0"/>
              </a:rPr>
              <a:t>        root = buildTree(freq);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Builds and populates the code book</a:t>
            </a:r>
            <a:endParaRPr lang="en-US" sz="1100" b="0" dirty="0">
              <a:latin typeface="Consolas" panose="020B0609020204030204" pitchFamily="49" charset="0"/>
              <a:cs typeface="Consolas" panose="020B0609020204030204" pitchFamily="49" charset="0"/>
            </a:endParaRPr>
          </a:p>
          <a:p>
            <a:pPr algn="l">
              <a:lnSpc>
                <a:spcPts val="1450"/>
              </a:lnSpc>
              <a:spcBef>
                <a:spcPts val="0"/>
              </a:spcBef>
            </a:pPr>
            <a:r>
              <a:rPr lang="en-US" sz="1100" b="0" dirty="0">
                <a:latin typeface="Consolas" panose="020B0609020204030204" pitchFamily="49" charset="0"/>
                <a:cs typeface="Consolas" panose="020B0609020204030204" pitchFamily="49" charset="0"/>
              </a:rPr>
              <a:t>        codeBook = new String[freq.length];</a:t>
            </a:r>
          </a:p>
          <a:p>
            <a:pPr algn="l">
              <a:lnSpc>
                <a:spcPts val="1450"/>
              </a:lnSpc>
              <a:spcBef>
                <a:spcPts val="0"/>
              </a:spcBef>
            </a:pPr>
            <a:r>
              <a:rPr lang="en-US" sz="1100" b="0" dirty="0">
                <a:latin typeface="Consolas" panose="020B0609020204030204" pitchFamily="49" charset="0"/>
                <a:cs typeface="Consolas" panose="020B0609020204030204" pitchFamily="49" charset="0"/>
              </a:rPr>
              <a:t>        populateCodeBook(root, "", codeBook);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p>
          <a:p>
            <a:pPr algn="l">
              <a:lnSpc>
                <a:spcPts val="1450"/>
              </a:lnSpc>
              <a:spcBef>
                <a:spcPts val="600"/>
              </a:spcBef>
            </a:pPr>
            <a:r>
              <a:rPr lang="en-US" sz="1100" b="0" dirty="0">
                <a:latin typeface="Consolas" panose="020B0609020204030204" pitchFamily="49" charset="0"/>
                <a:cs typeface="Consolas" panose="020B0609020204030204" pitchFamily="49" charset="0"/>
              </a:rPr>
              <a:t>    ...</a:t>
            </a:r>
          </a:p>
          <a:p>
            <a:pPr algn="l">
              <a:lnSpc>
                <a:spcPts val="1450"/>
              </a:lnSpc>
              <a:spcBef>
                <a:spcPts val="600"/>
              </a:spcBef>
            </a:pPr>
            <a:r>
              <a:rPr lang="en-US" sz="1100" b="0" dirty="0">
                <a:latin typeface="Consolas" panose="020B0609020204030204" pitchFamily="49" charset="0"/>
                <a:cs typeface="Consolas" panose="020B0609020204030204" pitchFamily="49" charset="0"/>
              </a:rPr>
              <a:t>    </a:t>
            </a:r>
          </a:p>
        </p:txBody>
      </p:sp>
      <p:sp>
        <p:nvSpPr>
          <p:cNvPr id="9" name="Down Arrow 8">
            <a:extLst>
              <a:ext uri="{FF2B5EF4-FFF2-40B4-BE49-F238E27FC236}">
                <a16:creationId xmlns:a16="http://schemas.microsoft.com/office/drawing/2014/main" id="{6FF5A20B-D9D0-8D31-061B-457A66D9C337}"/>
              </a:ext>
            </a:extLst>
          </p:cNvPr>
          <p:cNvSpPr/>
          <p:nvPr/>
        </p:nvSpPr>
        <p:spPr bwMode="auto">
          <a:xfrm>
            <a:off x="6645254" y="2205072"/>
            <a:ext cx="155334" cy="16809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pic>
        <p:nvPicPr>
          <p:cNvPr id="10" name="Picture 9">
            <a:extLst>
              <a:ext uri="{FF2B5EF4-FFF2-40B4-BE49-F238E27FC236}">
                <a16:creationId xmlns:a16="http://schemas.microsoft.com/office/drawing/2014/main" id="{940022F1-6929-AAF0-9193-17D6029AF757}"/>
              </a:ext>
            </a:extLst>
          </p:cNvPr>
          <p:cNvPicPr>
            <a:picLocks noChangeAspect="1"/>
          </p:cNvPicPr>
          <p:nvPr/>
        </p:nvPicPr>
        <p:blipFill>
          <a:blip r:embed="rId4"/>
          <a:stretch>
            <a:fillRect/>
          </a:stretch>
        </p:blipFill>
        <p:spPr>
          <a:xfrm>
            <a:off x="5633269" y="2438796"/>
            <a:ext cx="2911234" cy="1603802"/>
          </a:xfrm>
          <a:prstGeom prst="rect">
            <a:avLst/>
          </a:prstGeom>
        </p:spPr>
      </p:pic>
      <p:pic>
        <p:nvPicPr>
          <p:cNvPr id="11" name="Picture 10">
            <a:extLst>
              <a:ext uri="{FF2B5EF4-FFF2-40B4-BE49-F238E27FC236}">
                <a16:creationId xmlns:a16="http://schemas.microsoft.com/office/drawing/2014/main" id="{B4434BD3-7B32-659A-AB5D-96AA20CA6769}"/>
              </a:ext>
            </a:extLst>
          </p:cNvPr>
          <p:cNvPicPr>
            <a:picLocks noChangeAspect="1"/>
          </p:cNvPicPr>
          <p:nvPr/>
        </p:nvPicPr>
        <p:blipFill>
          <a:blip r:embed="rId5"/>
          <a:stretch>
            <a:fillRect/>
          </a:stretch>
        </p:blipFill>
        <p:spPr>
          <a:xfrm>
            <a:off x="6400800" y="4343400"/>
            <a:ext cx="782205" cy="2242321"/>
          </a:xfrm>
          <a:prstGeom prst="rect">
            <a:avLst/>
          </a:prstGeom>
        </p:spPr>
      </p:pic>
      <p:sp>
        <p:nvSpPr>
          <p:cNvPr id="12" name="Down Arrow 11">
            <a:extLst>
              <a:ext uri="{FF2B5EF4-FFF2-40B4-BE49-F238E27FC236}">
                <a16:creationId xmlns:a16="http://schemas.microsoft.com/office/drawing/2014/main" id="{FAD02B03-69CE-DFF1-7D59-12CBCF7EAF51}"/>
              </a:ext>
            </a:extLst>
          </p:cNvPr>
          <p:cNvSpPr/>
          <p:nvPr/>
        </p:nvSpPr>
        <p:spPr bwMode="auto">
          <a:xfrm>
            <a:off x="6791903" y="4108950"/>
            <a:ext cx="155334" cy="16809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pic>
        <p:nvPicPr>
          <p:cNvPr id="14" name="Picture 13">
            <a:extLst>
              <a:ext uri="{FF2B5EF4-FFF2-40B4-BE49-F238E27FC236}">
                <a16:creationId xmlns:a16="http://schemas.microsoft.com/office/drawing/2014/main" id="{B6861286-5ABC-5502-74DC-D53F68DE09A8}"/>
              </a:ext>
            </a:extLst>
          </p:cNvPr>
          <p:cNvPicPr>
            <a:picLocks noChangeAspect="1"/>
          </p:cNvPicPr>
          <p:nvPr/>
        </p:nvPicPr>
        <p:blipFill>
          <a:blip r:embed="rId6"/>
          <a:stretch>
            <a:fillRect/>
          </a:stretch>
        </p:blipFill>
        <p:spPr>
          <a:xfrm>
            <a:off x="6281030" y="76200"/>
            <a:ext cx="780700" cy="2026102"/>
          </a:xfrm>
          <a:prstGeom prst="rect">
            <a:avLst/>
          </a:prstGeom>
        </p:spPr>
      </p:pic>
    </p:spTree>
    <p:extLst>
      <p:ext uri="{BB962C8B-B14F-4D97-AF65-F5344CB8AC3E}">
        <p14:creationId xmlns:p14="http://schemas.microsoft.com/office/powerpoint/2010/main" val="395386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4713A-0E4C-6C2A-F83D-D62B8BF6B46F}"/>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EB36676-9209-1EB3-68B1-0E4B7C0C4D28}"/>
              </a:ext>
            </a:extLst>
          </p:cNvPr>
          <p:cNvSpPr>
            <a:spLocks noGrp="1"/>
          </p:cNvSpPr>
          <p:nvPr>
            <p:ph type="title"/>
          </p:nvPr>
        </p:nvSpPr>
        <p:spPr>
          <a:xfrm>
            <a:off x="152400" y="76200"/>
            <a:ext cx="8763000" cy="533400"/>
          </a:xfrm>
        </p:spPr>
        <p:txBody>
          <a:bodyPr/>
          <a:lstStyle/>
          <a:p>
            <a:r>
              <a:rPr lang="en-US" dirty="0"/>
              <a:t>Compression class</a:t>
            </a:r>
            <a:r>
              <a:rPr lang="en-US" sz="1800" dirty="0"/>
              <a:t>: Building the code book</a:t>
            </a:r>
            <a:endParaRPr lang="en-IL"/>
          </a:p>
        </p:txBody>
      </p:sp>
      <p:sp>
        <p:nvSpPr>
          <p:cNvPr id="64" name="Rectangle 63">
            <a:extLst>
              <a:ext uri="{FF2B5EF4-FFF2-40B4-BE49-F238E27FC236}">
                <a16:creationId xmlns:a16="http://schemas.microsoft.com/office/drawing/2014/main" id="{1917690C-99AD-118A-5103-0B7373D29FD2}"/>
              </a:ext>
            </a:extLst>
          </p:cNvPr>
          <p:cNvSpPr>
            <a:spLocks noChangeArrowheads="1"/>
          </p:cNvSpPr>
          <p:nvPr/>
        </p:nvSpPr>
        <p:spPr bwMode="auto">
          <a:xfrm>
            <a:off x="151514" y="762000"/>
            <a:ext cx="4801486" cy="60198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lnSpc>
                <a:spcPts val="1450"/>
              </a:lnSpc>
              <a:spcBef>
                <a:spcPts val="0"/>
              </a:spcBef>
            </a:pPr>
            <a:r>
              <a:rPr lang="en-US" sz="1100" b="0" dirty="0">
                <a:latin typeface="Consolas" panose="020B0609020204030204" pitchFamily="49" charset="0"/>
                <a:cs typeface="Consolas" panose="020B0609020204030204" pitchFamily="49" charset="0"/>
              </a:rPr>
              <a:t>import java.util.LinkedList;</a:t>
            </a:r>
          </a:p>
          <a:p>
            <a:pPr algn="l">
              <a:lnSpc>
                <a:spcPts val="1450"/>
              </a:lnSpc>
              <a:spcBef>
                <a:spcPts val="600"/>
              </a:spcBef>
            </a:pPr>
            <a:r>
              <a:rPr lang="en-US" sz="1100" b="0" dirty="0">
                <a:latin typeface="Consolas" panose="020B0609020204030204" pitchFamily="49" charset="0"/>
                <a:cs typeface="Consolas" panose="020B0609020204030204" pitchFamily="49" charset="0"/>
              </a:rPr>
              <a:t>public class Comp {</a:t>
            </a:r>
          </a:p>
          <a:p>
            <a:pPr algn="l">
              <a:lnSpc>
                <a:spcPts val="1450"/>
              </a:lnSpc>
              <a:spcBef>
                <a:spcPts val="0"/>
              </a:spcBef>
            </a:pPr>
            <a:r>
              <a:rPr lang="en-US" sz="1100" b="0" dirty="0">
                <a:latin typeface="Consolas" panose="020B0609020204030204" pitchFamily="49" charset="0"/>
                <a:cs typeface="Consolas" panose="020B0609020204030204" pitchFamily="49" charset="0"/>
              </a:rPr>
              <a:t>    static Node root;          </a:t>
            </a:r>
            <a:r>
              <a:rPr lang="en-US" sz="1100" b="0" dirty="0">
                <a:solidFill>
                  <a:srgbClr val="3F7F5F"/>
                </a:solidFill>
                <a:latin typeface="Times New Roman" panose="02020603050405020304" pitchFamily="18" charset="0"/>
                <a:cs typeface="Times New Roman" panose="02020603050405020304" pitchFamily="18" charset="0"/>
              </a:rPr>
              <a:t>// top node</a:t>
            </a:r>
          </a:p>
          <a:p>
            <a:pPr algn="l">
              <a:lnSpc>
                <a:spcPts val="1450"/>
              </a:lnSpc>
              <a:spcBef>
                <a:spcPts val="0"/>
              </a:spcBef>
            </a:pPr>
            <a:r>
              <a:rPr lang="en-US" sz="1100" b="0" dirty="0">
                <a:latin typeface="Consolas" panose="020B0609020204030204" pitchFamily="49" charset="0"/>
                <a:cs typeface="Consolas" panose="020B0609020204030204" pitchFamily="49" charset="0"/>
              </a:rPr>
              <a:t>    static String[] codeBook;  </a:t>
            </a:r>
            <a:r>
              <a:rPr lang="en-US" sz="1100" b="0" dirty="0">
                <a:solidFill>
                  <a:srgbClr val="3F7F5F"/>
                </a:solidFill>
                <a:latin typeface="Times New Roman" panose="02020603050405020304" pitchFamily="18" charset="0"/>
                <a:cs typeface="Times New Roman" panose="02020603050405020304" pitchFamily="18" charset="0"/>
              </a:rPr>
              <a:t>// array of character codes</a:t>
            </a:r>
          </a:p>
          <a:p>
            <a:pPr algn="l">
              <a:lnSpc>
                <a:spcPts val="1450"/>
              </a:lnSpc>
              <a:spcBef>
                <a:spcPts val="600"/>
              </a:spcBef>
            </a:pPr>
            <a:r>
              <a:rPr lang="en-US" sz="1100" b="0" dirty="0">
                <a:latin typeface="Consolas" panose="020B0609020204030204" pitchFamily="49" charset="0"/>
                <a:cs typeface="Consolas" panose="020B0609020204030204" pitchFamily="49" charset="0"/>
              </a:rPr>
              <a:t>    </a:t>
            </a:r>
            <a:r>
              <a:rPr lang="en-US" sz="1200" b="0" dirty="0">
                <a:solidFill>
                  <a:srgbClr val="000099"/>
                </a:solidFill>
                <a:latin typeface="Times New Roman" panose="02020603050405020304" pitchFamily="18" charset="0"/>
                <a:ea typeface="ＭＳ Ｐゴシック" charset="-128"/>
                <a:cs typeface="Times New Roman" panose="02020603050405020304" pitchFamily="18" charset="0"/>
              </a:rPr>
              <a:t>/** Initializes data structures, based on the given letter frequencies. */</a:t>
            </a:r>
          </a:p>
          <a:p>
            <a:pPr algn="l">
              <a:lnSpc>
                <a:spcPts val="1450"/>
              </a:lnSpc>
              <a:spcBef>
                <a:spcPts val="0"/>
              </a:spcBef>
            </a:pPr>
            <a:r>
              <a:rPr lang="en-US" sz="1100" b="0" dirty="0">
                <a:latin typeface="Consolas" panose="020B0609020204030204" pitchFamily="49" charset="0"/>
                <a:cs typeface="Consolas" panose="020B0609020204030204" pitchFamily="49" charset="0"/>
              </a:rPr>
              <a:t>    public static void </a:t>
            </a:r>
            <a:r>
              <a:rPr lang="en-US" sz="1100" dirty="0">
                <a:latin typeface="Consolas" panose="020B0609020204030204" pitchFamily="49" charset="0"/>
                <a:cs typeface="Consolas" panose="020B0609020204030204" pitchFamily="49" charset="0"/>
              </a:rPr>
              <a:t>init</a:t>
            </a:r>
            <a:r>
              <a:rPr lang="en-US" sz="1100" b="0" dirty="0">
                <a:latin typeface="Consolas" panose="020B0609020204030204" pitchFamily="49" charset="0"/>
                <a:cs typeface="Consolas" panose="020B0609020204030204" pitchFamily="49" charset="0"/>
              </a:rPr>
              <a:t>(double[] freq)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Sets root to the Huffman tree</a:t>
            </a:r>
          </a:p>
          <a:p>
            <a:pPr algn="l">
              <a:lnSpc>
                <a:spcPts val="1450"/>
              </a:lnSpc>
              <a:spcBef>
                <a:spcPts val="0"/>
              </a:spcBef>
            </a:pPr>
            <a:r>
              <a:rPr lang="en-US" sz="1100" b="0" dirty="0">
                <a:latin typeface="Consolas" panose="020B0609020204030204" pitchFamily="49" charset="0"/>
                <a:cs typeface="Consolas" panose="020B0609020204030204" pitchFamily="49" charset="0"/>
              </a:rPr>
              <a:t>        root = </a:t>
            </a:r>
            <a:r>
              <a:rPr lang="en-US" sz="1100" dirty="0">
                <a:solidFill>
                  <a:srgbClr val="C00000"/>
                </a:solidFill>
                <a:latin typeface="Consolas" panose="020B0609020204030204" pitchFamily="49" charset="0"/>
                <a:cs typeface="Consolas" panose="020B0609020204030204" pitchFamily="49" charset="0"/>
              </a:rPr>
              <a:t>buildTree</a:t>
            </a:r>
            <a:r>
              <a:rPr lang="en-US" sz="1100" b="0" dirty="0">
                <a:latin typeface="Consolas" panose="020B0609020204030204" pitchFamily="49" charset="0"/>
                <a:cs typeface="Consolas" panose="020B0609020204030204" pitchFamily="49" charset="0"/>
              </a:rPr>
              <a:t>(freq);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Builds and populates the code book</a:t>
            </a:r>
            <a:endParaRPr lang="en-US" sz="1100" b="0" dirty="0">
              <a:latin typeface="Consolas" panose="020B0609020204030204" pitchFamily="49" charset="0"/>
              <a:cs typeface="Consolas" panose="020B0609020204030204" pitchFamily="49" charset="0"/>
            </a:endParaRPr>
          </a:p>
          <a:p>
            <a:pPr algn="l">
              <a:lnSpc>
                <a:spcPts val="1450"/>
              </a:lnSpc>
              <a:spcBef>
                <a:spcPts val="0"/>
              </a:spcBef>
            </a:pPr>
            <a:r>
              <a:rPr lang="en-US" sz="1100" b="0" dirty="0">
                <a:latin typeface="Consolas" panose="020B0609020204030204" pitchFamily="49" charset="0"/>
                <a:cs typeface="Consolas" panose="020B0609020204030204" pitchFamily="49" charset="0"/>
              </a:rPr>
              <a:t>        codeBook = new String[freq.length];</a:t>
            </a:r>
          </a:p>
          <a:p>
            <a:pPr algn="l">
              <a:lnSpc>
                <a:spcPts val="1450"/>
              </a:lnSpc>
              <a:spcBef>
                <a:spcPts val="0"/>
              </a:spcBef>
            </a:pPr>
            <a:r>
              <a:rPr lang="en-US" sz="1100" b="0" dirty="0">
                <a:latin typeface="Consolas" panose="020B0609020204030204" pitchFamily="49" charset="0"/>
                <a:cs typeface="Consolas" panose="020B0609020204030204" pitchFamily="49" charset="0"/>
              </a:rPr>
              <a:t>        populateCodeBook(root, "", codeBook);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p>
          <a:p>
            <a:pPr algn="l">
              <a:lnSpc>
                <a:spcPts val="1450"/>
              </a:lnSpc>
              <a:spcBef>
                <a:spcPts val="600"/>
              </a:spcBef>
            </a:pPr>
            <a:r>
              <a:rPr lang="en-US" sz="1100" b="0" dirty="0">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Returns a Huffman tree, built from the given letter frequencies. */</a:t>
            </a:r>
          </a:p>
          <a:p>
            <a:pPr algn="l">
              <a:lnSpc>
                <a:spcPts val="1450"/>
              </a:lnSpc>
              <a:spcBef>
                <a:spcPts val="0"/>
              </a:spcBef>
            </a:pPr>
            <a:r>
              <a:rPr lang="en-US" sz="1100" b="0" dirty="0">
                <a:latin typeface="Consolas" panose="020B0609020204030204" pitchFamily="49" charset="0"/>
                <a:cs typeface="Consolas" panose="020B0609020204030204" pitchFamily="49" charset="0"/>
              </a:rPr>
              <a:t>    private static Node </a:t>
            </a:r>
            <a:r>
              <a:rPr lang="en-US" sz="1100" dirty="0">
                <a:solidFill>
                  <a:srgbClr val="C00000"/>
                </a:solidFill>
                <a:latin typeface="Consolas" panose="020B0609020204030204" pitchFamily="49" charset="0"/>
                <a:cs typeface="Consolas" panose="020B0609020204030204" pitchFamily="49" charset="0"/>
              </a:rPr>
              <a:t>buildTree</a:t>
            </a:r>
            <a:r>
              <a:rPr lang="en-US" sz="1100" b="0" dirty="0">
                <a:latin typeface="Consolas" panose="020B0609020204030204" pitchFamily="49" charset="0"/>
                <a:cs typeface="Consolas" panose="020B0609020204030204" pitchFamily="49" charset="0"/>
              </a:rPr>
              <a:t>(double[] freq) {</a:t>
            </a:r>
          </a:p>
          <a:p>
            <a:pPr algn="l">
              <a:lnSpc>
                <a:spcPts val="1450"/>
              </a:lnSpc>
              <a:spcBef>
                <a:spcPts val="0"/>
              </a:spcBef>
            </a:pPr>
            <a:r>
              <a:rPr lang="en-US" sz="1100" b="0" dirty="0">
                <a:latin typeface="Times New Roman" panose="02020603050405020304" pitchFamily="18" charset="0"/>
                <a:cs typeface="Times New Roman" panose="02020603050405020304" pitchFamily="18" charset="0"/>
              </a:rPr>
              <a:t>                  </a:t>
            </a:r>
            <a:r>
              <a:rPr lang="en-US" sz="1100" b="0" dirty="0">
                <a:solidFill>
                  <a:srgbClr val="3F7F5F"/>
                </a:solidFill>
                <a:latin typeface="Times New Roman" panose="02020603050405020304" pitchFamily="18" charset="0"/>
                <a:cs typeface="Times New Roman" panose="02020603050405020304" pitchFamily="18" charset="0"/>
              </a:rPr>
              <a:t>// Builds the initial, flat tree (list of Node elements)</a:t>
            </a:r>
          </a:p>
          <a:p>
            <a:pPr algn="l">
              <a:lnSpc>
                <a:spcPts val="1450"/>
              </a:lnSpc>
              <a:spcBef>
                <a:spcPts val="0"/>
              </a:spcBef>
            </a:pPr>
            <a:r>
              <a:rPr lang="en-US" sz="1100" b="0" dirty="0">
                <a:latin typeface="Consolas" panose="020B0609020204030204" pitchFamily="49" charset="0"/>
                <a:cs typeface="Consolas" panose="020B0609020204030204" pitchFamily="49" charset="0"/>
              </a:rPr>
              <a:t>        LinkedList&lt;Node&gt; tree = new LinkedList&lt;&gt;();</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If a letter frequency is greater than 0, adds a new node</a:t>
            </a:r>
          </a:p>
          <a:p>
            <a:pPr algn="l">
              <a:lnSpc>
                <a:spcPts val="1450"/>
              </a:lnSpc>
              <a:spcBef>
                <a:spcPts val="0"/>
              </a:spcBef>
            </a:pPr>
            <a:r>
              <a:rPr lang="en-US" sz="1100" b="0" dirty="0">
                <a:latin typeface="Consolas" panose="020B0609020204030204" pitchFamily="49" charset="0"/>
                <a:cs typeface="Consolas" panose="020B0609020204030204" pitchFamily="49" charset="0"/>
              </a:rPr>
              <a:t>        for (char ch = 0; ch &lt; freq.length; ch++) {</a:t>
            </a:r>
          </a:p>
          <a:p>
            <a:pPr algn="l">
              <a:lnSpc>
                <a:spcPts val="1450"/>
              </a:lnSpc>
              <a:spcBef>
                <a:spcPts val="0"/>
              </a:spcBef>
            </a:pPr>
            <a:r>
              <a:rPr lang="en-US" sz="1100" b="0" dirty="0">
                <a:latin typeface="Consolas" panose="020B0609020204030204" pitchFamily="49" charset="0"/>
                <a:cs typeface="Consolas" panose="020B0609020204030204" pitchFamily="49" charset="0"/>
              </a:rPr>
              <a:t>            if (freq[ch] &gt; 0) {</a:t>
            </a:r>
          </a:p>
          <a:p>
            <a:pPr algn="l">
              <a:lnSpc>
                <a:spcPts val="1450"/>
              </a:lnSpc>
              <a:spcBef>
                <a:spcPts val="0"/>
              </a:spcBef>
            </a:pPr>
            <a:r>
              <a:rPr lang="en-US" sz="1100" b="0" dirty="0">
                <a:latin typeface="Consolas" panose="020B0609020204030204" pitchFamily="49" charset="0"/>
                <a:cs typeface="Consolas" panose="020B0609020204030204" pitchFamily="49" charset="0"/>
              </a:rPr>
              <a:t>                tree.add(new Node(ch, freq[ch]));</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p>
          <a:p>
            <a:pPr algn="l">
              <a:lnSpc>
                <a:spcPts val="1450"/>
              </a:lnSpc>
              <a:spcBef>
                <a:spcPts val="0"/>
              </a:spcBef>
            </a:pPr>
            <a:endParaRPr lang="en-US" sz="1100" b="0" dirty="0">
              <a:latin typeface="Consolas" panose="020B0609020204030204" pitchFamily="49" charset="0"/>
              <a:cs typeface="Consolas" panose="020B0609020204030204" pitchFamily="49" charset="0"/>
            </a:endParaRPr>
          </a:p>
          <a:p>
            <a:pPr algn="l">
              <a:lnSpc>
                <a:spcPts val="1450"/>
              </a:lnSpc>
              <a:spcBef>
                <a:spcPts val="0"/>
              </a:spcBef>
            </a:pPr>
            <a:r>
              <a:rPr lang="en-US" sz="1100" b="0" dirty="0">
                <a:solidFill>
                  <a:srgbClr val="3F7F5F"/>
                </a:solidFill>
                <a:latin typeface="Times New Roman" panose="02020603050405020304" pitchFamily="18" charset="0"/>
                <a:cs typeface="Times New Roman" panose="02020603050405020304" pitchFamily="18" charset="0"/>
              </a:rPr>
              <a:t>                  </a:t>
            </a:r>
            <a:r>
              <a:rPr lang="en-US" sz="1200" b="0" dirty="0">
                <a:solidFill>
                  <a:srgbClr val="3F7F5F"/>
                </a:solidFill>
                <a:latin typeface="Times New Roman" panose="02020603050405020304" pitchFamily="18" charset="0"/>
                <a:cs typeface="Times New Roman" panose="02020603050405020304" pitchFamily="18" charset="0"/>
              </a:rPr>
              <a:t>//// Continues on next slide</a:t>
            </a:r>
            <a:endParaRPr lang="en-US" sz="1100" b="0" dirty="0">
              <a:latin typeface="Consolas" panose="020B0609020204030204" pitchFamily="49" charset="0"/>
              <a:cs typeface="Consolas" panose="020B0609020204030204" pitchFamily="49" charset="0"/>
            </a:endParaRPr>
          </a:p>
          <a:p>
            <a:pPr algn="l">
              <a:lnSpc>
                <a:spcPts val="1450"/>
              </a:lnSpc>
              <a:spcBef>
                <a:spcPts val="0"/>
              </a:spcBef>
            </a:pPr>
            <a:endParaRPr lang="en-US" sz="1100" b="0" dirty="0">
              <a:latin typeface="Consolas" panose="020B0609020204030204" pitchFamily="49" charset="0"/>
              <a:cs typeface="Consolas" panose="020B0609020204030204" pitchFamily="49" charset="0"/>
            </a:endParaRPr>
          </a:p>
        </p:txBody>
      </p:sp>
      <p:pic>
        <p:nvPicPr>
          <p:cNvPr id="5" name="Picture 4">
            <a:extLst>
              <a:ext uri="{FF2B5EF4-FFF2-40B4-BE49-F238E27FC236}">
                <a16:creationId xmlns:a16="http://schemas.microsoft.com/office/drawing/2014/main" id="{32191C7D-61FA-FBB9-3350-320751685F15}"/>
              </a:ext>
            </a:extLst>
          </p:cNvPr>
          <p:cNvPicPr>
            <a:picLocks noChangeAspect="1"/>
          </p:cNvPicPr>
          <p:nvPr/>
        </p:nvPicPr>
        <p:blipFill>
          <a:blip r:embed="rId2"/>
          <a:stretch>
            <a:fillRect/>
          </a:stretch>
        </p:blipFill>
        <p:spPr>
          <a:xfrm>
            <a:off x="6281030" y="76200"/>
            <a:ext cx="780700" cy="2026102"/>
          </a:xfrm>
          <a:prstGeom prst="rect">
            <a:avLst/>
          </a:prstGeom>
        </p:spPr>
      </p:pic>
      <p:sp>
        <p:nvSpPr>
          <p:cNvPr id="7" name="Down Arrow 6">
            <a:extLst>
              <a:ext uri="{FF2B5EF4-FFF2-40B4-BE49-F238E27FC236}">
                <a16:creationId xmlns:a16="http://schemas.microsoft.com/office/drawing/2014/main" id="{C8C8D260-CE9D-2BDF-2B02-71042B38D279}"/>
              </a:ext>
            </a:extLst>
          </p:cNvPr>
          <p:cNvSpPr/>
          <p:nvPr/>
        </p:nvSpPr>
        <p:spPr bwMode="auto">
          <a:xfrm>
            <a:off x="6671380" y="2220406"/>
            <a:ext cx="155334" cy="24429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pic>
        <p:nvPicPr>
          <p:cNvPr id="8" name="Picture 7">
            <a:extLst>
              <a:ext uri="{FF2B5EF4-FFF2-40B4-BE49-F238E27FC236}">
                <a16:creationId xmlns:a16="http://schemas.microsoft.com/office/drawing/2014/main" id="{518278B6-81D9-5A3A-B5E0-D3C4902574A4}"/>
              </a:ext>
            </a:extLst>
          </p:cNvPr>
          <p:cNvPicPr>
            <a:picLocks noChangeAspect="1"/>
          </p:cNvPicPr>
          <p:nvPr/>
        </p:nvPicPr>
        <p:blipFill rotWithShape="1">
          <a:blip r:embed="rId5"/>
          <a:srcRect b="74947"/>
          <a:stretch/>
        </p:blipFill>
        <p:spPr>
          <a:xfrm>
            <a:off x="5181600" y="2533322"/>
            <a:ext cx="3664526" cy="321464"/>
          </a:xfrm>
          <a:prstGeom prst="rect">
            <a:avLst/>
          </a:prstGeom>
        </p:spPr>
      </p:pic>
    </p:spTree>
    <p:extLst>
      <p:ext uri="{BB962C8B-B14F-4D97-AF65-F5344CB8AC3E}">
        <p14:creationId xmlns:p14="http://schemas.microsoft.com/office/powerpoint/2010/main" val="10245527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33E4C0-65FC-5A87-29FA-6CBBFA048DCA}"/>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5E1CEBFD-E401-43A6-51BF-CE797A658DBC}"/>
              </a:ext>
            </a:extLst>
          </p:cNvPr>
          <p:cNvSpPr>
            <a:spLocks noGrp="1"/>
          </p:cNvSpPr>
          <p:nvPr>
            <p:ph type="title"/>
          </p:nvPr>
        </p:nvSpPr>
        <p:spPr>
          <a:xfrm>
            <a:off x="152400" y="76200"/>
            <a:ext cx="8763000" cy="533400"/>
          </a:xfrm>
        </p:spPr>
        <p:txBody>
          <a:bodyPr/>
          <a:lstStyle/>
          <a:p>
            <a:r>
              <a:rPr lang="en-US" dirty="0"/>
              <a:t>Compression class</a:t>
            </a:r>
            <a:r>
              <a:rPr lang="en-US" sz="1800" dirty="0"/>
              <a:t>: Building the code book</a:t>
            </a:r>
            <a:endParaRPr lang="en-IL"/>
          </a:p>
        </p:txBody>
      </p:sp>
      <p:sp>
        <p:nvSpPr>
          <p:cNvPr id="64" name="Rectangle 63">
            <a:extLst>
              <a:ext uri="{FF2B5EF4-FFF2-40B4-BE49-F238E27FC236}">
                <a16:creationId xmlns:a16="http://schemas.microsoft.com/office/drawing/2014/main" id="{686E2E7A-A0D3-24FB-0AA1-813768FC3800}"/>
              </a:ext>
            </a:extLst>
          </p:cNvPr>
          <p:cNvSpPr>
            <a:spLocks noChangeArrowheads="1"/>
          </p:cNvSpPr>
          <p:nvPr/>
        </p:nvSpPr>
        <p:spPr bwMode="auto">
          <a:xfrm>
            <a:off x="151514" y="762000"/>
            <a:ext cx="4801486" cy="60198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lnSpc>
                <a:spcPts val="1450"/>
              </a:lnSpc>
              <a:spcBef>
                <a:spcPts val="0"/>
              </a:spcBef>
            </a:pPr>
            <a:r>
              <a:rPr lang="en-US" sz="1100" b="0" dirty="0">
                <a:latin typeface="Consolas" panose="020B0609020204030204" pitchFamily="49" charset="0"/>
                <a:cs typeface="Consolas" panose="020B0609020204030204" pitchFamily="49" charset="0"/>
              </a:rPr>
              <a:t>import java.util.LinkedList;</a:t>
            </a:r>
          </a:p>
          <a:p>
            <a:pPr algn="l">
              <a:lnSpc>
                <a:spcPts val="1450"/>
              </a:lnSpc>
              <a:spcBef>
                <a:spcPts val="600"/>
              </a:spcBef>
            </a:pPr>
            <a:r>
              <a:rPr lang="en-US" sz="1100" b="0" dirty="0">
                <a:latin typeface="Consolas" panose="020B0609020204030204" pitchFamily="49" charset="0"/>
                <a:cs typeface="Consolas" panose="020B0609020204030204" pitchFamily="49" charset="0"/>
              </a:rPr>
              <a:t>public class Comp {</a:t>
            </a:r>
          </a:p>
          <a:p>
            <a:pPr algn="l">
              <a:lnSpc>
                <a:spcPts val="1450"/>
              </a:lnSpc>
              <a:spcBef>
                <a:spcPts val="0"/>
              </a:spcBef>
            </a:pPr>
            <a:r>
              <a:rPr lang="en-US" sz="1100" b="0" dirty="0">
                <a:latin typeface="Consolas" panose="020B0609020204030204" pitchFamily="49" charset="0"/>
                <a:cs typeface="Consolas" panose="020B0609020204030204" pitchFamily="49" charset="0"/>
              </a:rPr>
              <a:t>    static Node root;          </a:t>
            </a:r>
            <a:r>
              <a:rPr lang="en-US" sz="1100" b="0" dirty="0">
                <a:solidFill>
                  <a:srgbClr val="3F7F5F"/>
                </a:solidFill>
                <a:latin typeface="Times New Roman" panose="02020603050405020304" pitchFamily="18" charset="0"/>
                <a:cs typeface="Times New Roman" panose="02020603050405020304" pitchFamily="18" charset="0"/>
              </a:rPr>
              <a:t>// top node</a:t>
            </a:r>
          </a:p>
          <a:p>
            <a:pPr algn="l">
              <a:lnSpc>
                <a:spcPts val="1450"/>
              </a:lnSpc>
              <a:spcBef>
                <a:spcPts val="0"/>
              </a:spcBef>
            </a:pPr>
            <a:r>
              <a:rPr lang="en-US" sz="1100" b="0" dirty="0">
                <a:latin typeface="Consolas" panose="020B0609020204030204" pitchFamily="49" charset="0"/>
                <a:cs typeface="Consolas" panose="020B0609020204030204" pitchFamily="49" charset="0"/>
              </a:rPr>
              <a:t>    static String[] codeBook;  </a:t>
            </a:r>
            <a:r>
              <a:rPr lang="en-US" sz="1100" b="0" dirty="0">
                <a:solidFill>
                  <a:srgbClr val="3F7F5F"/>
                </a:solidFill>
                <a:latin typeface="Times New Roman" panose="02020603050405020304" pitchFamily="18" charset="0"/>
                <a:cs typeface="Times New Roman" panose="02020603050405020304" pitchFamily="18" charset="0"/>
              </a:rPr>
              <a:t>// array of character codes</a:t>
            </a:r>
          </a:p>
          <a:p>
            <a:pPr algn="l">
              <a:lnSpc>
                <a:spcPts val="1450"/>
              </a:lnSpc>
              <a:spcBef>
                <a:spcPts val="600"/>
              </a:spcBef>
            </a:pPr>
            <a:r>
              <a:rPr lang="en-US" sz="1100" b="0" dirty="0">
                <a:latin typeface="Consolas" panose="020B0609020204030204" pitchFamily="49" charset="0"/>
                <a:cs typeface="Consolas" panose="020B0609020204030204" pitchFamily="49" charset="0"/>
              </a:rPr>
              <a:t>    </a:t>
            </a:r>
            <a:r>
              <a:rPr lang="en-US" sz="1200" b="0" dirty="0">
                <a:solidFill>
                  <a:srgbClr val="000099"/>
                </a:solidFill>
                <a:latin typeface="Times New Roman" panose="02020603050405020304" pitchFamily="18" charset="0"/>
                <a:ea typeface="ＭＳ Ｐゴシック" charset="-128"/>
                <a:cs typeface="Times New Roman" panose="02020603050405020304" pitchFamily="18" charset="0"/>
              </a:rPr>
              <a:t>/** Initializes data structures, based on the given letter frequencies. */</a:t>
            </a:r>
          </a:p>
          <a:p>
            <a:pPr algn="l">
              <a:lnSpc>
                <a:spcPts val="1450"/>
              </a:lnSpc>
              <a:spcBef>
                <a:spcPts val="0"/>
              </a:spcBef>
            </a:pPr>
            <a:r>
              <a:rPr lang="en-US" sz="1100" b="0" dirty="0">
                <a:latin typeface="Consolas" panose="020B0609020204030204" pitchFamily="49" charset="0"/>
                <a:cs typeface="Consolas" panose="020B0609020204030204" pitchFamily="49" charset="0"/>
              </a:rPr>
              <a:t>    public static void init(double[] freq)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Sets root to the Huffman tree</a:t>
            </a:r>
          </a:p>
          <a:p>
            <a:pPr algn="l">
              <a:lnSpc>
                <a:spcPts val="1450"/>
              </a:lnSpc>
              <a:spcBef>
                <a:spcPts val="0"/>
              </a:spcBef>
            </a:pPr>
            <a:r>
              <a:rPr lang="en-US" sz="1100" b="0" dirty="0">
                <a:latin typeface="Consolas" panose="020B0609020204030204" pitchFamily="49" charset="0"/>
                <a:cs typeface="Consolas" panose="020B0609020204030204" pitchFamily="49" charset="0"/>
              </a:rPr>
              <a:t>        root = buildTree(freq);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Builds and populates the code book</a:t>
            </a:r>
            <a:endParaRPr lang="en-US" sz="1100" b="0" dirty="0">
              <a:latin typeface="Consolas" panose="020B0609020204030204" pitchFamily="49" charset="0"/>
              <a:cs typeface="Consolas" panose="020B0609020204030204" pitchFamily="49" charset="0"/>
            </a:endParaRPr>
          </a:p>
          <a:p>
            <a:pPr algn="l">
              <a:lnSpc>
                <a:spcPts val="1450"/>
              </a:lnSpc>
              <a:spcBef>
                <a:spcPts val="0"/>
              </a:spcBef>
            </a:pPr>
            <a:r>
              <a:rPr lang="en-US" sz="1100" b="0" dirty="0">
                <a:latin typeface="Consolas" panose="020B0609020204030204" pitchFamily="49" charset="0"/>
                <a:cs typeface="Consolas" panose="020B0609020204030204" pitchFamily="49" charset="0"/>
              </a:rPr>
              <a:t>        codeBook = new String[freq.length];</a:t>
            </a:r>
          </a:p>
          <a:p>
            <a:pPr algn="l">
              <a:lnSpc>
                <a:spcPts val="1450"/>
              </a:lnSpc>
              <a:spcBef>
                <a:spcPts val="0"/>
              </a:spcBef>
            </a:pPr>
            <a:r>
              <a:rPr lang="en-US" sz="1100" b="0" dirty="0">
                <a:latin typeface="Consolas" panose="020B0609020204030204" pitchFamily="49" charset="0"/>
                <a:cs typeface="Consolas" panose="020B0609020204030204" pitchFamily="49" charset="0"/>
              </a:rPr>
              <a:t>        populateCodeBook(root, "", codeBook);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p>
          <a:p>
            <a:pPr algn="l">
              <a:lnSpc>
                <a:spcPts val="1450"/>
              </a:lnSpc>
              <a:spcBef>
                <a:spcPts val="600"/>
              </a:spcBef>
            </a:pPr>
            <a:r>
              <a:rPr lang="en-US" sz="1100" b="0" dirty="0">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Returns a Huffman tree, built from the given letter frequencies. */</a:t>
            </a:r>
          </a:p>
          <a:p>
            <a:pPr algn="l">
              <a:lnSpc>
                <a:spcPts val="1450"/>
              </a:lnSpc>
              <a:spcBef>
                <a:spcPts val="0"/>
              </a:spcBef>
            </a:pPr>
            <a:r>
              <a:rPr lang="en-US" sz="1100" b="0" dirty="0">
                <a:latin typeface="Consolas" panose="020B0609020204030204" pitchFamily="49" charset="0"/>
                <a:cs typeface="Consolas" panose="020B0609020204030204" pitchFamily="49" charset="0"/>
              </a:rPr>
              <a:t>    private static Node </a:t>
            </a:r>
            <a:r>
              <a:rPr lang="en-US" sz="1100" dirty="0">
                <a:solidFill>
                  <a:srgbClr val="C00000"/>
                </a:solidFill>
                <a:latin typeface="Consolas" panose="020B0609020204030204" pitchFamily="49" charset="0"/>
                <a:cs typeface="Consolas" panose="020B0609020204030204" pitchFamily="49" charset="0"/>
              </a:rPr>
              <a:t>buildTree</a:t>
            </a:r>
            <a:r>
              <a:rPr lang="en-US" sz="1100" b="0" dirty="0">
                <a:latin typeface="Consolas" panose="020B0609020204030204" pitchFamily="49" charset="0"/>
                <a:cs typeface="Consolas" panose="020B0609020204030204" pitchFamily="49" charset="0"/>
              </a:rPr>
              <a:t>(double[] freq)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r>
              <a:rPr lang="en-US" sz="1100" dirty="0">
                <a:solidFill>
                  <a:srgbClr val="3F7F5F"/>
                </a:solidFill>
                <a:latin typeface="Consolas" panose="020B0609020204030204" pitchFamily="49" charset="0"/>
                <a:cs typeface="Consolas" panose="020B0609020204030204" pitchFamily="49" charset="0"/>
              </a:rPr>
              <a:t>// Builds the initial, flat tree </a:t>
            </a:r>
            <a:r>
              <a:rPr lang="en-US" sz="1100" b="0" dirty="0">
                <a:solidFill>
                  <a:srgbClr val="3F7F5F"/>
                </a:solidFill>
                <a:latin typeface="Times New Roman" panose="02020603050405020304" pitchFamily="18" charset="0"/>
                <a:cs typeface="Times New Roman" panose="02020603050405020304" pitchFamily="18" charset="0"/>
              </a:rPr>
              <a:t>(code omitted)</a:t>
            </a:r>
          </a:p>
          <a:p>
            <a:pPr algn="l">
              <a:lnSpc>
                <a:spcPts val="1450"/>
              </a:lnSpc>
              <a:spcBef>
                <a:spcPts val="300"/>
              </a:spcBef>
            </a:pPr>
            <a:r>
              <a:rPr lang="en-US" sz="1100" b="0" dirty="0">
                <a:latin typeface="Consolas" panose="020B0609020204030204" pitchFamily="49" charset="0"/>
                <a:cs typeface="Consolas" panose="020B0609020204030204" pitchFamily="49" charset="0"/>
              </a:rPr>
              <a:t>        ...</a:t>
            </a:r>
          </a:p>
          <a:p>
            <a:pPr algn="l">
              <a:lnSpc>
                <a:spcPts val="1450"/>
              </a:lnSpc>
              <a:spcBef>
                <a:spcPts val="300"/>
              </a:spcBef>
            </a:pPr>
            <a:r>
              <a:rPr lang="en-US" sz="1100" b="0" dirty="0">
                <a:latin typeface="Consolas" panose="020B0609020204030204" pitchFamily="49" charset="0"/>
                <a:cs typeface="Consolas" panose="020B0609020204030204" pitchFamily="49" charset="0"/>
              </a:rPr>
              <a:t>        </a:t>
            </a:r>
          </a:p>
          <a:p>
            <a:pPr algn="l">
              <a:lnSpc>
                <a:spcPts val="1450"/>
              </a:lnSpc>
            </a:pPr>
            <a:endParaRPr lang="en-US" sz="1100" b="0" dirty="0">
              <a:latin typeface="Consolas" panose="020B0609020204030204" pitchFamily="49" charset="0"/>
              <a:cs typeface="Consolas" panose="020B0609020204030204" pitchFamily="49" charset="0"/>
            </a:endParaRPr>
          </a:p>
        </p:txBody>
      </p:sp>
      <p:pic>
        <p:nvPicPr>
          <p:cNvPr id="3" name="Picture 2">
            <a:extLst>
              <a:ext uri="{FF2B5EF4-FFF2-40B4-BE49-F238E27FC236}">
                <a16:creationId xmlns:a16="http://schemas.microsoft.com/office/drawing/2014/main" id="{03352AA6-CAE0-C62C-28F6-580711058361}"/>
              </a:ext>
            </a:extLst>
          </p:cNvPr>
          <p:cNvPicPr>
            <a:picLocks noChangeAspect="1"/>
          </p:cNvPicPr>
          <p:nvPr/>
        </p:nvPicPr>
        <p:blipFill>
          <a:blip r:embed="rId2"/>
          <a:stretch>
            <a:fillRect/>
          </a:stretch>
        </p:blipFill>
        <p:spPr>
          <a:xfrm>
            <a:off x="6281030" y="76200"/>
            <a:ext cx="780700" cy="2026102"/>
          </a:xfrm>
          <a:prstGeom prst="rect">
            <a:avLst/>
          </a:prstGeom>
        </p:spPr>
      </p:pic>
      <p:sp>
        <p:nvSpPr>
          <p:cNvPr id="4" name="Down Arrow 3">
            <a:extLst>
              <a:ext uri="{FF2B5EF4-FFF2-40B4-BE49-F238E27FC236}">
                <a16:creationId xmlns:a16="http://schemas.microsoft.com/office/drawing/2014/main" id="{863C2C6A-395D-7712-CF1D-28D4955726DB}"/>
              </a:ext>
            </a:extLst>
          </p:cNvPr>
          <p:cNvSpPr/>
          <p:nvPr/>
        </p:nvSpPr>
        <p:spPr bwMode="auto">
          <a:xfrm>
            <a:off x="6671380" y="2220406"/>
            <a:ext cx="155334" cy="24429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pic>
        <p:nvPicPr>
          <p:cNvPr id="5" name="Picture 4">
            <a:extLst>
              <a:ext uri="{FF2B5EF4-FFF2-40B4-BE49-F238E27FC236}">
                <a16:creationId xmlns:a16="http://schemas.microsoft.com/office/drawing/2014/main" id="{AB672561-D02E-09FB-1AF8-59A220A197AD}"/>
              </a:ext>
            </a:extLst>
          </p:cNvPr>
          <p:cNvPicPr>
            <a:picLocks noChangeAspect="1"/>
          </p:cNvPicPr>
          <p:nvPr/>
        </p:nvPicPr>
        <p:blipFill rotWithShape="1">
          <a:blip r:embed="rId5"/>
          <a:srcRect b="74947"/>
          <a:stretch/>
        </p:blipFill>
        <p:spPr>
          <a:xfrm>
            <a:off x="5181600" y="2533322"/>
            <a:ext cx="3664526" cy="321464"/>
          </a:xfrm>
          <a:prstGeom prst="rect">
            <a:avLst/>
          </a:prstGeom>
        </p:spPr>
      </p:pic>
    </p:spTree>
    <p:extLst>
      <p:ext uri="{BB962C8B-B14F-4D97-AF65-F5344CB8AC3E}">
        <p14:creationId xmlns:p14="http://schemas.microsoft.com/office/powerpoint/2010/main" val="20069346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56BF25-7E26-7C0E-F89B-C45DABAD00D8}"/>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65803A41-07E8-B96F-A092-2C23964D08B2}"/>
              </a:ext>
            </a:extLst>
          </p:cNvPr>
          <p:cNvSpPr>
            <a:spLocks noGrp="1"/>
          </p:cNvSpPr>
          <p:nvPr>
            <p:ph type="title"/>
          </p:nvPr>
        </p:nvSpPr>
        <p:spPr>
          <a:xfrm>
            <a:off x="152400" y="76200"/>
            <a:ext cx="8763000" cy="533400"/>
          </a:xfrm>
        </p:spPr>
        <p:txBody>
          <a:bodyPr/>
          <a:lstStyle/>
          <a:p>
            <a:r>
              <a:rPr lang="en-US" dirty="0"/>
              <a:t>Compression class</a:t>
            </a:r>
            <a:r>
              <a:rPr lang="en-US" sz="1800" dirty="0"/>
              <a:t>: Building the code book</a:t>
            </a:r>
            <a:endParaRPr lang="en-IL"/>
          </a:p>
        </p:txBody>
      </p:sp>
      <p:sp>
        <p:nvSpPr>
          <p:cNvPr id="64" name="Rectangle 63">
            <a:extLst>
              <a:ext uri="{FF2B5EF4-FFF2-40B4-BE49-F238E27FC236}">
                <a16:creationId xmlns:a16="http://schemas.microsoft.com/office/drawing/2014/main" id="{250135AD-8920-C500-5677-1FEAAE1B1487}"/>
              </a:ext>
            </a:extLst>
          </p:cNvPr>
          <p:cNvSpPr>
            <a:spLocks noChangeArrowheads="1"/>
          </p:cNvSpPr>
          <p:nvPr/>
        </p:nvSpPr>
        <p:spPr bwMode="auto">
          <a:xfrm>
            <a:off x="151514" y="762000"/>
            <a:ext cx="4801486" cy="60198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lnSpc>
                <a:spcPts val="1450"/>
              </a:lnSpc>
              <a:spcBef>
                <a:spcPts val="0"/>
              </a:spcBef>
            </a:pPr>
            <a:r>
              <a:rPr lang="en-US" sz="1100" b="0" dirty="0">
                <a:latin typeface="Consolas" panose="020B0609020204030204" pitchFamily="49" charset="0"/>
                <a:cs typeface="Consolas" panose="020B0609020204030204" pitchFamily="49" charset="0"/>
              </a:rPr>
              <a:t>import java.util.LinkedList;</a:t>
            </a:r>
          </a:p>
          <a:p>
            <a:pPr algn="l">
              <a:lnSpc>
                <a:spcPts val="1450"/>
              </a:lnSpc>
              <a:spcBef>
                <a:spcPts val="600"/>
              </a:spcBef>
            </a:pPr>
            <a:r>
              <a:rPr lang="en-US" sz="1100" b="0" dirty="0">
                <a:latin typeface="Consolas" panose="020B0609020204030204" pitchFamily="49" charset="0"/>
                <a:cs typeface="Consolas" panose="020B0609020204030204" pitchFamily="49" charset="0"/>
              </a:rPr>
              <a:t>public class Comp {</a:t>
            </a:r>
          </a:p>
          <a:p>
            <a:pPr algn="l">
              <a:lnSpc>
                <a:spcPts val="1450"/>
              </a:lnSpc>
              <a:spcBef>
                <a:spcPts val="0"/>
              </a:spcBef>
            </a:pPr>
            <a:r>
              <a:rPr lang="en-US" sz="1100" b="0" dirty="0">
                <a:latin typeface="Consolas" panose="020B0609020204030204" pitchFamily="49" charset="0"/>
                <a:cs typeface="Consolas" panose="020B0609020204030204" pitchFamily="49" charset="0"/>
              </a:rPr>
              <a:t>    static Node root;          </a:t>
            </a:r>
            <a:r>
              <a:rPr lang="en-US" sz="1100" b="0" dirty="0">
                <a:solidFill>
                  <a:srgbClr val="3F7F5F"/>
                </a:solidFill>
                <a:latin typeface="Times New Roman" panose="02020603050405020304" pitchFamily="18" charset="0"/>
                <a:cs typeface="Times New Roman" panose="02020603050405020304" pitchFamily="18" charset="0"/>
              </a:rPr>
              <a:t>// top node</a:t>
            </a:r>
          </a:p>
          <a:p>
            <a:pPr algn="l">
              <a:lnSpc>
                <a:spcPts val="1450"/>
              </a:lnSpc>
              <a:spcBef>
                <a:spcPts val="0"/>
              </a:spcBef>
            </a:pPr>
            <a:r>
              <a:rPr lang="en-US" sz="1100" b="0" dirty="0">
                <a:latin typeface="Consolas" panose="020B0609020204030204" pitchFamily="49" charset="0"/>
                <a:cs typeface="Consolas" panose="020B0609020204030204" pitchFamily="49" charset="0"/>
              </a:rPr>
              <a:t>    static String[] codeBook;  </a:t>
            </a:r>
            <a:r>
              <a:rPr lang="en-US" sz="1100" b="0" dirty="0">
                <a:solidFill>
                  <a:srgbClr val="3F7F5F"/>
                </a:solidFill>
                <a:latin typeface="Times New Roman" panose="02020603050405020304" pitchFamily="18" charset="0"/>
                <a:cs typeface="Times New Roman" panose="02020603050405020304" pitchFamily="18" charset="0"/>
              </a:rPr>
              <a:t>// array of character codes</a:t>
            </a:r>
          </a:p>
          <a:p>
            <a:pPr algn="l">
              <a:lnSpc>
                <a:spcPts val="1450"/>
              </a:lnSpc>
              <a:spcBef>
                <a:spcPts val="600"/>
              </a:spcBef>
            </a:pPr>
            <a:r>
              <a:rPr lang="en-US" sz="1100" b="0" dirty="0">
                <a:latin typeface="Consolas" panose="020B0609020204030204" pitchFamily="49" charset="0"/>
                <a:cs typeface="Consolas" panose="020B0609020204030204" pitchFamily="49" charset="0"/>
              </a:rPr>
              <a:t>    </a:t>
            </a:r>
            <a:r>
              <a:rPr lang="en-US" sz="1200" b="0" dirty="0">
                <a:solidFill>
                  <a:srgbClr val="000099"/>
                </a:solidFill>
                <a:latin typeface="Times New Roman" panose="02020603050405020304" pitchFamily="18" charset="0"/>
                <a:ea typeface="ＭＳ Ｐゴシック" charset="-128"/>
                <a:cs typeface="Times New Roman" panose="02020603050405020304" pitchFamily="18" charset="0"/>
              </a:rPr>
              <a:t>/** Initializes data structures, based on the given letter frequencies. */</a:t>
            </a:r>
          </a:p>
          <a:p>
            <a:pPr algn="l">
              <a:lnSpc>
                <a:spcPts val="1450"/>
              </a:lnSpc>
              <a:spcBef>
                <a:spcPts val="0"/>
              </a:spcBef>
            </a:pPr>
            <a:r>
              <a:rPr lang="en-US" sz="1100" b="0" dirty="0">
                <a:latin typeface="Consolas" panose="020B0609020204030204" pitchFamily="49" charset="0"/>
                <a:cs typeface="Consolas" panose="020B0609020204030204" pitchFamily="49" charset="0"/>
              </a:rPr>
              <a:t>    public static void init(double[] freq)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Sets root to the Huffman tree</a:t>
            </a:r>
          </a:p>
          <a:p>
            <a:pPr algn="l">
              <a:lnSpc>
                <a:spcPts val="1450"/>
              </a:lnSpc>
              <a:spcBef>
                <a:spcPts val="0"/>
              </a:spcBef>
            </a:pPr>
            <a:r>
              <a:rPr lang="en-US" sz="1100" b="0" dirty="0">
                <a:latin typeface="Consolas" panose="020B0609020204030204" pitchFamily="49" charset="0"/>
                <a:cs typeface="Consolas" panose="020B0609020204030204" pitchFamily="49" charset="0"/>
              </a:rPr>
              <a:t>        root = buildTree(freq);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Builds and populates the code book</a:t>
            </a:r>
            <a:endParaRPr lang="en-US" sz="1100" b="0" dirty="0">
              <a:latin typeface="Consolas" panose="020B0609020204030204" pitchFamily="49" charset="0"/>
              <a:cs typeface="Consolas" panose="020B0609020204030204" pitchFamily="49" charset="0"/>
            </a:endParaRPr>
          </a:p>
          <a:p>
            <a:pPr algn="l">
              <a:lnSpc>
                <a:spcPts val="1450"/>
              </a:lnSpc>
              <a:spcBef>
                <a:spcPts val="0"/>
              </a:spcBef>
            </a:pPr>
            <a:r>
              <a:rPr lang="en-US" sz="1100" b="0" dirty="0">
                <a:latin typeface="Consolas" panose="020B0609020204030204" pitchFamily="49" charset="0"/>
                <a:cs typeface="Consolas" panose="020B0609020204030204" pitchFamily="49" charset="0"/>
              </a:rPr>
              <a:t>        codeBook = new String[freq.length];</a:t>
            </a:r>
          </a:p>
          <a:p>
            <a:pPr algn="l">
              <a:lnSpc>
                <a:spcPts val="1450"/>
              </a:lnSpc>
              <a:spcBef>
                <a:spcPts val="0"/>
              </a:spcBef>
            </a:pPr>
            <a:r>
              <a:rPr lang="en-US" sz="1100" b="0" dirty="0">
                <a:latin typeface="Consolas" panose="020B0609020204030204" pitchFamily="49" charset="0"/>
                <a:cs typeface="Consolas" panose="020B0609020204030204" pitchFamily="49" charset="0"/>
              </a:rPr>
              <a:t>        populateCodeBook(root, "", codeBook);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p>
          <a:p>
            <a:pPr algn="l">
              <a:lnSpc>
                <a:spcPts val="1450"/>
              </a:lnSpc>
              <a:spcBef>
                <a:spcPts val="600"/>
              </a:spcBef>
            </a:pPr>
            <a:r>
              <a:rPr lang="en-US" sz="1100" b="0" dirty="0">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Returns a Huffman tree, built from the given letter frequencies. */</a:t>
            </a:r>
          </a:p>
          <a:p>
            <a:pPr algn="l">
              <a:lnSpc>
                <a:spcPts val="1450"/>
              </a:lnSpc>
              <a:spcBef>
                <a:spcPts val="0"/>
              </a:spcBef>
            </a:pPr>
            <a:r>
              <a:rPr lang="en-US" sz="1100" b="0" dirty="0">
                <a:latin typeface="Consolas" panose="020B0609020204030204" pitchFamily="49" charset="0"/>
                <a:cs typeface="Consolas" panose="020B0609020204030204" pitchFamily="49" charset="0"/>
              </a:rPr>
              <a:t>    private static Node </a:t>
            </a:r>
            <a:r>
              <a:rPr lang="en-US" sz="1100" dirty="0">
                <a:solidFill>
                  <a:srgbClr val="C00000"/>
                </a:solidFill>
                <a:latin typeface="Consolas" panose="020B0609020204030204" pitchFamily="49" charset="0"/>
                <a:cs typeface="Consolas" panose="020B0609020204030204" pitchFamily="49" charset="0"/>
              </a:rPr>
              <a:t>buildTree</a:t>
            </a:r>
            <a:r>
              <a:rPr lang="en-US" sz="1100" b="0" dirty="0">
                <a:latin typeface="Consolas" panose="020B0609020204030204" pitchFamily="49" charset="0"/>
                <a:cs typeface="Consolas" panose="020B0609020204030204" pitchFamily="49" charset="0"/>
              </a:rPr>
              <a:t>(double[] freq)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r>
              <a:rPr lang="en-US" sz="1100" dirty="0">
                <a:solidFill>
                  <a:srgbClr val="3F7F5F"/>
                </a:solidFill>
                <a:latin typeface="Consolas" panose="020B0609020204030204" pitchFamily="49" charset="0"/>
                <a:cs typeface="Consolas" panose="020B0609020204030204" pitchFamily="49" charset="0"/>
              </a:rPr>
              <a:t>// Builds the initial, flat tree </a:t>
            </a:r>
            <a:r>
              <a:rPr lang="en-US" sz="1100" b="0" dirty="0">
                <a:solidFill>
                  <a:srgbClr val="3F7F5F"/>
                </a:solidFill>
                <a:latin typeface="Times New Roman" panose="02020603050405020304" pitchFamily="18" charset="0"/>
                <a:cs typeface="Times New Roman" panose="02020603050405020304" pitchFamily="18" charset="0"/>
              </a:rPr>
              <a:t>(code omitted)</a:t>
            </a:r>
          </a:p>
          <a:p>
            <a:pPr algn="l">
              <a:lnSpc>
                <a:spcPts val="1450"/>
              </a:lnSpc>
              <a:spcBef>
                <a:spcPts val="300"/>
              </a:spcBef>
            </a:pPr>
            <a:r>
              <a:rPr lang="en-US" sz="1100" b="0" dirty="0">
                <a:latin typeface="Consolas" panose="020B0609020204030204" pitchFamily="49" charset="0"/>
                <a:cs typeface="Consolas" panose="020B0609020204030204" pitchFamily="49" charset="0"/>
              </a:rPr>
              <a:t>        ...</a:t>
            </a:r>
          </a:p>
          <a:p>
            <a:pPr algn="l">
              <a:lnSpc>
                <a:spcPts val="1450"/>
              </a:lnSpc>
              <a:spcBef>
                <a:spcPts val="300"/>
              </a:spcBef>
            </a:pPr>
            <a:r>
              <a:rPr lang="en-US" sz="1100" b="0" dirty="0">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Main loop: Removes the two nodes with the minimal frequencies, </a:t>
            </a:r>
          </a:p>
          <a:p>
            <a:pPr algn="l">
              <a:lnSpc>
                <a:spcPts val="1450"/>
              </a:lnSpc>
              <a:spcBef>
                <a:spcPts val="0"/>
              </a:spcBef>
            </a:pPr>
            <a:r>
              <a:rPr lang="en-US" sz="1100" b="0" dirty="0">
                <a:solidFill>
                  <a:srgbClr val="3F7F5F"/>
                </a:solidFill>
                <a:latin typeface="Times New Roman" panose="02020603050405020304" pitchFamily="18" charset="0"/>
                <a:cs typeface="Times New Roman" panose="02020603050405020304" pitchFamily="18" charset="0"/>
              </a:rPr>
              <a:t>                 // merges them into a new node, and adds the new node to the tree.</a:t>
            </a:r>
          </a:p>
          <a:p>
            <a:pPr algn="l">
              <a:lnSpc>
                <a:spcPts val="1450"/>
              </a:lnSpc>
              <a:spcBef>
                <a:spcPts val="0"/>
              </a:spcBef>
            </a:pPr>
            <a:r>
              <a:rPr lang="en-US" sz="1100" b="0" dirty="0">
                <a:solidFill>
                  <a:srgbClr val="3F7F5F"/>
                </a:solidFill>
                <a:latin typeface="Times New Roman" panose="02020603050405020304" pitchFamily="18" charset="0"/>
                <a:cs typeface="Times New Roman" panose="02020603050405020304" pitchFamily="18" charset="0"/>
              </a:rPr>
              <a:t>                 // Keeps doing this until the tree has only one node.</a:t>
            </a:r>
          </a:p>
          <a:p>
            <a:pPr algn="l">
              <a:lnSpc>
                <a:spcPts val="1450"/>
              </a:lnSpc>
              <a:spcBef>
                <a:spcPts val="0"/>
              </a:spcBef>
            </a:pPr>
            <a:r>
              <a:rPr lang="en-US" sz="1100" b="0" dirty="0">
                <a:latin typeface="Consolas" panose="020B0609020204030204" pitchFamily="49" charset="0"/>
                <a:cs typeface="Consolas" panose="020B0609020204030204" pitchFamily="49" charset="0"/>
              </a:rPr>
              <a:t>        while (tree.size() &gt; 1) {</a:t>
            </a:r>
          </a:p>
          <a:p>
            <a:pPr algn="l">
              <a:lnSpc>
                <a:spcPts val="1450"/>
              </a:lnSpc>
              <a:spcBef>
                <a:spcPts val="0"/>
              </a:spcBef>
            </a:pPr>
            <a:r>
              <a:rPr lang="en-US" sz="1100" b="0" dirty="0">
                <a:latin typeface="Consolas" panose="020B0609020204030204" pitchFamily="49" charset="0"/>
                <a:cs typeface="Consolas" panose="020B0609020204030204" pitchFamily="49" charset="0"/>
              </a:rPr>
              <a:t>            Node min1 = removeMin(tree);</a:t>
            </a:r>
          </a:p>
          <a:p>
            <a:pPr algn="l">
              <a:lnSpc>
                <a:spcPts val="1450"/>
              </a:lnSpc>
              <a:spcBef>
                <a:spcPts val="0"/>
              </a:spcBef>
            </a:pPr>
            <a:r>
              <a:rPr lang="en-US" sz="1100" b="0" dirty="0">
                <a:latin typeface="Consolas" panose="020B0609020204030204" pitchFamily="49" charset="0"/>
                <a:cs typeface="Consolas" panose="020B0609020204030204" pitchFamily="49" charset="0"/>
              </a:rPr>
              <a:t>            Node min2 = removeMin(tree);</a:t>
            </a:r>
          </a:p>
          <a:p>
            <a:pPr algn="l">
              <a:lnSpc>
                <a:spcPts val="1450"/>
              </a:lnSpc>
              <a:spcBef>
                <a:spcPts val="0"/>
              </a:spcBef>
            </a:pPr>
            <a:r>
              <a:rPr lang="en-US" sz="1100" b="0" dirty="0">
                <a:latin typeface="Consolas" panose="020B0609020204030204" pitchFamily="49" charset="0"/>
                <a:cs typeface="Consolas" panose="020B0609020204030204" pitchFamily="49" charset="0"/>
              </a:rPr>
              <a:t>            tree.add(new Node(' ', min1.freq + min2.freq,</a:t>
            </a:r>
            <a:br>
              <a:rPr lang="en-US" sz="1100" b="0" dirty="0">
                <a:latin typeface="Consolas" panose="020B0609020204030204" pitchFamily="49" charset="0"/>
                <a:cs typeface="Consolas" panose="020B0609020204030204" pitchFamily="49" charset="0"/>
              </a:rPr>
            </a:br>
            <a:r>
              <a:rPr lang="en-US" sz="1100" b="0" dirty="0">
                <a:latin typeface="Consolas" panose="020B0609020204030204" pitchFamily="49" charset="0"/>
                <a:cs typeface="Consolas" panose="020B0609020204030204" pitchFamily="49" charset="0"/>
              </a:rPr>
              <a:t>                                   min1, min2));</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p>
          <a:p>
            <a:pPr algn="l">
              <a:lnSpc>
                <a:spcPts val="1450"/>
              </a:lnSpc>
              <a:spcBef>
                <a:spcPts val="0"/>
              </a:spcBef>
            </a:pPr>
            <a:r>
              <a:rPr lang="en-US" sz="1100" b="0" dirty="0">
                <a:latin typeface="Consolas" panose="020B0609020204030204" pitchFamily="49" charset="0"/>
                <a:cs typeface="Consolas" panose="020B0609020204030204" pitchFamily="49" charset="0"/>
              </a:rPr>
              <a:t>        return tree.getFirst(); </a:t>
            </a:r>
            <a:r>
              <a:rPr lang="en-US" sz="1100" b="0" dirty="0">
                <a:solidFill>
                  <a:srgbClr val="3F7F5F"/>
                </a:solidFill>
                <a:latin typeface="Times New Roman" panose="02020603050405020304" pitchFamily="18" charset="0"/>
                <a:cs typeface="Times New Roman" panose="02020603050405020304" pitchFamily="18" charset="0"/>
              </a:rPr>
              <a:t>// Returns the root node</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p>
          <a:p>
            <a:pPr algn="l">
              <a:lnSpc>
                <a:spcPts val="1450"/>
              </a:lnSpc>
            </a:pPr>
            <a:endParaRPr lang="en-US" sz="1100" b="0" dirty="0">
              <a:latin typeface="Consolas" panose="020B0609020204030204" pitchFamily="49" charset="0"/>
              <a:cs typeface="Consolas" panose="020B0609020204030204" pitchFamily="49" charset="0"/>
            </a:endParaRPr>
          </a:p>
        </p:txBody>
      </p:sp>
      <p:pic>
        <p:nvPicPr>
          <p:cNvPr id="2" name="Picture 1">
            <a:extLst>
              <a:ext uri="{FF2B5EF4-FFF2-40B4-BE49-F238E27FC236}">
                <a16:creationId xmlns:a16="http://schemas.microsoft.com/office/drawing/2014/main" id="{6027E1F9-083F-33FA-61B3-1F6C08390F70}"/>
              </a:ext>
            </a:extLst>
          </p:cNvPr>
          <p:cNvPicPr>
            <a:picLocks noChangeAspect="1"/>
          </p:cNvPicPr>
          <p:nvPr/>
        </p:nvPicPr>
        <p:blipFill rotWithShape="1">
          <a:blip r:embed="rId2"/>
          <a:srcRect b="74947"/>
          <a:stretch/>
        </p:blipFill>
        <p:spPr>
          <a:xfrm>
            <a:off x="5181600" y="2533322"/>
            <a:ext cx="3664526" cy="321464"/>
          </a:xfrm>
          <a:prstGeom prst="rect">
            <a:avLst/>
          </a:prstGeom>
        </p:spPr>
      </p:pic>
      <p:pic>
        <p:nvPicPr>
          <p:cNvPr id="8" name="Picture 7">
            <a:extLst>
              <a:ext uri="{FF2B5EF4-FFF2-40B4-BE49-F238E27FC236}">
                <a16:creationId xmlns:a16="http://schemas.microsoft.com/office/drawing/2014/main" id="{2916DE46-7B8F-DB69-327A-075AA283B306}"/>
              </a:ext>
            </a:extLst>
          </p:cNvPr>
          <p:cNvPicPr>
            <a:picLocks noChangeAspect="1"/>
          </p:cNvPicPr>
          <p:nvPr/>
        </p:nvPicPr>
        <p:blipFill>
          <a:blip r:embed="rId3"/>
          <a:stretch>
            <a:fillRect/>
          </a:stretch>
        </p:blipFill>
        <p:spPr>
          <a:xfrm>
            <a:off x="6281030" y="76200"/>
            <a:ext cx="780700" cy="2026102"/>
          </a:xfrm>
          <a:prstGeom prst="rect">
            <a:avLst/>
          </a:prstGeom>
        </p:spPr>
      </p:pic>
      <p:sp>
        <p:nvSpPr>
          <p:cNvPr id="9" name="Down Arrow 8">
            <a:extLst>
              <a:ext uri="{FF2B5EF4-FFF2-40B4-BE49-F238E27FC236}">
                <a16:creationId xmlns:a16="http://schemas.microsoft.com/office/drawing/2014/main" id="{AA220A74-9BC5-916D-E993-181FCFDBD5AE}"/>
              </a:ext>
            </a:extLst>
          </p:cNvPr>
          <p:cNvSpPr/>
          <p:nvPr/>
        </p:nvSpPr>
        <p:spPr bwMode="auto">
          <a:xfrm>
            <a:off x="6671380" y="2220406"/>
            <a:ext cx="155334" cy="24429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pic>
        <p:nvPicPr>
          <p:cNvPr id="10" name="Picture 9">
            <a:extLst>
              <a:ext uri="{FF2B5EF4-FFF2-40B4-BE49-F238E27FC236}">
                <a16:creationId xmlns:a16="http://schemas.microsoft.com/office/drawing/2014/main" id="{33776DF9-4E97-29FA-AF94-F776168E8147}"/>
              </a:ext>
            </a:extLst>
          </p:cNvPr>
          <p:cNvPicPr>
            <a:picLocks noChangeAspect="1"/>
          </p:cNvPicPr>
          <p:nvPr/>
        </p:nvPicPr>
        <p:blipFill>
          <a:blip r:embed="rId2"/>
          <a:srcRect t="22435"/>
          <a:stretch/>
        </p:blipFill>
        <p:spPr>
          <a:xfrm>
            <a:off x="5222429" y="2923404"/>
            <a:ext cx="3607819" cy="979858"/>
          </a:xfrm>
          <a:prstGeom prst="rect">
            <a:avLst/>
          </a:prstGeom>
        </p:spPr>
      </p:pic>
    </p:spTree>
    <p:extLst>
      <p:ext uri="{BB962C8B-B14F-4D97-AF65-F5344CB8AC3E}">
        <p14:creationId xmlns:p14="http://schemas.microsoft.com/office/powerpoint/2010/main" val="33409929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E95352-2B28-0E03-7B23-7A1FBE24FEC0}"/>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B80DE5E4-8DB2-9798-F059-99CD04BF281E}"/>
              </a:ext>
            </a:extLst>
          </p:cNvPr>
          <p:cNvSpPr>
            <a:spLocks noGrp="1"/>
          </p:cNvSpPr>
          <p:nvPr>
            <p:ph type="title"/>
          </p:nvPr>
        </p:nvSpPr>
        <p:spPr>
          <a:xfrm>
            <a:off x="152400" y="76200"/>
            <a:ext cx="8763000" cy="533400"/>
          </a:xfrm>
        </p:spPr>
        <p:txBody>
          <a:bodyPr/>
          <a:lstStyle/>
          <a:p>
            <a:r>
              <a:rPr lang="en-US" dirty="0"/>
              <a:t>Compression class</a:t>
            </a:r>
            <a:r>
              <a:rPr lang="en-US" sz="1800" dirty="0"/>
              <a:t>: Building the code book</a:t>
            </a:r>
            <a:endParaRPr lang="en-IL"/>
          </a:p>
        </p:txBody>
      </p:sp>
      <p:sp>
        <p:nvSpPr>
          <p:cNvPr id="64" name="Rectangle 63">
            <a:extLst>
              <a:ext uri="{FF2B5EF4-FFF2-40B4-BE49-F238E27FC236}">
                <a16:creationId xmlns:a16="http://schemas.microsoft.com/office/drawing/2014/main" id="{5C7FE6BD-DAAF-C134-BA40-EFB78917C9EB}"/>
              </a:ext>
            </a:extLst>
          </p:cNvPr>
          <p:cNvSpPr>
            <a:spLocks noChangeArrowheads="1"/>
          </p:cNvSpPr>
          <p:nvPr/>
        </p:nvSpPr>
        <p:spPr bwMode="auto">
          <a:xfrm>
            <a:off x="151514" y="762000"/>
            <a:ext cx="4801486" cy="60198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lnSpc>
                <a:spcPts val="1450"/>
              </a:lnSpc>
              <a:spcBef>
                <a:spcPts val="0"/>
              </a:spcBef>
            </a:pPr>
            <a:r>
              <a:rPr lang="en-US" sz="1100" b="0" dirty="0">
                <a:latin typeface="Consolas" panose="020B0609020204030204" pitchFamily="49" charset="0"/>
                <a:cs typeface="Consolas" panose="020B0609020204030204" pitchFamily="49" charset="0"/>
              </a:rPr>
              <a:t>import java.util.LinkedList;</a:t>
            </a:r>
          </a:p>
          <a:p>
            <a:pPr algn="l">
              <a:lnSpc>
                <a:spcPts val="1450"/>
              </a:lnSpc>
              <a:spcBef>
                <a:spcPts val="600"/>
              </a:spcBef>
            </a:pPr>
            <a:r>
              <a:rPr lang="en-US" sz="1100" b="0" dirty="0">
                <a:latin typeface="Consolas" panose="020B0609020204030204" pitchFamily="49" charset="0"/>
                <a:cs typeface="Consolas" panose="020B0609020204030204" pitchFamily="49" charset="0"/>
              </a:rPr>
              <a:t>public class Comp {</a:t>
            </a:r>
          </a:p>
          <a:p>
            <a:pPr algn="l">
              <a:lnSpc>
                <a:spcPts val="1450"/>
              </a:lnSpc>
              <a:spcBef>
                <a:spcPts val="0"/>
              </a:spcBef>
            </a:pPr>
            <a:r>
              <a:rPr lang="en-US" sz="1100" b="0" dirty="0">
                <a:latin typeface="Consolas" panose="020B0609020204030204" pitchFamily="49" charset="0"/>
                <a:cs typeface="Consolas" panose="020B0609020204030204" pitchFamily="49" charset="0"/>
              </a:rPr>
              <a:t>    static Node root;          </a:t>
            </a:r>
            <a:r>
              <a:rPr lang="en-US" sz="1100" b="0" dirty="0">
                <a:solidFill>
                  <a:srgbClr val="3F7F5F"/>
                </a:solidFill>
                <a:latin typeface="Times New Roman" panose="02020603050405020304" pitchFamily="18" charset="0"/>
                <a:cs typeface="Times New Roman" panose="02020603050405020304" pitchFamily="18" charset="0"/>
              </a:rPr>
              <a:t>// top node</a:t>
            </a:r>
          </a:p>
          <a:p>
            <a:pPr algn="l">
              <a:lnSpc>
                <a:spcPts val="1450"/>
              </a:lnSpc>
              <a:spcBef>
                <a:spcPts val="0"/>
              </a:spcBef>
            </a:pPr>
            <a:r>
              <a:rPr lang="en-US" sz="1100" b="0" dirty="0">
                <a:latin typeface="Consolas" panose="020B0609020204030204" pitchFamily="49" charset="0"/>
                <a:cs typeface="Consolas" panose="020B0609020204030204" pitchFamily="49" charset="0"/>
              </a:rPr>
              <a:t>    static String[] codeBook;  </a:t>
            </a:r>
            <a:r>
              <a:rPr lang="en-US" sz="1100" b="0" dirty="0">
                <a:solidFill>
                  <a:srgbClr val="3F7F5F"/>
                </a:solidFill>
                <a:latin typeface="Times New Roman" panose="02020603050405020304" pitchFamily="18" charset="0"/>
                <a:cs typeface="Times New Roman" panose="02020603050405020304" pitchFamily="18" charset="0"/>
              </a:rPr>
              <a:t>// array of character codes</a:t>
            </a:r>
          </a:p>
          <a:p>
            <a:pPr algn="l">
              <a:lnSpc>
                <a:spcPts val="1450"/>
              </a:lnSpc>
              <a:spcBef>
                <a:spcPts val="600"/>
              </a:spcBef>
            </a:pPr>
            <a:r>
              <a:rPr lang="en-US" sz="1100" b="0" dirty="0">
                <a:latin typeface="Consolas" panose="020B0609020204030204" pitchFamily="49" charset="0"/>
                <a:cs typeface="Consolas" panose="020B0609020204030204" pitchFamily="49" charset="0"/>
              </a:rPr>
              <a:t>    </a:t>
            </a:r>
            <a:r>
              <a:rPr lang="en-US" sz="1200" b="0" dirty="0">
                <a:solidFill>
                  <a:srgbClr val="000099"/>
                </a:solidFill>
                <a:latin typeface="Times New Roman" panose="02020603050405020304" pitchFamily="18" charset="0"/>
                <a:ea typeface="ＭＳ Ｐゴシック" charset="-128"/>
                <a:cs typeface="Times New Roman" panose="02020603050405020304" pitchFamily="18" charset="0"/>
              </a:rPr>
              <a:t>/** Initializes data structures, based on the given letter frequencies. */</a:t>
            </a:r>
          </a:p>
          <a:p>
            <a:pPr algn="l">
              <a:lnSpc>
                <a:spcPts val="1450"/>
              </a:lnSpc>
              <a:spcBef>
                <a:spcPts val="0"/>
              </a:spcBef>
            </a:pPr>
            <a:r>
              <a:rPr lang="en-US" sz="1100" b="0" dirty="0">
                <a:latin typeface="Consolas" panose="020B0609020204030204" pitchFamily="49" charset="0"/>
                <a:cs typeface="Consolas" panose="020B0609020204030204" pitchFamily="49" charset="0"/>
              </a:rPr>
              <a:t>    public static void init(double[] freq)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Sets root to the Huffman tree</a:t>
            </a:r>
          </a:p>
          <a:p>
            <a:pPr algn="l">
              <a:lnSpc>
                <a:spcPts val="1450"/>
              </a:lnSpc>
              <a:spcBef>
                <a:spcPts val="0"/>
              </a:spcBef>
            </a:pPr>
            <a:r>
              <a:rPr lang="en-US" sz="1100" b="0" dirty="0">
                <a:latin typeface="Consolas" panose="020B0609020204030204" pitchFamily="49" charset="0"/>
                <a:cs typeface="Consolas" panose="020B0609020204030204" pitchFamily="49" charset="0"/>
              </a:rPr>
              <a:t>        root = buildTree(freq);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Builds and populates the code book</a:t>
            </a:r>
            <a:endParaRPr lang="en-US" sz="1100" b="0" dirty="0">
              <a:latin typeface="Consolas" panose="020B0609020204030204" pitchFamily="49" charset="0"/>
              <a:cs typeface="Consolas" panose="020B0609020204030204" pitchFamily="49" charset="0"/>
            </a:endParaRPr>
          </a:p>
          <a:p>
            <a:pPr algn="l">
              <a:lnSpc>
                <a:spcPts val="1450"/>
              </a:lnSpc>
              <a:spcBef>
                <a:spcPts val="0"/>
              </a:spcBef>
            </a:pPr>
            <a:r>
              <a:rPr lang="en-US" sz="1100" b="0" dirty="0">
                <a:latin typeface="Consolas" panose="020B0609020204030204" pitchFamily="49" charset="0"/>
                <a:cs typeface="Consolas" panose="020B0609020204030204" pitchFamily="49" charset="0"/>
              </a:rPr>
              <a:t>        codeBook = new String[freq.length];</a:t>
            </a:r>
          </a:p>
          <a:p>
            <a:pPr algn="l">
              <a:lnSpc>
                <a:spcPts val="1450"/>
              </a:lnSpc>
              <a:spcBef>
                <a:spcPts val="0"/>
              </a:spcBef>
            </a:pPr>
            <a:r>
              <a:rPr lang="en-US" sz="1100" b="0" dirty="0">
                <a:latin typeface="Consolas" panose="020B0609020204030204" pitchFamily="49" charset="0"/>
                <a:cs typeface="Consolas" panose="020B0609020204030204" pitchFamily="49" charset="0"/>
              </a:rPr>
              <a:t>        populateCodeBook(root, "", codeBook);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p>
          <a:p>
            <a:pPr algn="l">
              <a:lnSpc>
                <a:spcPts val="1450"/>
              </a:lnSpc>
              <a:spcBef>
                <a:spcPts val="600"/>
              </a:spcBef>
            </a:pPr>
            <a:r>
              <a:rPr lang="en-US" sz="1100" b="0" dirty="0">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Returns a Huffman tree, built from the given letter frequencies. */</a:t>
            </a:r>
          </a:p>
          <a:p>
            <a:pPr algn="l">
              <a:lnSpc>
                <a:spcPts val="1450"/>
              </a:lnSpc>
              <a:spcBef>
                <a:spcPts val="0"/>
              </a:spcBef>
            </a:pPr>
            <a:r>
              <a:rPr lang="en-US" sz="1100" b="0" dirty="0">
                <a:latin typeface="Consolas" panose="020B0609020204030204" pitchFamily="49" charset="0"/>
                <a:cs typeface="Consolas" panose="020B0609020204030204" pitchFamily="49" charset="0"/>
              </a:rPr>
              <a:t>    private static Node </a:t>
            </a:r>
            <a:r>
              <a:rPr lang="en-US" sz="1100" dirty="0">
                <a:solidFill>
                  <a:srgbClr val="C00000"/>
                </a:solidFill>
                <a:latin typeface="Consolas" panose="020B0609020204030204" pitchFamily="49" charset="0"/>
                <a:cs typeface="Consolas" panose="020B0609020204030204" pitchFamily="49" charset="0"/>
              </a:rPr>
              <a:t>buildTree</a:t>
            </a:r>
            <a:r>
              <a:rPr lang="en-US" sz="1100" b="0" dirty="0">
                <a:latin typeface="Consolas" panose="020B0609020204030204" pitchFamily="49" charset="0"/>
                <a:cs typeface="Consolas" panose="020B0609020204030204" pitchFamily="49" charset="0"/>
              </a:rPr>
              <a:t>(double[] freq)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r>
              <a:rPr lang="en-US" sz="1100" dirty="0">
                <a:solidFill>
                  <a:srgbClr val="3F7F5F"/>
                </a:solidFill>
                <a:latin typeface="Consolas" panose="020B0609020204030204" pitchFamily="49" charset="0"/>
                <a:cs typeface="Consolas" panose="020B0609020204030204" pitchFamily="49" charset="0"/>
              </a:rPr>
              <a:t>// Builds the initial, flat tree </a:t>
            </a:r>
            <a:r>
              <a:rPr lang="en-US" sz="1100" b="0" dirty="0">
                <a:solidFill>
                  <a:srgbClr val="3F7F5F"/>
                </a:solidFill>
                <a:latin typeface="Times New Roman" panose="02020603050405020304" pitchFamily="18" charset="0"/>
                <a:cs typeface="Times New Roman" panose="02020603050405020304" pitchFamily="18" charset="0"/>
              </a:rPr>
              <a:t>(code omitted)</a:t>
            </a:r>
          </a:p>
          <a:p>
            <a:pPr algn="l">
              <a:lnSpc>
                <a:spcPts val="1450"/>
              </a:lnSpc>
              <a:spcBef>
                <a:spcPts val="300"/>
              </a:spcBef>
            </a:pPr>
            <a:r>
              <a:rPr lang="en-US" sz="1100" b="0" dirty="0">
                <a:latin typeface="Consolas" panose="020B0609020204030204" pitchFamily="49" charset="0"/>
                <a:cs typeface="Consolas" panose="020B0609020204030204" pitchFamily="49" charset="0"/>
              </a:rPr>
              <a:t>        ...</a:t>
            </a:r>
          </a:p>
          <a:p>
            <a:pPr algn="l">
              <a:lnSpc>
                <a:spcPts val="1450"/>
              </a:lnSpc>
              <a:spcBef>
                <a:spcPts val="300"/>
              </a:spcBef>
            </a:pPr>
            <a:r>
              <a:rPr lang="en-US" sz="1100" b="0" dirty="0">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Main loop: Removes the two nodes with the minimal frequencies, </a:t>
            </a:r>
          </a:p>
          <a:p>
            <a:pPr algn="l">
              <a:lnSpc>
                <a:spcPts val="1450"/>
              </a:lnSpc>
              <a:spcBef>
                <a:spcPts val="0"/>
              </a:spcBef>
            </a:pPr>
            <a:r>
              <a:rPr lang="en-US" sz="1100" b="0" dirty="0">
                <a:solidFill>
                  <a:srgbClr val="3F7F5F"/>
                </a:solidFill>
                <a:latin typeface="Times New Roman" panose="02020603050405020304" pitchFamily="18" charset="0"/>
                <a:cs typeface="Times New Roman" panose="02020603050405020304" pitchFamily="18" charset="0"/>
              </a:rPr>
              <a:t>                 // merges them into a new node, and adds the new node to the tree.</a:t>
            </a:r>
          </a:p>
          <a:p>
            <a:pPr algn="l">
              <a:lnSpc>
                <a:spcPts val="1450"/>
              </a:lnSpc>
              <a:spcBef>
                <a:spcPts val="0"/>
              </a:spcBef>
            </a:pPr>
            <a:r>
              <a:rPr lang="en-US" sz="1100" b="0" dirty="0">
                <a:solidFill>
                  <a:srgbClr val="3F7F5F"/>
                </a:solidFill>
                <a:latin typeface="Times New Roman" panose="02020603050405020304" pitchFamily="18" charset="0"/>
                <a:cs typeface="Times New Roman" panose="02020603050405020304" pitchFamily="18" charset="0"/>
              </a:rPr>
              <a:t>                 // Keeps doing this until the tree has only one node.</a:t>
            </a:r>
          </a:p>
          <a:p>
            <a:pPr algn="l">
              <a:lnSpc>
                <a:spcPts val="1450"/>
              </a:lnSpc>
              <a:spcBef>
                <a:spcPts val="0"/>
              </a:spcBef>
            </a:pPr>
            <a:r>
              <a:rPr lang="en-US" sz="1100" b="0" dirty="0">
                <a:latin typeface="Consolas" panose="020B0609020204030204" pitchFamily="49" charset="0"/>
                <a:cs typeface="Consolas" panose="020B0609020204030204" pitchFamily="49" charset="0"/>
              </a:rPr>
              <a:t>        while (tree.size() &gt; 1) {</a:t>
            </a:r>
          </a:p>
          <a:p>
            <a:pPr algn="l">
              <a:lnSpc>
                <a:spcPts val="1450"/>
              </a:lnSpc>
              <a:spcBef>
                <a:spcPts val="0"/>
              </a:spcBef>
            </a:pPr>
            <a:r>
              <a:rPr lang="en-US" sz="1100" b="0" dirty="0">
                <a:latin typeface="Consolas" panose="020B0609020204030204" pitchFamily="49" charset="0"/>
                <a:cs typeface="Consolas" panose="020B0609020204030204" pitchFamily="49" charset="0"/>
              </a:rPr>
              <a:t>            Node min1 = </a:t>
            </a:r>
            <a:r>
              <a:rPr lang="en-US" sz="1100" dirty="0">
                <a:solidFill>
                  <a:srgbClr val="C00000"/>
                </a:solidFill>
                <a:latin typeface="Consolas" panose="020B0609020204030204" pitchFamily="49" charset="0"/>
                <a:cs typeface="Consolas" panose="020B0609020204030204" pitchFamily="49" charset="0"/>
              </a:rPr>
              <a:t>removeMin</a:t>
            </a:r>
            <a:r>
              <a:rPr lang="en-US" sz="1100" b="0" dirty="0">
                <a:latin typeface="Consolas" panose="020B0609020204030204" pitchFamily="49" charset="0"/>
                <a:cs typeface="Consolas" panose="020B0609020204030204" pitchFamily="49" charset="0"/>
              </a:rPr>
              <a:t>(tree);</a:t>
            </a:r>
          </a:p>
          <a:p>
            <a:pPr algn="l">
              <a:lnSpc>
                <a:spcPts val="1450"/>
              </a:lnSpc>
              <a:spcBef>
                <a:spcPts val="0"/>
              </a:spcBef>
            </a:pPr>
            <a:r>
              <a:rPr lang="en-US" sz="1100" b="0" dirty="0">
                <a:latin typeface="Consolas" panose="020B0609020204030204" pitchFamily="49" charset="0"/>
                <a:cs typeface="Consolas" panose="020B0609020204030204" pitchFamily="49" charset="0"/>
              </a:rPr>
              <a:t>            Node min2 = </a:t>
            </a:r>
            <a:r>
              <a:rPr lang="en-US" sz="1100" dirty="0">
                <a:solidFill>
                  <a:srgbClr val="C00000"/>
                </a:solidFill>
                <a:latin typeface="Consolas" panose="020B0609020204030204" pitchFamily="49" charset="0"/>
                <a:cs typeface="Consolas" panose="020B0609020204030204" pitchFamily="49" charset="0"/>
              </a:rPr>
              <a:t>removeMin</a:t>
            </a:r>
            <a:r>
              <a:rPr lang="en-US" sz="1100" b="0" dirty="0">
                <a:latin typeface="Consolas" panose="020B0609020204030204" pitchFamily="49" charset="0"/>
                <a:cs typeface="Consolas" panose="020B0609020204030204" pitchFamily="49" charset="0"/>
              </a:rPr>
              <a:t>(tree);</a:t>
            </a:r>
          </a:p>
          <a:p>
            <a:pPr algn="l">
              <a:lnSpc>
                <a:spcPts val="1450"/>
              </a:lnSpc>
              <a:spcBef>
                <a:spcPts val="0"/>
              </a:spcBef>
            </a:pPr>
            <a:r>
              <a:rPr lang="en-US" sz="1100" b="0" dirty="0">
                <a:latin typeface="Consolas" panose="020B0609020204030204" pitchFamily="49" charset="0"/>
                <a:cs typeface="Consolas" panose="020B0609020204030204" pitchFamily="49" charset="0"/>
              </a:rPr>
              <a:t>            tree.add(new Node(' ', min1.freq + min2.freq,</a:t>
            </a:r>
            <a:br>
              <a:rPr lang="en-US" sz="1100" b="0" dirty="0">
                <a:latin typeface="Consolas" panose="020B0609020204030204" pitchFamily="49" charset="0"/>
                <a:cs typeface="Consolas" panose="020B0609020204030204" pitchFamily="49" charset="0"/>
              </a:rPr>
            </a:br>
            <a:r>
              <a:rPr lang="en-US" sz="1100" b="0" dirty="0">
                <a:latin typeface="Consolas" panose="020B0609020204030204" pitchFamily="49" charset="0"/>
                <a:cs typeface="Consolas" panose="020B0609020204030204" pitchFamily="49" charset="0"/>
              </a:rPr>
              <a:t>                                   min1, min2));</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p>
          <a:p>
            <a:pPr algn="l">
              <a:lnSpc>
                <a:spcPts val="1450"/>
              </a:lnSpc>
              <a:spcBef>
                <a:spcPts val="0"/>
              </a:spcBef>
            </a:pPr>
            <a:r>
              <a:rPr lang="en-US" sz="1100" b="0" dirty="0">
                <a:latin typeface="Consolas" panose="020B0609020204030204" pitchFamily="49" charset="0"/>
                <a:cs typeface="Consolas" panose="020B0609020204030204" pitchFamily="49" charset="0"/>
              </a:rPr>
              <a:t>        return tree.getFirst(); </a:t>
            </a:r>
            <a:r>
              <a:rPr lang="en-US" sz="1100" b="0" dirty="0">
                <a:solidFill>
                  <a:srgbClr val="3F7F5F"/>
                </a:solidFill>
                <a:latin typeface="Times New Roman" panose="02020603050405020304" pitchFamily="18" charset="0"/>
                <a:cs typeface="Times New Roman" panose="02020603050405020304" pitchFamily="18" charset="0"/>
              </a:rPr>
              <a:t>// Returns the root node</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p>
          <a:p>
            <a:pPr algn="l">
              <a:lnSpc>
                <a:spcPts val="1450"/>
              </a:lnSpc>
            </a:pPr>
            <a:endParaRPr lang="en-US" sz="1100" b="0" dirty="0">
              <a:latin typeface="Consolas" panose="020B0609020204030204" pitchFamily="49" charset="0"/>
              <a:cs typeface="Consolas" panose="020B0609020204030204" pitchFamily="49" charset="0"/>
            </a:endParaRPr>
          </a:p>
        </p:txBody>
      </p:sp>
      <p:sp>
        <p:nvSpPr>
          <p:cNvPr id="2" name="Rectangle 3">
            <a:extLst>
              <a:ext uri="{FF2B5EF4-FFF2-40B4-BE49-F238E27FC236}">
                <a16:creationId xmlns:a16="http://schemas.microsoft.com/office/drawing/2014/main" id="{DF7F3771-22D4-C50A-CE27-125F7FCA7E9C}"/>
              </a:ext>
            </a:extLst>
          </p:cNvPr>
          <p:cNvSpPr>
            <a:spLocks noChangeArrowheads="1"/>
          </p:cNvSpPr>
          <p:nvPr/>
        </p:nvSpPr>
        <p:spPr bwMode="auto">
          <a:xfrm>
            <a:off x="4875509" y="4647367"/>
            <a:ext cx="4260871" cy="2134433"/>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36000" tIns="72000" rIns="0" bIns="0" anchor="t" anchorCtr="0"/>
          <a:lstStyle/>
          <a:p>
            <a:pPr algn="l"/>
            <a:r>
              <a:rPr lang="en-US" sz="1200" b="0" dirty="0">
                <a:solidFill>
                  <a:srgbClr val="3F7F5F"/>
                </a:solidFill>
                <a:latin typeface="Times New Roman" panose="02020603050405020304" pitchFamily="18" charset="0"/>
                <a:cs typeface="Times New Roman" panose="02020603050405020304" pitchFamily="18" charset="0"/>
              </a:rPr>
              <a:t>   </a:t>
            </a:r>
            <a:r>
              <a:rPr lang="en-US" sz="1100" b="0" dirty="0">
                <a:solidFill>
                  <a:srgbClr val="3F7F5F"/>
                </a:solidFill>
                <a:latin typeface="Times New Roman" panose="02020603050405020304" pitchFamily="18" charset="0"/>
                <a:cs typeface="Times New Roman" panose="02020603050405020304" pitchFamily="18" charset="0"/>
              </a:rPr>
              <a:t>// Finds the node with the minimal frequency in the list,</a:t>
            </a:r>
          </a:p>
          <a:p>
            <a:pPr algn="l"/>
            <a:r>
              <a:rPr lang="en-US" sz="1100" b="0" dirty="0">
                <a:solidFill>
                  <a:srgbClr val="000000"/>
                </a:solidFill>
                <a:latin typeface="Times New Roman" panose="02020603050405020304" pitchFamily="18" charset="0"/>
                <a:cs typeface="Times New Roman" panose="02020603050405020304" pitchFamily="18" charset="0"/>
              </a:rPr>
              <a:t>   </a:t>
            </a:r>
            <a:r>
              <a:rPr lang="en-US" sz="1100" b="0" dirty="0">
                <a:solidFill>
                  <a:srgbClr val="3F7F5F"/>
                </a:solidFill>
                <a:latin typeface="Times New Roman" panose="02020603050405020304" pitchFamily="18" charset="0"/>
                <a:cs typeface="Times New Roman" panose="02020603050405020304" pitchFamily="18" charset="0"/>
              </a:rPr>
              <a:t>// removes this node from the list, and returns it.</a:t>
            </a:r>
          </a:p>
          <a:p>
            <a:pPr algn="l">
              <a:lnSpc>
                <a:spcPts val="1640"/>
              </a:lnSpc>
            </a:pPr>
            <a:r>
              <a:rPr lang="en-US" sz="1100" b="0" dirty="0">
                <a:solidFill>
                  <a:srgbClr val="000000"/>
                </a:solidFill>
                <a:latin typeface="Consolas" panose="020B0609020204030204" pitchFamily="49" charset="0"/>
                <a:cs typeface="Consolas" panose="020B0609020204030204" pitchFamily="49" charset="0"/>
              </a:rPr>
              <a:t> </a:t>
            </a:r>
            <a:r>
              <a:rPr lang="en-US" sz="1100" b="0" dirty="0">
                <a:latin typeface="Consolas" panose="020B0609020204030204" pitchFamily="49" charset="0"/>
                <a:cs typeface="Consolas" panose="020B0609020204030204" pitchFamily="49" charset="0"/>
              </a:rPr>
              <a:t>private static Node </a:t>
            </a:r>
            <a:r>
              <a:rPr lang="en-US" sz="1100" dirty="0">
                <a:solidFill>
                  <a:srgbClr val="C00000"/>
                </a:solidFill>
                <a:latin typeface="Consolas" panose="020B0609020204030204" pitchFamily="49" charset="0"/>
                <a:cs typeface="Consolas" panose="020B0609020204030204" pitchFamily="49" charset="0"/>
              </a:rPr>
              <a:t>removeMin</a:t>
            </a:r>
            <a:r>
              <a:rPr lang="en-US" sz="1100" b="0" dirty="0">
                <a:latin typeface="Consolas" panose="020B0609020204030204" pitchFamily="49" charset="0"/>
                <a:cs typeface="Consolas" panose="020B0609020204030204" pitchFamily="49" charset="0"/>
              </a:rPr>
              <a:t>(LinkedList&lt;Node&gt; list) {</a:t>
            </a:r>
          </a:p>
          <a:p>
            <a:pPr algn="l">
              <a:lnSpc>
                <a:spcPts val="1640"/>
              </a:lnSpc>
            </a:pPr>
            <a:r>
              <a:rPr lang="en-US" sz="1100" b="0" dirty="0">
                <a:latin typeface="Consolas" panose="020B0609020204030204" pitchFamily="49" charset="0"/>
                <a:cs typeface="Consolas" panose="020B0609020204030204" pitchFamily="49" charset="0"/>
              </a:rPr>
              <a:t>    Node minNode = list.getFirst();</a:t>
            </a:r>
          </a:p>
          <a:p>
            <a:pPr algn="l">
              <a:lnSpc>
                <a:spcPts val="1640"/>
              </a:lnSpc>
            </a:pPr>
            <a:r>
              <a:rPr lang="en-US" sz="1100" b="0" dirty="0">
                <a:latin typeface="Consolas" panose="020B0609020204030204" pitchFamily="49" charset="0"/>
                <a:cs typeface="Consolas" panose="020B0609020204030204" pitchFamily="49" charset="0"/>
              </a:rPr>
              <a:t>    for (Node node : list)</a:t>
            </a:r>
          </a:p>
          <a:p>
            <a:pPr algn="l">
              <a:lnSpc>
                <a:spcPts val="1640"/>
              </a:lnSpc>
            </a:pPr>
            <a:r>
              <a:rPr lang="en-US" sz="1100" b="0" dirty="0">
                <a:latin typeface="Consolas" panose="020B0609020204030204" pitchFamily="49" charset="0"/>
                <a:cs typeface="Consolas" panose="020B0609020204030204" pitchFamily="49" charset="0"/>
              </a:rPr>
              <a:t>       if (node.freq &lt; minNode.freq)</a:t>
            </a:r>
          </a:p>
          <a:p>
            <a:pPr algn="l">
              <a:lnSpc>
                <a:spcPts val="1640"/>
              </a:lnSpc>
            </a:pPr>
            <a:r>
              <a:rPr lang="en-US" sz="1100" b="0" dirty="0">
                <a:latin typeface="Consolas" panose="020B0609020204030204" pitchFamily="49" charset="0"/>
                <a:cs typeface="Consolas" panose="020B0609020204030204" pitchFamily="49" charset="0"/>
              </a:rPr>
              <a:t>          minNode = node;</a:t>
            </a:r>
          </a:p>
          <a:p>
            <a:pPr algn="l">
              <a:lnSpc>
                <a:spcPts val="1640"/>
              </a:lnSpc>
            </a:pPr>
            <a:r>
              <a:rPr lang="en-US" sz="1100" b="0" dirty="0">
                <a:latin typeface="Consolas" panose="020B0609020204030204" pitchFamily="49" charset="0"/>
                <a:cs typeface="Consolas" panose="020B0609020204030204" pitchFamily="49" charset="0"/>
              </a:rPr>
              <a:t>    list.remove(minNode);</a:t>
            </a:r>
            <a:endParaRPr lang="en-US" sz="1100" b="0" dirty="0">
              <a:solidFill>
                <a:srgbClr val="3F7F5F"/>
              </a:solidFill>
              <a:latin typeface="Times New Roman" panose="02020603050405020304" pitchFamily="18" charset="0"/>
              <a:cs typeface="Times New Roman" panose="02020603050405020304" pitchFamily="18" charset="0"/>
            </a:endParaRPr>
          </a:p>
          <a:p>
            <a:pPr algn="l">
              <a:lnSpc>
                <a:spcPts val="1640"/>
              </a:lnSpc>
            </a:pPr>
            <a:r>
              <a:rPr lang="en-US" sz="1100" b="0" dirty="0">
                <a:latin typeface="Consolas" panose="020B0609020204030204" pitchFamily="49" charset="0"/>
                <a:cs typeface="Consolas" panose="020B0609020204030204" pitchFamily="49" charset="0"/>
              </a:rPr>
              <a:t>    return minNode;</a:t>
            </a:r>
          </a:p>
          <a:p>
            <a:pPr algn="l">
              <a:lnSpc>
                <a:spcPts val="1640"/>
              </a:lnSpc>
            </a:pPr>
            <a:r>
              <a:rPr lang="en-IL" sz="1100" b="0">
                <a:latin typeface="Consolas" panose="020B0609020204030204" pitchFamily="49" charset="0"/>
                <a:cs typeface="Consolas" panose="020B0609020204030204" pitchFamily="49" charset="0"/>
              </a:rPr>
              <a:t> }</a:t>
            </a:r>
            <a:endParaRPr lang="en-US" sz="1100" b="0" dirty="0">
              <a:latin typeface="Consolas" panose="020B0609020204030204" pitchFamily="49" charset="0"/>
              <a:ea typeface="Consolas"/>
              <a:cs typeface="Consolas" panose="020B0609020204030204" pitchFamily="49" charset="0"/>
            </a:endParaRPr>
          </a:p>
        </p:txBody>
      </p:sp>
      <p:sp>
        <p:nvSpPr>
          <p:cNvPr id="8" name="Rounded Rectangular Callout 7">
            <a:extLst>
              <a:ext uri="{FF2B5EF4-FFF2-40B4-BE49-F238E27FC236}">
                <a16:creationId xmlns:a16="http://schemas.microsoft.com/office/drawing/2014/main" id="{ADA46EF4-0A3A-2576-6745-10992D8DBFDE}"/>
              </a:ext>
            </a:extLst>
          </p:cNvPr>
          <p:cNvSpPr/>
          <p:nvPr/>
        </p:nvSpPr>
        <p:spPr>
          <a:xfrm>
            <a:off x="2397349" y="5943600"/>
            <a:ext cx="2286000" cy="743299"/>
          </a:xfrm>
          <a:prstGeom prst="wedgeRoundRectCallout">
            <a:avLst>
              <a:gd name="adj1" fmla="val 67477"/>
              <a:gd name="adj2" fmla="val -99611"/>
              <a:gd name="adj3" fmla="val 16667"/>
            </a:avLst>
          </a:prstGeom>
          <a:solidFill>
            <a:schemeClr val="bg1"/>
          </a:solid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lIns="108000" tIns="46800" rIns="0" rtlCol="0" anchor="ctr" anchorCtr="0"/>
          <a:lstStyle/>
          <a:p>
            <a:pPr algn="l" eaLnBrk="0" fontAlgn="base" hangingPunct="0">
              <a:spcBef>
                <a:spcPts val="600"/>
              </a:spcBef>
              <a:spcAft>
                <a:spcPct val="0"/>
              </a:spcAft>
            </a:pPr>
            <a:r>
              <a:rPr lang="en-US" sz="1400" b="0" dirty="0">
                <a:solidFill>
                  <a:srgbClr val="000000"/>
                </a:solidFill>
                <a:latin typeface="Times New Roman" panose="02020603050405020304" pitchFamily="18" charset="0"/>
                <a:cs typeface="Times New Roman" panose="02020603050405020304" pitchFamily="18" charset="0"/>
              </a:rPr>
              <a:t>(we can use </a:t>
            </a:r>
            <a:r>
              <a:rPr lang="en-US" sz="1100" b="0" dirty="0">
                <a:solidFill>
                  <a:srgbClr val="000000"/>
                </a:solidFill>
                <a:latin typeface="Consolas" panose="020B0609020204030204" pitchFamily="49" charset="0"/>
                <a:cs typeface="Consolas" panose="020B0609020204030204" pitchFamily="49" charset="0"/>
              </a:rPr>
              <a:t>for-each</a:t>
            </a:r>
            <a:r>
              <a:rPr lang="en-US" sz="1400" b="0" dirty="0">
                <a:solidFill>
                  <a:srgbClr val="000000"/>
                </a:solidFill>
                <a:latin typeface="Times New Roman" panose="02020603050405020304" pitchFamily="18" charset="0"/>
                <a:cs typeface="Times New Roman" panose="02020603050405020304" pitchFamily="18" charset="0"/>
              </a:rPr>
              <a:t> loop since </a:t>
            </a:r>
            <a:r>
              <a:rPr lang="en-US" sz="1100" b="0" dirty="0">
                <a:solidFill>
                  <a:srgbClr val="000000"/>
                </a:solidFill>
                <a:latin typeface="Consolas" panose="020B0609020204030204" pitchFamily="49" charset="0"/>
                <a:cs typeface="Consolas" panose="020B0609020204030204" pitchFamily="49" charset="0"/>
              </a:rPr>
              <a:t>LinkedList</a:t>
            </a:r>
            <a:r>
              <a:rPr lang="en-US" sz="1400" b="0" dirty="0">
                <a:solidFill>
                  <a:srgbClr val="000000"/>
                </a:solidFill>
                <a:latin typeface="Times New Roman" panose="02020603050405020304" pitchFamily="18" charset="0"/>
                <a:cs typeface="Times New Roman" panose="02020603050405020304" pitchFamily="18" charset="0"/>
              </a:rPr>
              <a:t> implements the </a:t>
            </a:r>
            <a:r>
              <a:rPr lang="en-US" sz="1100" b="0" dirty="0">
                <a:solidFill>
                  <a:srgbClr val="000000"/>
                </a:solidFill>
                <a:latin typeface="Consolas" panose="020B0609020204030204" pitchFamily="49" charset="0"/>
                <a:cs typeface="Consolas" panose="020B0609020204030204" pitchFamily="49" charset="0"/>
              </a:rPr>
              <a:t>Iterable</a:t>
            </a:r>
            <a:r>
              <a:rPr lang="en-US" sz="1400" b="0" dirty="0">
                <a:solidFill>
                  <a:srgbClr val="000000"/>
                </a:solidFill>
                <a:latin typeface="Times New Roman" panose="02020603050405020304" pitchFamily="18" charset="0"/>
                <a:cs typeface="Times New Roman" panose="02020603050405020304" pitchFamily="18" charset="0"/>
              </a:rPr>
              <a:t> interface)</a:t>
            </a:r>
          </a:p>
        </p:txBody>
      </p:sp>
      <p:pic>
        <p:nvPicPr>
          <p:cNvPr id="9" name="Picture 8">
            <a:extLst>
              <a:ext uri="{FF2B5EF4-FFF2-40B4-BE49-F238E27FC236}">
                <a16:creationId xmlns:a16="http://schemas.microsoft.com/office/drawing/2014/main" id="{6A6FD987-267A-5A32-D5FC-F50638F30CA5}"/>
              </a:ext>
            </a:extLst>
          </p:cNvPr>
          <p:cNvPicPr>
            <a:picLocks noChangeAspect="1"/>
          </p:cNvPicPr>
          <p:nvPr/>
        </p:nvPicPr>
        <p:blipFill rotWithShape="1">
          <a:blip r:embed="rId2"/>
          <a:srcRect b="74947"/>
          <a:stretch/>
        </p:blipFill>
        <p:spPr>
          <a:xfrm>
            <a:off x="5181600" y="2533322"/>
            <a:ext cx="3664526" cy="321464"/>
          </a:xfrm>
          <a:prstGeom prst="rect">
            <a:avLst/>
          </a:prstGeom>
        </p:spPr>
      </p:pic>
      <p:pic>
        <p:nvPicPr>
          <p:cNvPr id="10" name="Picture 9">
            <a:extLst>
              <a:ext uri="{FF2B5EF4-FFF2-40B4-BE49-F238E27FC236}">
                <a16:creationId xmlns:a16="http://schemas.microsoft.com/office/drawing/2014/main" id="{A0066A02-7D36-AAEA-EBF8-CCB40A6F448A}"/>
              </a:ext>
            </a:extLst>
          </p:cNvPr>
          <p:cNvPicPr>
            <a:picLocks noChangeAspect="1"/>
          </p:cNvPicPr>
          <p:nvPr/>
        </p:nvPicPr>
        <p:blipFill>
          <a:blip r:embed="rId3"/>
          <a:stretch>
            <a:fillRect/>
          </a:stretch>
        </p:blipFill>
        <p:spPr>
          <a:xfrm>
            <a:off x="6281030" y="76200"/>
            <a:ext cx="780700" cy="2026102"/>
          </a:xfrm>
          <a:prstGeom prst="rect">
            <a:avLst/>
          </a:prstGeom>
        </p:spPr>
      </p:pic>
      <p:sp>
        <p:nvSpPr>
          <p:cNvPr id="11" name="Down Arrow 10">
            <a:extLst>
              <a:ext uri="{FF2B5EF4-FFF2-40B4-BE49-F238E27FC236}">
                <a16:creationId xmlns:a16="http://schemas.microsoft.com/office/drawing/2014/main" id="{AA14EE76-CFAC-B771-B639-71D11EDCED7F}"/>
              </a:ext>
            </a:extLst>
          </p:cNvPr>
          <p:cNvSpPr/>
          <p:nvPr/>
        </p:nvSpPr>
        <p:spPr bwMode="auto">
          <a:xfrm>
            <a:off x="6671380" y="2220406"/>
            <a:ext cx="155334" cy="24429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pic>
        <p:nvPicPr>
          <p:cNvPr id="12" name="Picture 11">
            <a:extLst>
              <a:ext uri="{FF2B5EF4-FFF2-40B4-BE49-F238E27FC236}">
                <a16:creationId xmlns:a16="http://schemas.microsoft.com/office/drawing/2014/main" id="{C662AD0D-F1DE-6DB4-6B1A-192E54BF3500}"/>
              </a:ext>
            </a:extLst>
          </p:cNvPr>
          <p:cNvPicPr>
            <a:picLocks noChangeAspect="1"/>
          </p:cNvPicPr>
          <p:nvPr/>
        </p:nvPicPr>
        <p:blipFill>
          <a:blip r:embed="rId2"/>
          <a:srcRect t="22435"/>
          <a:stretch/>
        </p:blipFill>
        <p:spPr>
          <a:xfrm>
            <a:off x="5222429" y="2923404"/>
            <a:ext cx="3607819" cy="979858"/>
          </a:xfrm>
          <a:prstGeom prst="rect">
            <a:avLst/>
          </a:prstGeom>
        </p:spPr>
      </p:pic>
    </p:spTree>
    <p:extLst>
      <p:ext uri="{BB962C8B-B14F-4D97-AF65-F5344CB8AC3E}">
        <p14:creationId xmlns:p14="http://schemas.microsoft.com/office/powerpoint/2010/main" val="15281366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D6402-3FBA-A193-8DB2-F4C2693091F3}"/>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5608F629-F30B-A2CC-32B9-B1088856B98B}"/>
              </a:ext>
            </a:extLst>
          </p:cNvPr>
          <p:cNvSpPr>
            <a:spLocks noGrp="1"/>
          </p:cNvSpPr>
          <p:nvPr>
            <p:ph type="title"/>
          </p:nvPr>
        </p:nvSpPr>
        <p:spPr>
          <a:xfrm>
            <a:off x="152400" y="76200"/>
            <a:ext cx="8763000" cy="533400"/>
          </a:xfrm>
        </p:spPr>
        <p:txBody>
          <a:bodyPr/>
          <a:lstStyle/>
          <a:p>
            <a:r>
              <a:rPr lang="en-US" dirty="0"/>
              <a:t>Compression class</a:t>
            </a:r>
            <a:r>
              <a:rPr lang="en-US" sz="1800" dirty="0"/>
              <a:t>: Building the code book</a:t>
            </a:r>
            <a:endParaRPr lang="en-IL"/>
          </a:p>
        </p:txBody>
      </p:sp>
      <p:sp>
        <p:nvSpPr>
          <p:cNvPr id="64" name="Rectangle 63">
            <a:extLst>
              <a:ext uri="{FF2B5EF4-FFF2-40B4-BE49-F238E27FC236}">
                <a16:creationId xmlns:a16="http://schemas.microsoft.com/office/drawing/2014/main" id="{0B92F58C-C02D-E9FB-882F-7625E583E058}"/>
              </a:ext>
            </a:extLst>
          </p:cNvPr>
          <p:cNvSpPr>
            <a:spLocks noChangeArrowheads="1"/>
          </p:cNvSpPr>
          <p:nvPr/>
        </p:nvSpPr>
        <p:spPr bwMode="auto">
          <a:xfrm>
            <a:off x="151514" y="762000"/>
            <a:ext cx="4801486" cy="60198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lnSpc>
                <a:spcPts val="1450"/>
              </a:lnSpc>
              <a:spcBef>
                <a:spcPts val="0"/>
              </a:spcBef>
            </a:pPr>
            <a:r>
              <a:rPr lang="en-US" sz="1100" b="0" dirty="0">
                <a:latin typeface="Consolas" panose="020B0609020204030204" pitchFamily="49" charset="0"/>
                <a:cs typeface="Consolas" panose="020B0609020204030204" pitchFamily="49" charset="0"/>
              </a:rPr>
              <a:t>import java.util.LinkedList;</a:t>
            </a:r>
          </a:p>
          <a:p>
            <a:pPr algn="l">
              <a:lnSpc>
                <a:spcPts val="1450"/>
              </a:lnSpc>
              <a:spcBef>
                <a:spcPts val="600"/>
              </a:spcBef>
            </a:pPr>
            <a:r>
              <a:rPr lang="en-US" sz="1100" b="0" dirty="0">
                <a:latin typeface="Consolas" panose="020B0609020204030204" pitchFamily="49" charset="0"/>
                <a:cs typeface="Consolas" panose="020B0609020204030204" pitchFamily="49" charset="0"/>
              </a:rPr>
              <a:t>public class Comp {</a:t>
            </a:r>
          </a:p>
          <a:p>
            <a:pPr algn="l">
              <a:lnSpc>
                <a:spcPts val="1450"/>
              </a:lnSpc>
              <a:spcBef>
                <a:spcPts val="0"/>
              </a:spcBef>
            </a:pPr>
            <a:r>
              <a:rPr lang="en-US" sz="1100" b="0" dirty="0">
                <a:latin typeface="Consolas" panose="020B0609020204030204" pitchFamily="49" charset="0"/>
                <a:cs typeface="Consolas" panose="020B0609020204030204" pitchFamily="49" charset="0"/>
              </a:rPr>
              <a:t>    static Node root;          </a:t>
            </a:r>
            <a:r>
              <a:rPr lang="en-US" sz="1100" b="0" dirty="0">
                <a:solidFill>
                  <a:srgbClr val="3F7F5F"/>
                </a:solidFill>
                <a:latin typeface="Times New Roman" panose="02020603050405020304" pitchFamily="18" charset="0"/>
                <a:cs typeface="Times New Roman" panose="02020603050405020304" pitchFamily="18" charset="0"/>
              </a:rPr>
              <a:t>// top node</a:t>
            </a:r>
          </a:p>
          <a:p>
            <a:pPr algn="l">
              <a:lnSpc>
                <a:spcPts val="1450"/>
              </a:lnSpc>
              <a:spcBef>
                <a:spcPts val="0"/>
              </a:spcBef>
            </a:pPr>
            <a:r>
              <a:rPr lang="en-US" sz="1100" b="0" dirty="0">
                <a:latin typeface="Consolas" panose="020B0609020204030204" pitchFamily="49" charset="0"/>
                <a:cs typeface="Consolas" panose="020B0609020204030204" pitchFamily="49" charset="0"/>
              </a:rPr>
              <a:t>    static String[] codeBook;  </a:t>
            </a:r>
            <a:r>
              <a:rPr lang="en-US" sz="1100" b="0" dirty="0">
                <a:solidFill>
                  <a:srgbClr val="3F7F5F"/>
                </a:solidFill>
                <a:latin typeface="Times New Roman" panose="02020603050405020304" pitchFamily="18" charset="0"/>
                <a:cs typeface="Times New Roman" panose="02020603050405020304" pitchFamily="18" charset="0"/>
              </a:rPr>
              <a:t>// array of character codes</a:t>
            </a:r>
          </a:p>
          <a:p>
            <a:pPr algn="l">
              <a:lnSpc>
                <a:spcPts val="1450"/>
              </a:lnSpc>
              <a:spcBef>
                <a:spcPts val="600"/>
              </a:spcBef>
            </a:pPr>
            <a:r>
              <a:rPr lang="en-US" sz="1100" b="0" dirty="0">
                <a:latin typeface="Consolas" panose="020B0609020204030204" pitchFamily="49" charset="0"/>
                <a:cs typeface="Consolas" panose="020B0609020204030204" pitchFamily="49" charset="0"/>
              </a:rPr>
              <a:t>    </a:t>
            </a:r>
            <a:r>
              <a:rPr lang="en-US" sz="1200" b="0" dirty="0">
                <a:solidFill>
                  <a:srgbClr val="000099"/>
                </a:solidFill>
                <a:latin typeface="Times New Roman" panose="02020603050405020304" pitchFamily="18" charset="0"/>
                <a:ea typeface="ＭＳ Ｐゴシック" charset="-128"/>
                <a:cs typeface="Times New Roman" panose="02020603050405020304" pitchFamily="18" charset="0"/>
              </a:rPr>
              <a:t>/** Initializes data structures, based on the given letter frequencies. */</a:t>
            </a:r>
          </a:p>
          <a:p>
            <a:pPr algn="l">
              <a:lnSpc>
                <a:spcPts val="1450"/>
              </a:lnSpc>
              <a:spcBef>
                <a:spcPts val="0"/>
              </a:spcBef>
            </a:pPr>
            <a:r>
              <a:rPr lang="en-US" sz="1100" b="0" dirty="0">
                <a:latin typeface="Consolas" panose="020B0609020204030204" pitchFamily="49" charset="0"/>
                <a:cs typeface="Consolas" panose="020B0609020204030204" pitchFamily="49" charset="0"/>
              </a:rPr>
              <a:t>    public static void init(double[] freq)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Sets root to the Huffman tree</a:t>
            </a:r>
          </a:p>
          <a:p>
            <a:pPr algn="l">
              <a:lnSpc>
                <a:spcPts val="1450"/>
              </a:lnSpc>
              <a:spcBef>
                <a:spcPts val="0"/>
              </a:spcBef>
            </a:pPr>
            <a:r>
              <a:rPr lang="en-US" sz="1100" b="0" dirty="0">
                <a:latin typeface="Consolas" panose="020B0609020204030204" pitchFamily="49" charset="0"/>
                <a:cs typeface="Consolas" panose="020B0609020204030204" pitchFamily="49" charset="0"/>
              </a:rPr>
              <a:t>        root = </a:t>
            </a:r>
            <a:r>
              <a:rPr lang="en-US" sz="1100" dirty="0">
                <a:solidFill>
                  <a:srgbClr val="C00000"/>
                </a:solidFill>
                <a:latin typeface="Consolas" panose="020B0609020204030204" pitchFamily="49" charset="0"/>
                <a:cs typeface="Consolas" panose="020B0609020204030204" pitchFamily="49" charset="0"/>
              </a:rPr>
              <a:t>buildTree</a:t>
            </a:r>
            <a:r>
              <a:rPr lang="en-US" sz="1100" b="0" dirty="0">
                <a:latin typeface="Consolas" panose="020B0609020204030204" pitchFamily="49" charset="0"/>
                <a:cs typeface="Consolas" panose="020B0609020204030204" pitchFamily="49" charset="0"/>
              </a:rPr>
              <a:t>(freq);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Builds and populates the code book</a:t>
            </a:r>
            <a:endParaRPr lang="en-US" sz="1100" b="0" dirty="0">
              <a:latin typeface="Consolas" panose="020B0609020204030204" pitchFamily="49" charset="0"/>
              <a:cs typeface="Consolas" panose="020B0609020204030204" pitchFamily="49" charset="0"/>
            </a:endParaRPr>
          </a:p>
          <a:p>
            <a:pPr algn="l">
              <a:lnSpc>
                <a:spcPts val="1450"/>
              </a:lnSpc>
              <a:spcBef>
                <a:spcPts val="0"/>
              </a:spcBef>
            </a:pPr>
            <a:r>
              <a:rPr lang="en-US" sz="1100" b="0" dirty="0">
                <a:latin typeface="Consolas" panose="020B0609020204030204" pitchFamily="49" charset="0"/>
                <a:cs typeface="Consolas" panose="020B0609020204030204" pitchFamily="49" charset="0"/>
              </a:rPr>
              <a:t>        codeBook = new String[freq.length];</a:t>
            </a:r>
          </a:p>
          <a:p>
            <a:pPr algn="l">
              <a:lnSpc>
                <a:spcPts val="1450"/>
              </a:lnSpc>
              <a:spcBef>
                <a:spcPts val="0"/>
              </a:spcBef>
            </a:pPr>
            <a:r>
              <a:rPr lang="en-US" sz="1100" b="0" dirty="0">
                <a:latin typeface="Consolas" panose="020B0609020204030204" pitchFamily="49" charset="0"/>
                <a:cs typeface="Consolas" panose="020B0609020204030204" pitchFamily="49" charset="0"/>
              </a:rPr>
              <a:t>        populateCodeBook(root, "", codeBook);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p>
          <a:p>
            <a:pPr algn="l">
              <a:lnSpc>
                <a:spcPts val="1450"/>
              </a:lnSpc>
              <a:spcBef>
                <a:spcPts val="600"/>
              </a:spcBef>
            </a:pPr>
            <a:r>
              <a:rPr lang="en-US" sz="1100" b="0" dirty="0">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Returns a Huffman tree, built from the given letter frequencies. */</a:t>
            </a:r>
          </a:p>
          <a:p>
            <a:pPr algn="l">
              <a:lnSpc>
                <a:spcPts val="1450"/>
              </a:lnSpc>
              <a:spcBef>
                <a:spcPts val="0"/>
              </a:spcBef>
            </a:pPr>
            <a:r>
              <a:rPr lang="en-US" sz="1100" b="0" dirty="0">
                <a:latin typeface="Consolas" panose="020B0609020204030204" pitchFamily="49" charset="0"/>
                <a:cs typeface="Consolas" panose="020B0609020204030204" pitchFamily="49" charset="0"/>
              </a:rPr>
              <a:t>    private static Node </a:t>
            </a:r>
            <a:r>
              <a:rPr lang="en-US" sz="1100" dirty="0">
                <a:solidFill>
                  <a:srgbClr val="C00000"/>
                </a:solidFill>
                <a:latin typeface="Consolas" panose="020B0609020204030204" pitchFamily="49" charset="0"/>
                <a:cs typeface="Consolas" panose="020B0609020204030204" pitchFamily="49" charset="0"/>
              </a:rPr>
              <a:t>buildTree</a:t>
            </a:r>
            <a:r>
              <a:rPr lang="en-US" sz="1100" b="0" dirty="0">
                <a:latin typeface="Consolas" panose="020B0609020204030204" pitchFamily="49" charset="0"/>
                <a:cs typeface="Consolas" panose="020B0609020204030204" pitchFamily="49" charset="0"/>
              </a:rPr>
              <a:t>(double[] freq)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r>
              <a:rPr lang="en-US" sz="1100" dirty="0">
                <a:solidFill>
                  <a:srgbClr val="3F7F5F"/>
                </a:solidFill>
                <a:latin typeface="Consolas" panose="020B0609020204030204" pitchFamily="49" charset="0"/>
                <a:cs typeface="Consolas" panose="020B0609020204030204" pitchFamily="49" charset="0"/>
              </a:rPr>
              <a:t>// Builds the initial, flat tree </a:t>
            </a:r>
            <a:r>
              <a:rPr lang="en-US" sz="1100" b="0" dirty="0">
                <a:solidFill>
                  <a:srgbClr val="3F7F5F"/>
                </a:solidFill>
                <a:latin typeface="Times New Roman" panose="02020603050405020304" pitchFamily="18" charset="0"/>
                <a:cs typeface="Times New Roman" panose="02020603050405020304" pitchFamily="18" charset="0"/>
              </a:rPr>
              <a:t>(code omitted)</a:t>
            </a:r>
          </a:p>
          <a:p>
            <a:pPr algn="l">
              <a:lnSpc>
                <a:spcPts val="1450"/>
              </a:lnSpc>
              <a:spcBef>
                <a:spcPts val="300"/>
              </a:spcBef>
            </a:pPr>
            <a:r>
              <a:rPr lang="en-US" sz="1100" b="0" dirty="0">
                <a:latin typeface="Consolas" panose="020B0609020204030204" pitchFamily="49" charset="0"/>
                <a:cs typeface="Consolas" panose="020B0609020204030204" pitchFamily="49" charset="0"/>
              </a:rPr>
              <a:t>        ...</a:t>
            </a:r>
          </a:p>
          <a:p>
            <a:pPr algn="l">
              <a:lnSpc>
                <a:spcPts val="1450"/>
              </a:lnSpc>
              <a:spcBef>
                <a:spcPts val="300"/>
              </a:spcBef>
            </a:pPr>
            <a:r>
              <a:rPr lang="en-US" sz="1100" b="0" dirty="0">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Main loop: Removes the two nodes with the minimal frequencies, </a:t>
            </a:r>
          </a:p>
          <a:p>
            <a:pPr algn="l">
              <a:lnSpc>
                <a:spcPts val="1450"/>
              </a:lnSpc>
              <a:spcBef>
                <a:spcPts val="0"/>
              </a:spcBef>
            </a:pPr>
            <a:r>
              <a:rPr lang="en-US" sz="1100" b="0" dirty="0">
                <a:solidFill>
                  <a:srgbClr val="3F7F5F"/>
                </a:solidFill>
                <a:latin typeface="Times New Roman" panose="02020603050405020304" pitchFamily="18" charset="0"/>
                <a:cs typeface="Times New Roman" panose="02020603050405020304" pitchFamily="18" charset="0"/>
              </a:rPr>
              <a:t>                 // merges them into a new node, and adds the new node to the tree.</a:t>
            </a:r>
          </a:p>
          <a:p>
            <a:pPr algn="l">
              <a:lnSpc>
                <a:spcPts val="1450"/>
              </a:lnSpc>
              <a:spcBef>
                <a:spcPts val="0"/>
              </a:spcBef>
            </a:pPr>
            <a:r>
              <a:rPr lang="en-US" sz="1100" b="0" dirty="0">
                <a:solidFill>
                  <a:srgbClr val="3F7F5F"/>
                </a:solidFill>
                <a:latin typeface="Times New Roman" panose="02020603050405020304" pitchFamily="18" charset="0"/>
                <a:cs typeface="Times New Roman" panose="02020603050405020304" pitchFamily="18" charset="0"/>
              </a:rPr>
              <a:t>                 // Keeps doing this until the tree has only one node.</a:t>
            </a:r>
          </a:p>
          <a:p>
            <a:pPr algn="l">
              <a:lnSpc>
                <a:spcPts val="1450"/>
              </a:lnSpc>
              <a:spcBef>
                <a:spcPts val="0"/>
              </a:spcBef>
            </a:pPr>
            <a:r>
              <a:rPr lang="en-US" sz="1100" b="0" dirty="0">
                <a:latin typeface="Consolas" panose="020B0609020204030204" pitchFamily="49" charset="0"/>
                <a:cs typeface="Consolas" panose="020B0609020204030204" pitchFamily="49" charset="0"/>
              </a:rPr>
              <a:t>        while (tree.size() &gt; 1) {</a:t>
            </a:r>
          </a:p>
          <a:p>
            <a:pPr algn="l">
              <a:lnSpc>
                <a:spcPts val="1450"/>
              </a:lnSpc>
              <a:spcBef>
                <a:spcPts val="0"/>
              </a:spcBef>
            </a:pPr>
            <a:r>
              <a:rPr lang="en-US" sz="1100" b="0" dirty="0">
                <a:latin typeface="Consolas" panose="020B0609020204030204" pitchFamily="49" charset="0"/>
                <a:cs typeface="Consolas" panose="020B0609020204030204" pitchFamily="49" charset="0"/>
              </a:rPr>
              <a:t>            Node min1 = </a:t>
            </a:r>
            <a:r>
              <a:rPr lang="en-US" sz="1100" dirty="0">
                <a:solidFill>
                  <a:srgbClr val="C00000"/>
                </a:solidFill>
                <a:latin typeface="Consolas" panose="020B0609020204030204" pitchFamily="49" charset="0"/>
                <a:cs typeface="Consolas" panose="020B0609020204030204" pitchFamily="49" charset="0"/>
              </a:rPr>
              <a:t>removeMin</a:t>
            </a:r>
            <a:r>
              <a:rPr lang="en-US" sz="1100" b="0" dirty="0">
                <a:latin typeface="Consolas" panose="020B0609020204030204" pitchFamily="49" charset="0"/>
                <a:cs typeface="Consolas" panose="020B0609020204030204" pitchFamily="49" charset="0"/>
              </a:rPr>
              <a:t>(tree);</a:t>
            </a:r>
          </a:p>
          <a:p>
            <a:pPr algn="l">
              <a:lnSpc>
                <a:spcPts val="1450"/>
              </a:lnSpc>
              <a:spcBef>
                <a:spcPts val="0"/>
              </a:spcBef>
            </a:pPr>
            <a:r>
              <a:rPr lang="en-US" sz="1100" b="0" dirty="0">
                <a:latin typeface="Consolas" panose="020B0609020204030204" pitchFamily="49" charset="0"/>
                <a:cs typeface="Consolas" panose="020B0609020204030204" pitchFamily="49" charset="0"/>
              </a:rPr>
              <a:t>            Node min2 = </a:t>
            </a:r>
            <a:r>
              <a:rPr lang="en-US" sz="1100" dirty="0">
                <a:solidFill>
                  <a:srgbClr val="C00000"/>
                </a:solidFill>
                <a:latin typeface="Consolas" panose="020B0609020204030204" pitchFamily="49" charset="0"/>
                <a:cs typeface="Consolas" panose="020B0609020204030204" pitchFamily="49" charset="0"/>
              </a:rPr>
              <a:t>removeMin</a:t>
            </a:r>
            <a:r>
              <a:rPr lang="en-US" sz="1100" b="0" dirty="0">
                <a:latin typeface="Consolas" panose="020B0609020204030204" pitchFamily="49" charset="0"/>
                <a:cs typeface="Consolas" panose="020B0609020204030204" pitchFamily="49" charset="0"/>
              </a:rPr>
              <a:t>(tree);</a:t>
            </a:r>
          </a:p>
          <a:p>
            <a:pPr algn="l">
              <a:lnSpc>
                <a:spcPts val="1450"/>
              </a:lnSpc>
              <a:spcBef>
                <a:spcPts val="0"/>
              </a:spcBef>
            </a:pPr>
            <a:r>
              <a:rPr lang="en-US" sz="1100" b="0" dirty="0">
                <a:latin typeface="Consolas" panose="020B0609020204030204" pitchFamily="49" charset="0"/>
                <a:cs typeface="Consolas" panose="020B0609020204030204" pitchFamily="49" charset="0"/>
              </a:rPr>
              <a:t>            tree.add(new Node(' ', min1.freq + min2.freq,</a:t>
            </a:r>
            <a:br>
              <a:rPr lang="en-US" sz="1100" b="0" dirty="0">
                <a:latin typeface="Consolas" panose="020B0609020204030204" pitchFamily="49" charset="0"/>
                <a:cs typeface="Consolas" panose="020B0609020204030204" pitchFamily="49" charset="0"/>
              </a:rPr>
            </a:br>
            <a:r>
              <a:rPr lang="en-US" sz="1100" b="0" dirty="0">
                <a:latin typeface="Consolas" panose="020B0609020204030204" pitchFamily="49" charset="0"/>
                <a:cs typeface="Consolas" panose="020B0609020204030204" pitchFamily="49" charset="0"/>
              </a:rPr>
              <a:t>                                   min1, min2));</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p>
          <a:p>
            <a:pPr algn="l">
              <a:lnSpc>
                <a:spcPts val="1450"/>
              </a:lnSpc>
              <a:spcBef>
                <a:spcPts val="0"/>
              </a:spcBef>
            </a:pPr>
            <a:r>
              <a:rPr lang="en-US" sz="1100" b="0" dirty="0">
                <a:latin typeface="Consolas" panose="020B0609020204030204" pitchFamily="49" charset="0"/>
                <a:cs typeface="Consolas" panose="020B0609020204030204" pitchFamily="49" charset="0"/>
              </a:rPr>
              <a:t>        return tree.getFirst(); </a:t>
            </a:r>
            <a:r>
              <a:rPr lang="en-US" sz="1100" b="0" dirty="0">
                <a:solidFill>
                  <a:srgbClr val="3F7F5F"/>
                </a:solidFill>
                <a:latin typeface="Times New Roman" panose="02020603050405020304" pitchFamily="18" charset="0"/>
                <a:cs typeface="Times New Roman" panose="02020603050405020304" pitchFamily="18" charset="0"/>
              </a:rPr>
              <a:t>// Returns the root node</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p>
          <a:p>
            <a:pPr algn="l">
              <a:lnSpc>
                <a:spcPts val="1450"/>
              </a:lnSpc>
            </a:pPr>
            <a:endParaRPr lang="en-US" sz="1100" b="0" dirty="0">
              <a:latin typeface="Consolas" panose="020B0609020204030204" pitchFamily="49" charset="0"/>
              <a:cs typeface="Consolas" panose="020B0609020204030204" pitchFamily="49" charset="0"/>
            </a:endParaRPr>
          </a:p>
        </p:txBody>
      </p:sp>
      <p:pic>
        <p:nvPicPr>
          <p:cNvPr id="9" name="Picture 8">
            <a:extLst>
              <a:ext uri="{FF2B5EF4-FFF2-40B4-BE49-F238E27FC236}">
                <a16:creationId xmlns:a16="http://schemas.microsoft.com/office/drawing/2014/main" id="{5A6BD507-B4E9-B1D7-994C-CD7F8B70CB75}"/>
              </a:ext>
            </a:extLst>
          </p:cNvPr>
          <p:cNvPicPr>
            <a:picLocks noChangeAspect="1"/>
          </p:cNvPicPr>
          <p:nvPr/>
        </p:nvPicPr>
        <p:blipFill rotWithShape="1">
          <a:blip r:embed="rId2"/>
          <a:srcRect b="74947"/>
          <a:stretch/>
        </p:blipFill>
        <p:spPr>
          <a:xfrm>
            <a:off x="5181600" y="2533322"/>
            <a:ext cx="3664526" cy="321464"/>
          </a:xfrm>
          <a:prstGeom prst="rect">
            <a:avLst/>
          </a:prstGeom>
        </p:spPr>
      </p:pic>
      <p:pic>
        <p:nvPicPr>
          <p:cNvPr id="10" name="Picture 9">
            <a:extLst>
              <a:ext uri="{FF2B5EF4-FFF2-40B4-BE49-F238E27FC236}">
                <a16:creationId xmlns:a16="http://schemas.microsoft.com/office/drawing/2014/main" id="{F76D6EED-9555-E95B-0300-DD6825734190}"/>
              </a:ext>
            </a:extLst>
          </p:cNvPr>
          <p:cNvPicPr>
            <a:picLocks noChangeAspect="1"/>
          </p:cNvPicPr>
          <p:nvPr/>
        </p:nvPicPr>
        <p:blipFill>
          <a:blip r:embed="rId3"/>
          <a:stretch>
            <a:fillRect/>
          </a:stretch>
        </p:blipFill>
        <p:spPr>
          <a:xfrm>
            <a:off x="6281030" y="76200"/>
            <a:ext cx="780700" cy="2026102"/>
          </a:xfrm>
          <a:prstGeom prst="rect">
            <a:avLst/>
          </a:prstGeom>
        </p:spPr>
      </p:pic>
      <p:sp>
        <p:nvSpPr>
          <p:cNvPr id="11" name="Down Arrow 10">
            <a:extLst>
              <a:ext uri="{FF2B5EF4-FFF2-40B4-BE49-F238E27FC236}">
                <a16:creationId xmlns:a16="http://schemas.microsoft.com/office/drawing/2014/main" id="{947AFB04-3B41-8E92-DBCB-FC62E2C4AD31}"/>
              </a:ext>
            </a:extLst>
          </p:cNvPr>
          <p:cNvSpPr/>
          <p:nvPr/>
        </p:nvSpPr>
        <p:spPr bwMode="auto">
          <a:xfrm>
            <a:off x="6671380" y="2220406"/>
            <a:ext cx="155334" cy="24429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pic>
        <p:nvPicPr>
          <p:cNvPr id="12" name="Picture 11">
            <a:extLst>
              <a:ext uri="{FF2B5EF4-FFF2-40B4-BE49-F238E27FC236}">
                <a16:creationId xmlns:a16="http://schemas.microsoft.com/office/drawing/2014/main" id="{ECEA4F7B-EDF3-71B0-C6D6-A6C3A771F147}"/>
              </a:ext>
            </a:extLst>
          </p:cNvPr>
          <p:cNvPicPr>
            <a:picLocks noChangeAspect="1"/>
          </p:cNvPicPr>
          <p:nvPr/>
        </p:nvPicPr>
        <p:blipFill>
          <a:blip r:embed="rId2"/>
          <a:srcRect t="22435"/>
          <a:stretch/>
        </p:blipFill>
        <p:spPr>
          <a:xfrm>
            <a:off x="5222429" y="2923404"/>
            <a:ext cx="3607819" cy="979858"/>
          </a:xfrm>
          <a:prstGeom prst="rect">
            <a:avLst/>
          </a:prstGeom>
        </p:spPr>
      </p:pic>
      <p:pic>
        <p:nvPicPr>
          <p:cNvPr id="13" name="Picture 12">
            <a:extLst>
              <a:ext uri="{FF2B5EF4-FFF2-40B4-BE49-F238E27FC236}">
                <a16:creationId xmlns:a16="http://schemas.microsoft.com/office/drawing/2014/main" id="{F1B6B5E6-0341-8B88-4415-5C20247F3F0B}"/>
              </a:ext>
            </a:extLst>
          </p:cNvPr>
          <p:cNvPicPr>
            <a:picLocks noChangeAspect="1"/>
          </p:cNvPicPr>
          <p:nvPr/>
        </p:nvPicPr>
        <p:blipFill>
          <a:blip r:embed="rId5"/>
          <a:stretch>
            <a:fillRect/>
          </a:stretch>
        </p:blipFill>
        <p:spPr>
          <a:xfrm>
            <a:off x="5420162" y="4338555"/>
            <a:ext cx="3376239" cy="1859974"/>
          </a:xfrm>
          <a:prstGeom prst="rect">
            <a:avLst/>
          </a:prstGeom>
        </p:spPr>
      </p:pic>
      <p:sp>
        <p:nvSpPr>
          <p:cNvPr id="14" name="Down Arrow 13">
            <a:extLst>
              <a:ext uri="{FF2B5EF4-FFF2-40B4-BE49-F238E27FC236}">
                <a16:creationId xmlns:a16="http://schemas.microsoft.com/office/drawing/2014/main" id="{7F87440C-C8F4-1E9E-BCBA-535A18AF999B}"/>
              </a:ext>
            </a:extLst>
          </p:cNvPr>
          <p:cNvSpPr/>
          <p:nvPr/>
        </p:nvSpPr>
        <p:spPr bwMode="auto">
          <a:xfrm>
            <a:off x="6689526" y="3903262"/>
            <a:ext cx="155334" cy="24429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4"/>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33145619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B60CF3-7C13-AF5C-8633-693A78981EFD}"/>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2AC1AAD8-437E-02C4-BC47-7484D98551C0}"/>
              </a:ext>
            </a:extLst>
          </p:cNvPr>
          <p:cNvSpPr>
            <a:spLocks noGrp="1"/>
          </p:cNvSpPr>
          <p:nvPr>
            <p:ph type="title"/>
          </p:nvPr>
        </p:nvSpPr>
        <p:spPr>
          <a:xfrm>
            <a:off x="152400" y="76200"/>
            <a:ext cx="8763000" cy="533400"/>
          </a:xfrm>
        </p:spPr>
        <p:txBody>
          <a:bodyPr/>
          <a:lstStyle/>
          <a:p>
            <a:r>
              <a:rPr lang="en-US" dirty="0"/>
              <a:t>Compression class</a:t>
            </a:r>
            <a:r>
              <a:rPr lang="en-US" sz="1800" dirty="0"/>
              <a:t>: Building the code book</a:t>
            </a:r>
            <a:endParaRPr lang="en-IL"/>
          </a:p>
        </p:txBody>
      </p:sp>
      <p:sp>
        <p:nvSpPr>
          <p:cNvPr id="64" name="Rectangle 63">
            <a:extLst>
              <a:ext uri="{FF2B5EF4-FFF2-40B4-BE49-F238E27FC236}">
                <a16:creationId xmlns:a16="http://schemas.microsoft.com/office/drawing/2014/main" id="{F28FC6BC-7EAB-B83E-AB3B-A06483F7CEC6}"/>
              </a:ext>
            </a:extLst>
          </p:cNvPr>
          <p:cNvSpPr>
            <a:spLocks noChangeArrowheads="1"/>
          </p:cNvSpPr>
          <p:nvPr/>
        </p:nvSpPr>
        <p:spPr bwMode="auto">
          <a:xfrm>
            <a:off x="151514" y="762000"/>
            <a:ext cx="4801486" cy="60198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lnSpc>
                <a:spcPts val="1450"/>
              </a:lnSpc>
              <a:spcBef>
                <a:spcPts val="0"/>
              </a:spcBef>
            </a:pPr>
            <a:r>
              <a:rPr lang="en-US" sz="1100" b="0" dirty="0">
                <a:latin typeface="Consolas" panose="020B0609020204030204" pitchFamily="49" charset="0"/>
                <a:cs typeface="Consolas" panose="020B0609020204030204" pitchFamily="49" charset="0"/>
              </a:rPr>
              <a:t>import java.util.LinkedList;</a:t>
            </a:r>
          </a:p>
          <a:p>
            <a:pPr algn="l">
              <a:lnSpc>
                <a:spcPts val="1450"/>
              </a:lnSpc>
              <a:spcBef>
                <a:spcPts val="600"/>
              </a:spcBef>
            </a:pPr>
            <a:r>
              <a:rPr lang="en-US" sz="1100" b="0" dirty="0">
                <a:latin typeface="Consolas" panose="020B0609020204030204" pitchFamily="49" charset="0"/>
                <a:cs typeface="Consolas" panose="020B0609020204030204" pitchFamily="49" charset="0"/>
              </a:rPr>
              <a:t>public class Comp {</a:t>
            </a:r>
          </a:p>
          <a:p>
            <a:pPr algn="l">
              <a:lnSpc>
                <a:spcPts val="1450"/>
              </a:lnSpc>
              <a:spcBef>
                <a:spcPts val="0"/>
              </a:spcBef>
            </a:pPr>
            <a:r>
              <a:rPr lang="en-US" sz="1100" b="0" dirty="0">
                <a:latin typeface="Consolas" panose="020B0609020204030204" pitchFamily="49" charset="0"/>
                <a:cs typeface="Consolas" panose="020B0609020204030204" pitchFamily="49" charset="0"/>
              </a:rPr>
              <a:t>    static Node root;          </a:t>
            </a:r>
            <a:r>
              <a:rPr lang="en-US" sz="1100" b="0" dirty="0">
                <a:solidFill>
                  <a:srgbClr val="3F7F5F"/>
                </a:solidFill>
                <a:latin typeface="Times New Roman" panose="02020603050405020304" pitchFamily="18" charset="0"/>
                <a:cs typeface="Times New Roman" panose="02020603050405020304" pitchFamily="18" charset="0"/>
              </a:rPr>
              <a:t>// top node</a:t>
            </a:r>
          </a:p>
          <a:p>
            <a:pPr algn="l">
              <a:lnSpc>
                <a:spcPts val="1450"/>
              </a:lnSpc>
              <a:spcBef>
                <a:spcPts val="0"/>
              </a:spcBef>
            </a:pPr>
            <a:r>
              <a:rPr lang="en-US" sz="1100" b="0" dirty="0">
                <a:latin typeface="Consolas" panose="020B0609020204030204" pitchFamily="49" charset="0"/>
                <a:cs typeface="Consolas" panose="020B0609020204030204" pitchFamily="49" charset="0"/>
              </a:rPr>
              <a:t>    static String[] codeBook;  </a:t>
            </a:r>
            <a:r>
              <a:rPr lang="en-US" sz="1100" b="0" dirty="0">
                <a:solidFill>
                  <a:srgbClr val="3F7F5F"/>
                </a:solidFill>
                <a:latin typeface="Times New Roman" panose="02020603050405020304" pitchFamily="18" charset="0"/>
                <a:cs typeface="Times New Roman" panose="02020603050405020304" pitchFamily="18" charset="0"/>
              </a:rPr>
              <a:t>// array of character codes</a:t>
            </a:r>
          </a:p>
          <a:p>
            <a:pPr algn="l">
              <a:lnSpc>
                <a:spcPts val="1450"/>
              </a:lnSpc>
              <a:spcBef>
                <a:spcPts val="600"/>
              </a:spcBef>
            </a:pPr>
            <a:r>
              <a:rPr lang="en-US" sz="1100" b="0" dirty="0">
                <a:latin typeface="Consolas" panose="020B0609020204030204" pitchFamily="49" charset="0"/>
                <a:cs typeface="Consolas" panose="020B0609020204030204" pitchFamily="49" charset="0"/>
              </a:rPr>
              <a:t>    </a:t>
            </a:r>
            <a:r>
              <a:rPr lang="en-US" sz="1200" b="0" dirty="0">
                <a:solidFill>
                  <a:srgbClr val="000099"/>
                </a:solidFill>
                <a:latin typeface="Times New Roman" panose="02020603050405020304" pitchFamily="18" charset="0"/>
                <a:ea typeface="ＭＳ Ｐゴシック" charset="-128"/>
                <a:cs typeface="Times New Roman" panose="02020603050405020304" pitchFamily="18" charset="0"/>
              </a:rPr>
              <a:t>/** Initializes data structures, based on the given letter frequencies. */</a:t>
            </a:r>
          </a:p>
          <a:p>
            <a:pPr algn="l">
              <a:lnSpc>
                <a:spcPts val="1450"/>
              </a:lnSpc>
              <a:spcBef>
                <a:spcPts val="0"/>
              </a:spcBef>
            </a:pPr>
            <a:r>
              <a:rPr lang="en-US" sz="1100" b="0" dirty="0">
                <a:latin typeface="Consolas" panose="020B0609020204030204" pitchFamily="49" charset="0"/>
                <a:cs typeface="Consolas" panose="020B0609020204030204" pitchFamily="49" charset="0"/>
              </a:rPr>
              <a:t>    public static void init(double[] freq)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Sets root to the Huffman tree</a:t>
            </a:r>
          </a:p>
          <a:p>
            <a:pPr algn="l">
              <a:lnSpc>
                <a:spcPts val="1450"/>
              </a:lnSpc>
              <a:spcBef>
                <a:spcPts val="0"/>
              </a:spcBef>
            </a:pPr>
            <a:r>
              <a:rPr lang="en-US" sz="1100" b="0" dirty="0">
                <a:latin typeface="Consolas" panose="020B0609020204030204" pitchFamily="49" charset="0"/>
                <a:cs typeface="Consolas" panose="020B0609020204030204" pitchFamily="49" charset="0"/>
              </a:rPr>
              <a:t>        root = buildTree(freq);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Builds and populates the code book</a:t>
            </a:r>
            <a:endParaRPr lang="en-US" sz="1100" b="0" dirty="0">
              <a:latin typeface="Consolas" panose="020B0609020204030204" pitchFamily="49" charset="0"/>
              <a:cs typeface="Consolas" panose="020B0609020204030204" pitchFamily="49" charset="0"/>
            </a:endParaRPr>
          </a:p>
          <a:p>
            <a:pPr algn="l">
              <a:lnSpc>
                <a:spcPts val="1450"/>
              </a:lnSpc>
              <a:spcBef>
                <a:spcPts val="0"/>
              </a:spcBef>
            </a:pPr>
            <a:r>
              <a:rPr lang="en-US" sz="1100" b="0" dirty="0">
                <a:latin typeface="Consolas" panose="020B0609020204030204" pitchFamily="49" charset="0"/>
                <a:cs typeface="Consolas" panose="020B0609020204030204" pitchFamily="49" charset="0"/>
              </a:rPr>
              <a:t>        codeBook = new String[freq.length];</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r>
              <a:rPr lang="en-US" sz="1100" dirty="0">
                <a:solidFill>
                  <a:srgbClr val="C00000"/>
                </a:solidFill>
                <a:latin typeface="Consolas" panose="020B0609020204030204" pitchFamily="49" charset="0"/>
                <a:cs typeface="Consolas" panose="020B0609020204030204" pitchFamily="49" charset="0"/>
              </a:rPr>
              <a:t>populateCodeBook</a:t>
            </a:r>
            <a:r>
              <a:rPr lang="en-US" sz="1100" b="0" dirty="0">
                <a:latin typeface="Consolas" panose="020B0609020204030204" pitchFamily="49" charset="0"/>
                <a:cs typeface="Consolas" panose="020B0609020204030204" pitchFamily="49" charset="0"/>
              </a:rPr>
              <a:t>(root, "", codeBook);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p>
          <a:p>
            <a:pPr algn="l">
              <a:lnSpc>
                <a:spcPts val="1450"/>
              </a:lnSpc>
              <a:spcBef>
                <a:spcPts val="0"/>
              </a:spcBef>
            </a:pPr>
            <a:r>
              <a:rPr lang="en-US" sz="1100" b="0" dirty="0">
                <a:solidFill>
                  <a:srgbClr val="3F7F5F"/>
                </a:solidFill>
                <a:latin typeface="Times New Roman" panose="02020603050405020304" pitchFamily="18" charset="0"/>
                <a:cs typeface="Times New Roman" panose="02020603050405020304" pitchFamily="18" charset="0"/>
              </a:rPr>
              <a:t>         // Populates the codeBook by assigning binary codes to each character.</a:t>
            </a:r>
          </a:p>
          <a:p>
            <a:pPr algn="l">
              <a:lnSpc>
                <a:spcPts val="1450"/>
              </a:lnSpc>
              <a:spcBef>
                <a:spcPts val="0"/>
              </a:spcBef>
            </a:pPr>
            <a:r>
              <a:rPr lang="en-US" sz="1100" b="0" dirty="0">
                <a:solidFill>
                  <a:srgbClr val="3F7F5F"/>
                </a:solidFill>
                <a:latin typeface="Times New Roman" panose="02020603050405020304" pitchFamily="18" charset="0"/>
                <a:cs typeface="Times New Roman" panose="02020603050405020304" pitchFamily="18" charset="0"/>
              </a:rPr>
              <a:t>         // Side effect: Modifies the codeBook static variable. */</a:t>
            </a:r>
          </a:p>
          <a:p>
            <a:pPr algn="l">
              <a:spcBef>
                <a:spcPts val="0"/>
              </a:spcBef>
            </a:pPr>
            <a:r>
              <a:rPr lang="en-US" sz="1100" b="0" dirty="0">
                <a:latin typeface="Consolas" panose="020B0609020204030204" pitchFamily="49" charset="0"/>
                <a:cs typeface="Consolas" panose="020B0609020204030204" pitchFamily="49" charset="0"/>
              </a:rPr>
              <a:t>    private static void </a:t>
            </a:r>
            <a:r>
              <a:rPr lang="en-US" sz="1100" dirty="0">
                <a:solidFill>
                  <a:srgbClr val="C00000"/>
                </a:solidFill>
                <a:latin typeface="Consolas" panose="020B0609020204030204" pitchFamily="49" charset="0"/>
                <a:cs typeface="Consolas" panose="020B0609020204030204" pitchFamily="49" charset="0"/>
              </a:rPr>
              <a:t>populateCodeBook</a:t>
            </a:r>
            <a:r>
              <a:rPr lang="en-US" sz="1100" b="0" dirty="0">
                <a:latin typeface="Consolas" panose="020B0609020204030204" pitchFamily="49" charset="0"/>
                <a:cs typeface="Consolas" panose="020B0609020204030204" pitchFamily="49" charset="0"/>
              </a:rPr>
              <a:t>(Node node,</a:t>
            </a:r>
            <a:br>
              <a:rPr lang="en-US" sz="1100" b="0" dirty="0">
                <a:latin typeface="Consolas" panose="020B0609020204030204" pitchFamily="49" charset="0"/>
                <a:cs typeface="Consolas" panose="020B0609020204030204" pitchFamily="49" charset="0"/>
              </a:rPr>
            </a:br>
            <a:r>
              <a:rPr lang="en-US" sz="1100" b="0" dirty="0">
                <a:latin typeface="Consolas" panose="020B0609020204030204" pitchFamily="49" charset="0"/>
                <a:cs typeface="Consolas" panose="020B0609020204030204" pitchFamily="49" charset="0"/>
              </a:rPr>
              <a:t>                                         String code,</a:t>
            </a:r>
          </a:p>
          <a:p>
            <a:pPr algn="l">
              <a:lnSpc>
                <a:spcPts val="1450"/>
              </a:lnSpc>
              <a:spcBef>
                <a:spcPts val="0"/>
              </a:spcBef>
            </a:pPr>
            <a:r>
              <a:rPr lang="en-US" sz="1100" b="0" dirty="0">
                <a:latin typeface="Consolas" panose="020B0609020204030204" pitchFamily="49" charset="0"/>
                <a:cs typeface="Consolas" panose="020B0609020204030204" pitchFamily="49" charset="0"/>
              </a:rPr>
              <a:t>                                         String[] codeBook) {</a:t>
            </a:r>
          </a:p>
          <a:p>
            <a:pPr algn="l">
              <a:spcBef>
                <a:spcPts val="0"/>
              </a:spcBef>
            </a:pPr>
            <a:r>
              <a:rPr lang="en-US" sz="1100" b="0" dirty="0">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Assigns the codes, using DFS</a:t>
            </a:r>
          </a:p>
          <a:p>
            <a:pPr algn="l">
              <a:lnSpc>
                <a:spcPts val="1450"/>
              </a:lnSpc>
              <a:spcBef>
                <a:spcPts val="0"/>
              </a:spcBef>
            </a:pPr>
            <a:r>
              <a:rPr lang="en-US" sz="1100" b="0" dirty="0">
                <a:latin typeface="Consolas" panose="020B0609020204030204" pitchFamily="49" charset="0"/>
                <a:cs typeface="Consolas" panose="020B0609020204030204" pitchFamily="49" charset="0"/>
              </a:rPr>
              <a:t>        if (node.isLeaf())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When teaching a leaf, the code is complete; </a:t>
            </a:r>
          </a:p>
          <a:p>
            <a:pPr algn="l">
              <a:lnSpc>
                <a:spcPts val="1450"/>
              </a:lnSpc>
              <a:spcBef>
                <a:spcPts val="0"/>
              </a:spcBef>
            </a:pPr>
            <a:r>
              <a:rPr lang="en-US" sz="1100" b="0" dirty="0">
                <a:solidFill>
                  <a:srgbClr val="3F7F5F"/>
                </a:solidFill>
                <a:latin typeface="Times New Roman" panose="02020603050405020304" pitchFamily="18" charset="0"/>
                <a:cs typeface="Times New Roman" panose="02020603050405020304" pitchFamily="18" charset="0"/>
              </a:rPr>
              <a:t>                          // Assigns the code to the character, and exits</a:t>
            </a:r>
          </a:p>
          <a:p>
            <a:pPr algn="l">
              <a:lnSpc>
                <a:spcPts val="1450"/>
              </a:lnSpc>
              <a:spcBef>
                <a:spcPts val="0"/>
              </a:spcBef>
            </a:pPr>
            <a:r>
              <a:rPr lang="en-US" sz="1100" b="0" dirty="0">
                <a:latin typeface="Consolas" panose="020B0609020204030204" pitchFamily="49" charset="0"/>
                <a:cs typeface="Consolas" panose="020B0609020204030204" pitchFamily="49" charset="0"/>
              </a:rPr>
              <a:t>            codeBook[node.ch] = code; </a:t>
            </a:r>
          </a:p>
          <a:p>
            <a:pPr algn="l">
              <a:lnSpc>
                <a:spcPts val="1450"/>
              </a:lnSpc>
              <a:spcBef>
                <a:spcPts val="0"/>
              </a:spcBef>
            </a:pPr>
            <a:r>
              <a:rPr lang="en-US" sz="1100" b="0" dirty="0">
                <a:latin typeface="Consolas" panose="020B0609020204030204" pitchFamily="49" charset="0"/>
                <a:cs typeface="Consolas" panose="020B0609020204030204" pitchFamily="49" charset="0"/>
              </a:rPr>
              <a:t>            return;</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Builds the code recursively, by going left or right</a:t>
            </a:r>
          </a:p>
          <a:p>
            <a:pPr algn="l">
              <a:lnSpc>
                <a:spcPts val="1450"/>
              </a:lnSpc>
              <a:spcBef>
                <a:spcPts val="0"/>
              </a:spcBef>
            </a:pPr>
            <a:r>
              <a:rPr lang="en-US" sz="1100" b="0" dirty="0">
                <a:latin typeface="Consolas" panose="020B0609020204030204" pitchFamily="49" charset="0"/>
                <a:cs typeface="Consolas" panose="020B0609020204030204" pitchFamily="49" charset="0"/>
              </a:rPr>
              <a:t>        populateCodeBook(node.left, code + '0', codeBook);</a:t>
            </a:r>
          </a:p>
          <a:p>
            <a:pPr algn="l">
              <a:lnSpc>
                <a:spcPts val="1450"/>
              </a:lnSpc>
              <a:spcBef>
                <a:spcPts val="0"/>
              </a:spcBef>
            </a:pPr>
            <a:r>
              <a:rPr lang="en-US" sz="1100" b="0" dirty="0">
                <a:latin typeface="Consolas" panose="020B0609020204030204" pitchFamily="49" charset="0"/>
                <a:cs typeface="Consolas" panose="020B0609020204030204" pitchFamily="49" charset="0"/>
              </a:rPr>
              <a:t>        populateCodeBook(node.right, code + '1', codeBook);</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p>
          <a:p>
            <a:pPr algn="l">
              <a:lnSpc>
                <a:spcPts val="1450"/>
              </a:lnSpc>
              <a:spcBef>
                <a:spcPts val="600"/>
              </a:spcBef>
            </a:pPr>
            <a:r>
              <a:rPr lang="en-US" sz="1100" b="0" dirty="0">
                <a:latin typeface="Consolas" panose="020B0609020204030204" pitchFamily="49" charset="0"/>
                <a:cs typeface="Consolas" panose="020B0609020204030204" pitchFamily="49" charset="0"/>
              </a:rPr>
              <a:t>    </a:t>
            </a:r>
          </a:p>
        </p:txBody>
      </p:sp>
      <p:sp>
        <p:nvSpPr>
          <p:cNvPr id="3" name="Down Arrow 2">
            <a:extLst>
              <a:ext uri="{FF2B5EF4-FFF2-40B4-BE49-F238E27FC236}">
                <a16:creationId xmlns:a16="http://schemas.microsoft.com/office/drawing/2014/main" id="{F3259681-58A6-ADC8-9F6B-114854485D4B}"/>
              </a:ext>
            </a:extLst>
          </p:cNvPr>
          <p:cNvSpPr/>
          <p:nvPr/>
        </p:nvSpPr>
        <p:spPr bwMode="auto">
          <a:xfrm>
            <a:off x="6876047" y="3224268"/>
            <a:ext cx="293583" cy="409463"/>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pic>
        <p:nvPicPr>
          <p:cNvPr id="5" name="Picture 4">
            <a:extLst>
              <a:ext uri="{FF2B5EF4-FFF2-40B4-BE49-F238E27FC236}">
                <a16:creationId xmlns:a16="http://schemas.microsoft.com/office/drawing/2014/main" id="{1D48A5C1-A716-F895-D436-1BFFDA1E654E}"/>
              </a:ext>
            </a:extLst>
          </p:cNvPr>
          <p:cNvPicPr>
            <a:picLocks noChangeAspect="1"/>
          </p:cNvPicPr>
          <p:nvPr/>
        </p:nvPicPr>
        <p:blipFill>
          <a:blip r:embed="rId3"/>
          <a:stretch>
            <a:fillRect/>
          </a:stretch>
        </p:blipFill>
        <p:spPr>
          <a:xfrm>
            <a:off x="5622940" y="858167"/>
            <a:ext cx="3063860" cy="2137501"/>
          </a:xfrm>
          <a:prstGeom prst="rect">
            <a:avLst/>
          </a:prstGeom>
        </p:spPr>
      </p:pic>
      <p:pic>
        <p:nvPicPr>
          <p:cNvPr id="7" name="Picture 6">
            <a:extLst>
              <a:ext uri="{FF2B5EF4-FFF2-40B4-BE49-F238E27FC236}">
                <a16:creationId xmlns:a16="http://schemas.microsoft.com/office/drawing/2014/main" id="{B9DDBB24-BC03-9752-AD2D-7B5148E93AB4}"/>
              </a:ext>
            </a:extLst>
          </p:cNvPr>
          <p:cNvPicPr>
            <a:picLocks noChangeAspect="1"/>
          </p:cNvPicPr>
          <p:nvPr/>
        </p:nvPicPr>
        <p:blipFill>
          <a:blip r:embed="rId4"/>
          <a:stretch>
            <a:fillRect/>
          </a:stretch>
        </p:blipFill>
        <p:spPr>
          <a:xfrm>
            <a:off x="6543097" y="3891870"/>
            <a:ext cx="782205" cy="2242321"/>
          </a:xfrm>
          <a:prstGeom prst="rect">
            <a:avLst/>
          </a:prstGeom>
        </p:spPr>
      </p:pic>
    </p:spTree>
    <p:extLst>
      <p:ext uri="{BB962C8B-B14F-4D97-AF65-F5344CB8AC3E}">
        <p14:creationId xmlns:p14="http://schemas.microsoft.com/office/powerpoint/2010/main" val="23262321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647ECF-5625-B0C9-B5E2-B4A93F95D0FF}"/>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F663EEE-B806-7AA5-5B22-724D8D89F273}"/>
              </a:ext>
            </a:extLst>
          </p:cNvPr>
          <p:cNvSpPr>
            <a:spLocks noGrp="1"/>
          </p:cNvSpPr>
          <p:nvPr>
            <p:ph type="title"/>
          </p:nvPr>
        </p:nvSpPr>
        <p:spPr>
          <a:xfrm>
            <a:off x="152400" y="76200"/>
            <a:ext cx="8763000" cy="533400"/>
          </a:xfrm>
        </p:spPr>
        <p:txBody>
          <a:bodyPr/>
          <a:lstStyle/>
          <a:p>
            <a:r>
              <a:rPr lang="en-US" dirty="0"/>
              <a:t>Compression class</a:t>
            </a:r>
            <a:r>
              <a:rPr lang="en-US" sz="1800" dirty="0"/>
              <a:t>: Compressing</a:t>
            </a:r>
            <a:endParaRPr lang="en-IL"/>
          </a:p>
        </p:txBody>
      </p:sp>
      <p:sp>
        <p:nvSpPr>
          <p:cNvPr id="64" name="Rectangle 63">
            <a:extLst>
              <a:ext uri="{FF2B5EF4-FFF2-40B4-BE49-F238E27FC236}">
                <a16:creationId xmlns:a16="http://schemas.microsoft.com/office/drawing/2014/main" id="{86738C68-2718-7780-64E4-B2B06B6903D6}"/>
              </a:ext>
            </a:extLst>
          </p:cNvPr>
          <p:cNvSpPr>
            <a:spLocks noChangeArrowheads="1"/>
          </p:cNvSpPr>
          <p:nvPr/>
        </p:nvSpPr>
        <p:spPr bwMode="auto">
          <a:xfrm>
            <a:off x="151514" y="762000"/>
            <a:ext cx="4801486" cy="60198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lnSpc>
                <a:spcPts val="1450"/>
              </a:lnSpc>
              <a:spcBef>
                <a:spcPts val="0"/>
              </a:spcBef>
            </a:pPr>
            <a:r>
              <a:rPr lang="en-US" sz="1100" b="0" dirty="0">
                <a:latin typeface="Consolas" panose="020B0609020204030204" pitchFamily="49" charset="0"/>
                <a:cs typeface="Consolas" panose="020B0609020204030204" pitchFamily="49" charset="0"/>
              </a:rPr>
              <a:t>import java.util.LinkedList;</a:t>
            </a:r>
          </a:p>
          <a:p>
            <a:pPr algn="l">
              <a:lnSpc>
                <a:spcPts val="1450"/>
              </a:lnSpc>
              <a:spcBef>
                <a:spcPts val="600"/>
              </a:spcBef>
            </a:pPr>
            <a:r>
              <a:rPr lang="en-US" sz="1100" b="0" dirty="0">
                <a:latin typeface="Consolas" panose="020B0609020204030204" pitchFamily="49" charset="0"/>
                <a:cs typeface="Consolas" panose="020B0609020204030204" pitchFamily="49" charset="0"/>
              </a:rPr>
              <a:t>public class Comp {</a:t>
            </a:r>
          </a:p>
          <a:p>
            <a:pPr algn="l">
              <a:lnSpc>
                <a:spcPts val="1450"/>
              </a:lnSpc>
              <a:spcBef>
                <a:spcPts val="0"/>
              </a:spcBef>
            </a:pPr>
            <a:r>
              <a:rPr lang="en-US" sz="1100" b="0" dirty="0">
                <a:latin typeface="Consolas" panose="020B0609020204030204" pitchFamily="49" charset="0"/>
                <a:cs typeface="Consolas" panose="020B0609020204030204" pitchFamily="49" charset="0"/>
              </a:rPr>
              <a:t>    static Node root;          </a:t>
            </a:r>
            <a:r>
              <a:rPr lang="en-US" sz="1100" b="0" dirty="0">
                <a:solidFill>
                  <a:srgbClr val="3F7F5F"/>
                </a:solidFill>
                <a:latin typeface="Times New Roman" panose="02020603050405020304" pitchFamily="18" charset="0"/>
                <a:cs typeface="Times New Roman" panose="02020603050405020304" pitchFamily="18" charset="0"/>
              </a:rPr>
              <a:t>// top node</a:t>
            </a:r>
          </a:p>
          <a:p>
            <a:pPr algn="l">
              <a:lnSpc>
                <a:spcPts val="1450"/>
              </a:lnSpc>
              <a:spcBef>
                <a:spcPts val="0"/>
              </a:spcBef>
            </a:pPr>
            <a:r>
              <a:rPr lang="en-US" sz="1100" b="0" dirty="0">
                <a:latin typeface="Consolas" panose="020B0609020204030204" pitchFamily="49" charset="0"/>
                <a:cs typeface="Consolas" panose="020B0609020204030204" pitchFamily="49" charset="0"/>
              </a:rPr>
              <a:t>    static String[] codeBook;  </a:t>
            </a:r>
            <a:r>
              <a:rPr lang="en-US" sz="1100" b="0" dirty="0">
                <a:solidFill>
                  <a:srgbClr val="3F7F5F"/>
                </a:solidFill>
                <a:latin typeface="Times New Roman" panose="02020603050405020304" pitchFamily="18" charset="0"/>
                <a:cs typeface="Times New Roman" panose="02020603050405020304" pitchFamily="18" charset="0"/>
              </a:rPr>
              <a:t>// array of character codes</a:t>
            </a:r>
          </a:p>
          <a:p>
            <a:pPr algn="l">
              <a:lnSpc>
                <a:spcPts val="1450"/>
              </a:lnSpc>
              <a:spcBef>
                <a:spcPts val="600"/>
              </a:spcBef>
            </a:pPr>
            <a:r>
              <a:rPr lang="en-US" sz="1100" b="0" dirty="0">
                <a:latin typeface="Consolas" panose="020B0609020204030204" pitchFamily="49" charset="0"/>
                <a:cs typeface="Consolas" panose="020B0609020204030204" pitchFamily="49" charset="0"/>
              </a:rPr>
              <a:t>    </a:t>
            </a:r>
            <a:r>
              <a:rPr lang="en-US" sz="1200" b="0" dirty="0">
                <a:solidFill>
                  <a:srgbClr val="000099"/>
                </a:solidFill>
                <a:latin typeface="Times New Roman" panose="02020603050405020304" pitchFamily="18" charset="0"/>
                <a:ea typeface="ＭＳ Ｐゴシック" charset="-128"/>
                <a:cs typeface="Times New Roman" panose="02020603050405020304" pitchFamily="18" charset="0"/>
              </a:rPr>
              <a:t>/** Initializes data structures, based on the given letter frequencies. */</a:t>
            </a:r>
          </a:p>
          <a:p>
            <a:pPr algn="l">
              <a:lnSpc>
                <a:spcPts val="1450"/>
              </a:lnSpc>
              <a:spcBef>
                <a:spcPts val="0"/>
              </a:spcBef>
            </a:pPr>
            <a:r>
              <a:rPr lang="en-US" sz="1100" b="0" dirty="0">
                <a:latin typeface="Consolas" panose="020B0609020204030204" pitchFamily="49" charset="0"/>
                <a:cs typeface="Consolas" panose="020B0609020204030204" pitchFamily="49" charset="0"/>
              </a:rPr>
              <a:t>    public static void init(double[] freq)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Sets root to the Huffman tree</a:t>
            </a:r>
          </a:p>
          <a:p>
            <a:pPr algn="l">
              <a:lnSpc>
                <a:spcPts val="1450"/>
              </a:lnSpc>
              <a:spcBef>
                <a:spcPts val="0"/>
              </a:spcBef>
            </a:pPr>
            <a:r>
              <a:rPr lang="en-US" sz="1100" b="0" dirty="0">
                <a:latin typeface="Consolas" panose="020B0609020204030204" pitchFamily="49" charset="0"/>
                <a:cs typeface="Consolas" panose="020B0609020204030204" pitchFamily="49" charset="0"/>
              </a:rPr>
              <a:t>        root = buildTree(freq);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Builds and populates the code book</a:t>
            </a:r>
            <a:endParaRPr lang="en-US" sz="1100" b="0" dirty="0">
              <a:latin typeface="Consolas" panose="020B0609020204030204" pitchFamily="49" charset="0"/>
              <a:cs typeface="Consolas" panose="020B0609020204030204" pitchFamily="49" charset="0"/>
            </a:endParaRPr>
          </a:p>
          <a:p>
            <a:pPr algn="l">
              <a:lnSpc>
                <a:spcPts val="1450"/>
              </a:lnSpc>
              <a:spcBef>
                <a:spcPts val="0"/>
              </a:spcBef>
            </a:pPr>
            <a:r>
              <a:rPr lang="en-US" sz="1100" b="0" dirty="0">
                <a:latin typeface="Consolas" panose="020B0609020204030204" pitchFamily="49" charset="0"/>
                <a:cs typeface="Consolas" panose="020B0609020204030204" pitchFamily="49" charset="0"/>
              </a:rPr>
              <a:t>        codeBook = new String[freq.length];</a:t>
            </a:r>
          </a:p>
          <a:p>
            <a:pPr algn="l">
              <a:lnSpc>
                <a:spcPts val="1450"/>
              </a:lnSpc>
              <a:spcBef>
                <a:spcPts val="0"/>
              </a:spcBef>
            </a:pPr>
            <a:r>
              <a:rPr lang="en-US" sz="1100" b="0" dirty="0">
                <a:latin typeface="Consolas" panose="020B0609020204030204" pitchFamily="49" charset="0"/>
                <a:cs typeface="Consolas" panose="020B0609020204030204" pitchFamily="49" charset="0"/>
              </a:rPr>
              <a:t>        populateCodeBook(root, "", codeBook);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p>
          <a:p>
            <a:pPr algn="l">
              <a:lnSpc>
                <a:spcPts val="1450"/>
              </a:lnSpc>
              <a:spcBef>
                <a:spcPts val="600"/>
              </a:spcBef>
            </a:pPr>
            <a:r>
              <a:rPr lang="en-US" sz="1100" b="0" dirty="0">
                <a:latin typeface="Consolas" panose="020B0609020204030204" pitchFamily="49" charset="0"/>
                <a:cs typeface="Consolas" panose="020B0609020204030204" pitchFamily="49" charset="0"/>
              </a:rPr>
              <a:t>    ...</a:t>
            </a:r>
          </a:p>
          <a:p>
            <a:pPr algn="l">
              <a:lnSpc>
                <a:spcPts val="1450"/>
              </a:lnSpc>
              <a:spcBef>
                <a:spcPts val="600"/>
              </a:spcBef>
            </a:pPr>
            <a:r>
              <a:rPr lang="en-US" sz="1200" b="0" dirty="0">
                <a:solidFill>
                  <a:srgbClr val="000099"/>
                </a:solidFill>
                <a:latin typeface="Times New Roman" panose="02020603050405020304" pitchFamily="18" charset="0"/>
                <a:ea typeface="ＭＳ Ｐゴシック" charset="-128"/>
                <a:cs typeface="Times New Roman" panose="02020603050405020304" pitchFamily="18" charset="0"/>
              </a:rPr>
              <a:t>         /** Compresses the given text into a string of 0's and 1's. */</a:t>
            </a:r>
          </a:p>
          <a:p>
            <a:pPr algn="l">
              <a:lnSpc>
                <a:spcPts val="1450"/>
              </a:lnSpc>
              <a:spcBef>
                <a:spcPts val="0"/>
              </a:spcBef>
            </a:pPr>
            <a:r>
              <a:rPr lang="en-US" sz="1100" b="0" dirty="0">
                <a:latin typeface="Consolas" panose="020B0609020204030204" pitchFamily="49" charset="0"/>
                <a:cs typeface="Consolas" panose="020B0609020204030204" pitchFamily="49" charset="0"/>
              </a:rPr>
              <a:t>    public static String </a:t>
            </a:r>
            <a:r>
              <a:rPr lang="en-US" sz="1100" dirty="0">
                <a:solidFill>
                  <a:srgbClr val="C00000"/>
                </a:solidFill>
                <a:latin typeface="Consolas" panose="020B0609020204030204" pitchFamily="49" charset="0"/>
                <a:cs typeface="Consolas" panose="020B0609020204030204" pitchFamily="49" charset="0"/>
              </a:rPr>
              <a:t>compress</a:t>
            </a:r>
            <a:r>
              <a:rPr lang="en-US" sz="1100" b="0" dirty="0">
                <a:latin typeface="Consolas" panose="020B0609020204030204" pitchFamily="49" charset="0"/>
                <a:cs typeface="Consolas" panose="020B0609020204030204" pitchFamily="49" charset="0"/>
              </a:rPr>
              <a:t>(String text) {</a:t>
            </a:r>
          </a:p>
          <a:p>
            <a:pPr algn="l">
              <a:lnSpc>
                <a:spcPts val="1450"/>
              </a:lnSpc>
              <a:spcBef>
                <a:spcPts val="0"/>
              </a:spcBef>
            </a:pPr>
            <a:r>
              <a:rPr lang="en-US" sz="1100" b="0" dirty="0">
                <a:latin typeface="Consolas" panose="020B0609020204030204" pitchFamily="49" charset="0"/>
                <a:cs typeface="Consolas" panose="020B0609020204030204" pitchFamily="49" charset="0"/>
              </a:rPr>
              <a:t>        StringBuilder codedText = new StringBuilder();</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for each character in the given text, appends its code</a:t>
            </a:r>
          </a:p>
          <a:p>
            <a:pPr algn="l">
              <a:lnSpc>
                <a:spcPts val="1450"/>
              </a:lnSpc>
              <a:spcBef>
                <a:spcPts val="0"/>
              </a:spcBef>
            </a:pPr>
            <a:r>
              <a:rPr lang="en-US" sz="1100" b="0" dirty="0">
                <a:latin typeface="Consolas" panose="020B0609020204030204" pitchFamily="49" charset="0"/>
                <a:cs typeface="Consolas" panose="020B0609020204030204" pitchFamily="49" charset="0"/>
              </a:rPr>
              <a:t>        for (int i = 0; i &lt; text.length(); i++) {</a:t>
            </a:r>
          </a:p>
          <a:p>
            <a:pPr algn="l">
              <a:lnSpc>
                <a:spcPts val="1450"/>
              </a:lnSpc>
              <a:spcBef>
                <a:spcPts val="0"/>
              </a:spcBef>
            </a:pPr>
            <a:r>
              <a:rPr lang="en-US" sz="1100" b="0" dirty="0">
                <a:latin typeface="Consolas" panose="020B0609020204030204" pitchFamily="49" charset="0"/>
                <a:cs typeface="Consolas" panose="020B0609020204030204" pitchFamily="49" charset="0"/>
              </a:rPr>
              <a:t>            codedText.append(codeBook[text.charAt(i)]);</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p>
          <a:p>
            <a:pPr algn="l">
              <a:lnSpc>
                <a:spcPts val="1450"/>
              </a:lnSpc>
              <a:spcBef>
                <a:spcPts val="0"/>
              </a:spcBef>
            </a:pPr>
            <a:r>
              <a:rPr lang="en-US" sz="1100" b="0" dirty="0">
                <a:latin typeface="Consolas" panose="020B0609020204030204" pitchFamily="49" charset="0"/>
                <a:cs typeface="Consolas" panose="020B0609020204030204" pitchFamily="49" charset="0"/>
              </a:rPr>
              <a:t>        return codedText.toString();</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p>
          <a:p>
            <a:pPr algn="l">
              <a:lnSpc>
                <a:spcPts val="1450"/>
              </a:lnSpc>
              <a:spcBef>
                <a:spcPts val="600"/>
              </a:spcBef>
            </a:pPr>
            <a:r>
              <a:rPr lang="en-US" sz="1100" b="0" dirty="0">
                <a:latin typeface="Consolas" panose="020B0609020204030204" pitchFamily="49" charset="0"/>
                <a:cs typeface="Consolas" panose="020B0609020204030204" pitchFamily="49" charset="0"/>
              </a:rPr>
              <a:t>    ...</a:t>
            </a:r>
          </a:p>
          <a:p>
            <a:pPr algn="l">
              <a:lnSpc>
                <a:spcPts val="1450"/>
              </a:lnSpc>
              <a:spcBef>
                <a:spcPts val="600"/>
              </a:spcBef>
            </a:pPr>
            <a:r>
              <a:rPr lang="en-US" sz="1100" b="0" dirty="0">
                <a:latin typeface="Consolas" panose="020B0609020204030204" pitchFamily="49" charset="0"/>
                <a:cs typeface="Consolas" panose="020B0609020204030204" pitchFamily="49" charset="0"/>
              </a:rPr>
              <a:t>    </a:t>
            </a:r>
          </a:p>
        </p:txBody>
      </p:sp>
      <p:pic>
        <p:nvPicPr>
          <p:cNvPr id="2" name="Picture 1">
            <a:extLst>
              <a:ext uri="{FF2B5EF4-FFF2-40B4-BE49-F238E27FC236}">
                <a16:creationId xmlns:a16="http://schemas.microsoft.com/office/drawing/2014/main" id="{A36555FD-72EE-EC2D-8F79-C4503F8A2051}"/>
              </a:ext>
            </a:extLst>
          </p:cNvPr>
          <p:cNvPicPr>
            <a:picLocks noChangeAspect="1"/>
          </p:cNvPicPr>
          <p:nvPr/>
        </p:nvPicPr>
        <p:blipFill>
          <a:blip r:embed="rId2"/>
          <a:stretch>
            <a:fillRect/>
          </a:stretch>
        </p:blipFill>
        <p:spPr>
          <a:xfrm>
            <a:off x="5124450" y="3276600"/>
            <a:ext cx="3887086" cy="2313983"/>
          </a:xfrm>
          <a:prstGeom prst="rect">
            <a:avLst/>
          </a:prstGeom>
        </p:spPr>
      </p:pic>
    </p:spTree>
    <p:extLst>
      <p:ext uri="{BB962C8B-B14F-4D97-AF65-F5344CB8AC3E}">
        <p14:creationId xmlns:p14="http://schemas.microsoft.com/office/powerpoint/2010/main" val="564145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Data explosion</a:t>
            </a:r>
          </a:p>
        </p:txBody>
      </p:sp>
      <p:pic>
        <p:nvPicPr>
          <p:cNvPr id="1026" name="Picture 2" descr="Kindle Paperwhite - Circuit City Israel">
            <a:extLst>
              <a:ext uri="{FF2B5EF4-FFF2-40B4-BE49-F238E27FC236}">
                <a16:creationId xmlns:a16="http://schemas.microsoft.com/office/drawing/2014/main" id="{6FA05631-45B2-E843-919F-8DC8591651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868" y="914400"/>
            <a:ext cx="1875665" cy="25148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un YouTube in Background on Android and iOS - OLinux">
            <a:extLst>
              <a:ext uri="{FF2B5EF4-FFF2-40B4-BE49-F238E27FC236}">
                <a16:creationId xmlns:a16="http://schemas.microsoft.com/office/drawing/2014/main" id="{A31EE112-3C85-F640-85C1-F84C523CB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487172"/>
            <a:ext cx="2800430" cy="18669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hat Is Spotify And How Does It Work?">
            <a:extLst>
              <a:ext uri="{FF2B5EF4-FFF2-40B4-BE49-F238E27FC236}">
                <a16:creationId xmlns:a16="http://schemas.microsoft.com/office/drawing/2014/main" id="{8A771A7C-2B19-374D-B037-B8DEAF304F4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716" r="8262"/>
          <a:stretch/>
        </p:blipFill>
        <p:spPr bwMode="auto">
          <a:xfrm>
            <a:off x="6553200" y="1170772"/>
            <a:ext cx="1905000" cy="2185865"/>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le 43">
            <a:extLst>
              <a:ext uri="{FF2B5EF4-FFF2-40B4-BE49-F238E27FC236}">
                <a16:creationId xmlns:a16="http://schemas.microsoft.com/office/drawing/2014/main" id="{23A6CAFF-5AA8-4042-B053-102F0FDA27E3}"/>
              </a:ext>
            </a:extLst>
          </p:cNvPr>
          <p:cNvSpPr/>
          <p:nvPr/>
        </p:nvSpPr>
        <p:spPr>
          <a:xfrm>
            <a:off x="954621" y="3388251"/>
            <a:ext cx="1169632" cy="369332"/>
          </a:xfrm>
          <a:prstGeom prst="rect">
            <a:avLst/>
          </a:prstGeom>
        </p:spPr>
        <p:txBody>
          <a:bodyPr wrap="square">
            <a:spAutoFit/>
          </a:bodyPr>
          <a:lstStyle/>
          <a:p>
            <a:pPr marL="0" indent="0">
              <a:spcBef>
                <a:spcPts val="1200"/>
              </a:spcBef>
              <a:buNone/>
            </a:pPr>
            <a:r>
              <a:rPr lang="en-US" sz="1800" b="0" dirty="0">
                <a:latin typeface="Times New Roman" panose="02020603050405020304" pitchFamily="18" charset="0"/>
                <a:cs typeface="Times New Roman" panose="02020603050405020304" pitchFamily="18" charset="0"/>
              </a:rPr>
              <a:t>text</a:t>
            </a:r>
          </a:p>
        </p:txBody>
      </p:sp>
      <p:sp>
        <p:nvSpPr>
          <p:cNvPr id="45" name="Rectangle 44">
            <a:extLst>
              <a:ext uri="{FF2B5EF4-FFF2-40B4-BE49-F238E27FC236}">
                <a16:creationId xmlns:a16="http://schemas.microsoft.com/office/drawing/2014/main" id="{B6E87E40-2B51-9047-990C-F8175EACB4A7}"/>
              </a:ext>
            </a:extLst>
          </p:cNvPr>
          <p:cNvSpPr/>
          <p:nvPr/>
        </p:nvSpPr>
        <p:spPr>
          <a:xfrm>
            <a:off x="3657600" y="3388251"/>
            <a:ext cx="1169632" cy="369332"/>
          </a:xfrm>
          <a:prstGeom prst="rect">
            <a:avLst/>
          </a:prstGeom>
        </p:spPr>
        <p:txBody>
          <a:bodyPr wrap="square">
            <a:spAutoFit/>
          </a:bodyPr>
          <a:lstStyle/>
          <a:p>
            <a:pPr marL="0" indent="0" algn="l">
              <a:spcBef>
                <a:spcPts val="1200"/>
              </a:spcBef>
              <a:buNone/>
            </a:pPr>
            <a:r>
              <a:rPr lang="en-US" sz="1800" b="0" dirty="0">
                <a:latin typeface="Times New Roman" panose="02020603050405020304" pitchFamily="18" charset="0"/>
                <a:cs typeface="Times New Roman" panose="02020603050405020304" pitchFamily="18" charset="0"/>
              </a:rPr>
              <a:t>video</a:t>
            </a:r>
          </a:p>
        </p:txBody>
      </p:sp>
      <p:sp>
        <p:nvSpPr>
          <p:cNvPr id="46" name="Rectangle 45">
            <a:extLst>
              <a:ext uri="{FF2B5EF4-FFF2-40B4-BE49-F238E27FC236}">
                <a16:creationId xmlns:a16="http://schemas.microsoft.com/office/drawing/2014/main" id="{CF0A1873-F5C0-164D-A99D-3762C6069B3B}"/>
              </a:ext>
            </a:extLst>
          </p:cNvPr>
          <p:cNvSpPr/>
          <p:nvPr/>
        </p:nvSpPr>
        <p:spPr>
          <a:xfrm>
            <a:off x="6920884" y="3384064"/>
            <a:ext cx="1169632" cy="369332"/>
          </a:xfrm>
          <a:prstGeom prst="rect">
            <a:avLst/>
          </a:prstGeom>
        </p:spPr>
        <p:txBody>
          <a:bodyPr wrap="square">
            <a:spAutoFit/>
          </a:bodyPr>
          <a:lstStyle/>
          <a:p>
            <a:pPr marL="0" indent="0" algn="l">
              <a:spcBef>
                <a:spcPts val="1200"/>
              </a:spcBef>
              <a:buNone/>
            </a:pPr>
            <a:r>
              <a:rPr lang="en-US" sz="1800" b="0" dirty="0">
                <a:latin typeface="Times New Roman" panose="02020603050405020304" pitchFamily="18" charset="0"/>
                <a:cs typeface="Times New Roman" panose="02020603050405020304" pitchFamily="18" charset="0"/>
              </a:rPr>
              <a:t>audio</a:t>
            </a:r>
          </a:p>
        </p:txBody>
      </p:sp>
      <p:grpSp>
        <p:nvGrpSpPr>
          <p:cNvPr id="5" name="Group 4">
            <a:extLst>
              <a:ext uri="{FF2B5EF4-FFF2-40B4-BE49-F238E27FC236}">
                <a16:creationId xmlns:a16="http://schemas.microsoft.com/office/drawing/2014/main" id="{F1C01EA5-2354-B978-689C-1AE42C3C041B}"/>
              </a:ext>
            </a:extLst>
          </p:cNvPr>
          <p:cNvGrpSpPr/>
          <p:nvPr/>
        </p:nvGrpSpPr>
        <p:grpSpPr>
          <a:xfrm>
            <a:off x="1124029" y="4869338"/>
            <a:ext cx="7321062" cy="1231106"/>
            <a:chOff x="1124029" y="4869338"/>
            <a:chExt cx="7321062" cy="1231106"/>
          </a:xfrm>
        </p:grpSpPr>
        <p:sp>
          <p:nvSpPr>
            <p:cNvPr id="93" name="Rectangle 92">
              <a:extLst>
                <a:ext uri="{FF2B5EF4-FFF2-40B4-BE49-F238E27FC236}">
                  <a16:creationId xmlns:a16="http://schemas.microsoft.com/office/drawing/2014/main" id="{4647AB70-EEC7-4346-9658-28CA2276FFE9}"/>
                </a:ext>
              </a:extLst>
            </p:cNvPr>
            <p:cNvSpPr/>
            <p:nvPr/>
          </p:nvSpPr>
          <p:spPr>
            <a:xfrm>
              <a:off x="1124029" y="4869338"/>
              <a:ext cx="3837888" cy="1231106"/>
            </a:xfrm>
            <a:prstGeom prst="rect">
              <a:avLst/>
            </a:prstGeom>
          </p:spPr>
          <p:txBody>
            <a:bodyPr wrap="square">
              <a:spAutoFit/>
            </a:bodyPr>
            <a:lstStyle/>
            <a:p>
              <a:pPr marL="0" indent="0" algn="l">
                <a:spcBef>
                  <a:spcPts val="1200"/>
                </a:spcBef>
                <a:buNone/>
              </a:pPr>
              <a:r>
                <a:rPr lang="en-US" sz="1800" b="0" u="sng" dirty="0">
                  <a:latin typeface="Times New Roman" panose="02020603050405020304" pitchFamily="18" charset="0"/>
                  <a:cs typeface="Times New Roman" panose="02020603050405020304" pitchFamily="18" charset="0"/>
                </a:rPr>
                <a:t>Goals</a:t>
              </a:r>
            </a:p>
            <a:p>
              <a:pPr marL="285750" indent="-285750" algn="l">
                <a:spcBef>
                  <a:spcPts val="1200"/>
                </a:spcBef>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Minimize storage space</a:t>
              </a:r>
            </a:p>
            <a:p>
              <a:pPr marL="285750" indent="-285750" algn="l">
                <a:spcBef>
                  <a:spcPts val="1200"/>
                </a:spcBef>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Minimize download / upload time</a:t>
              </a:r>
            </a:p>
          </p:txBody>
        </p:sp>
        <p:sp>
          <p:nvSpPr>
            <p:cNvPr id="47" name="Rectangle 46">
              <a:extLst>
                <a:ext uri="{FF2B5EF4-FFF2-40B4-BE49-F238E27FC236}">
                  <a16:creationId xmlns:a16="http://schemas.microsoft.com/office/drawing/2014/main" id="{A73A0D15-2758-BA42-B92B-AC9775C877E7}"/>
                </a:ext>
              </a:extLst>
            </p:cNvPr>
            <p:cNvSpPr/>
            <p:nvPr/>
          </p:nvSpPr>
          <p:spPr>
            <a:xfrm>
              <a:off x="5320891" y="4869338"/>
              <a:ext cx="3124200" cy="1231106"/>
            </a:xfrm>
            <a:prstGeom prst="rect">
              <a:avLst/>
            </a:prstGeom>
          </p:spPr>
          <p:txBody>
            <a:bodyPr wrap="square">
              <a:spAutoFit/>
            </a:bodyPr>
            <a:lstStyle/>
            <a:p>
              <a:pPr marL="0" indent="0" algn="l">
                <a:spcBef>
                  <a:spcPts val="1200"/>
                </a:spcBef>
                <a:buNone/>
              </a:pPr>
              <a:r>
                <a:rPr lang="en-US" sz="1800" b="0" u="sng" dirty="0">
                  <a:latin typeface="Times New Roman" panose="02020603050405020304" pitchFamily="18" charset="0"/>
                  <a:cs typeface="Times New Roman" panose="02020603050405020304" pitchFamily="18" charset="0"/>
                </a:rPr>
                <a:t>Compression algorithms</a:t>
              </a:r>
            </a:p>
            <a:p>
              <a:pPr marL="285750" indent="-285750" algn="l">
                <a:spcBef>
                  <a:spcPts val="1200"/>
                </a:spcBef>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Lossless (</a:t>
              </a:r>
              <a:r>
                <a:rPr lang="en-US" sz="1400" b="0" dirty="0">
                  <a:latin typeface="Consolas" panose="020B0609020204030204" pitchFamily="49" charset="0"/>
                  <a:cs typeface="Consolas" panose="020B0609020204030204" pitchFamily="49" charset="0"/>
                </a:rPr>
                <a:t>ZIP</a:t>
              </a:r>
              <a:r>
                <a:rPr lang="en-US" sz="1800" b="0" dirty="0">
                  <a:latin typeface="Times New Roman" panose="02020603050405020304" pitchFamily="18" charset="0"/>
                  <a:cs typeface="Times New Roman" panose="02020603050405020304" pitchFamily="18" charset="0"/>
                </a:rPr>
                <a:t>, </a:t>
              </a:r>
              <a:r>
                <a:rPr lang="en-US" sz="1400" b="0" dirty="0">
                  <a:latin typeface="Consolas" panose="020B0609020204030204" pitchFamily="49" charset="0"/>
                  <a:cs typeface="Consolas" panose="020B0609020204030204" pitchFamily="49" charset="0"/>
                </a:rPr>
                <a:t>PNG</a:t>
              </a:r>
              <a:r>
                <a:rPr lang="en-US" sz="1800" b="0" dirty="0">
                  <a:latin typeface="Times New Roman" panose="02020603050405020304" pitchFamily="18" charset="0"/>
                  <a:cs typeface="Times New Roman" panose="02020603050405020304" pitchFamily="18" charset="0"/>
                </a:rPr>
                <a:t>, …)</a:t>
              </a:r>
            </a:p>
            <a:p>
              <a:pPr marL="285750" indent="-285750" algn="l">
                <a:spcBef>
                  <a:spcPts val="1200"/>
                </a:spcBef>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Lossy (</a:t>
              </a:r>
              <a:r>
                <a:rPr lang="en-US" sz="1400" b="0" dirty="0">
                  <a:latin typeface="Consolas" panose="020B0609020204030204" pitchFamily="49" charset="0"/>
                  <a:cs typeface="Consolas" panose="020B0609020204030204" pitchFamily="49" charset="0"/>
                </a:rPr>
                <a:t>JPG</a:t>
              </a:r>
              <a:r>
                <a:rPr lang="en-US" sz="1800" b="0" dirty="0">
                  <a:latin typeface="Times New Roman" panose="02020603050405020304" pitchFamily="18" charset="0"/>
                  <a:cs typeface="Times New Roman" panose="02020603050405020304" pitchFamily="18" charset="0"/>
                </a:rPr>
                <a:t>, </a:t>
              </a:r>
              <a:r>
                <a:rPr lang="en-US" sz="1400" b="0" dirty="0">
                  <a:latin typeface="Consolas" panose="020B0609020204030204" pitchFamily="49" charset="0"/>
                  <a:cs typeface="Consolas" panose="020B0609020204030204" pitchFamily="49" charset="0"/>
                </a:rPr>
                <a:t>MPEG</a:t>
              </a:r>
              <a:r>
                <a:rPr lang="en-US" sz="1800" b="0" dirty="0">
                  <a:latin typeface="Times New Roman" panose="02020603050405020304" pitchFamily="18" charset="0"/>
                  <a:cs typeface="Times New Roman" panose="02020603050405020304" pitchFamily="18" charset="0"/>
                </a:rPr>
                <a:t>, </a:t>
              </a:r>
              <a:r>
                <a:rPr lang="en-US" sz="1400" b="0" dirty="0">
                  <a:latin typeface="Consolas" panose="020B0609020204030204" pitchFamily="49" charset="0"/>
                  <a:cs typeface="Consolas" panose="020B0609020204030204" pitchFamily="49" charset="0"/>
                </a:rPr>
                <a:t>MP3</a:t>
              </a:r>
              <a:r>
                <a:rPr lang="en-US" sz="1800" b="0" dirty="0">
                  <a:latin typeface="Times New Roman" panose="02020603050405020304" pitchFamily="18" charset="0"/>
                  <a:cs typeface="Times New Roman" panose="02020603050405020304" pitchFamily="18" charset="0"/>
                </a:rPr>
                <a:t>, …)</a:t>
              </a:r>
            </a:p>
          </p:txBody>
        </p:sp>
      </p:grpSp>
      <p:grpSp>
        <p:nvGrpSpPr>
          <p:cNvPr id="3" name="Group 2">
            <a:extLst>
              <a:ext uri="{FF2B5EF4-FFF2-40B4-BE49-F238E27FC236}">
                <a16:creationId xmlns:a16="http://schemas.microsoft.com/office/drawing/2014/main" id="{486EE58C-5C6C-0E4E-828A-EF9642D25EF1}"/>
              </a:ext>
            </a:extLst>
          </p:cNvPr>
          <p:cNvGrpSpPr/>
          <p:nvPr/>
        </p:nvGrpSpPr>
        <p:grpSpPr>
          <a:xfrm>
            <a:off x="954621" y="3429000"/>
            <a:ext cx="6967248" cy="2289129"/>
            <a:chOff x="954621" y="3429000"/>
            <a:chExt cx="6967248" cy="2289129"/>
          </a:xfrm>
        </p:grpSpPr>
        <p:sp>
          <p:nvSpPr>
            <p:cNvPr id="48" name="Rounded Rectangle 47">
              <a:extLst>
                <a:ext uri="{FF2B5EF4-FFF2-40B4-BE49-F238E27FC236}">
                  <a16:creationId xmlns:a16="http://schemas.microsoft.com/office/drawing/2014/main" id="{A62D8161-DCE9-6D4B-88CD-5D9709278074}"/>
                </a:ext>
              </a:extLst>
            </p:cNvPr>
            <p:cNvSpPr/>
            <p:nvPr/>
          </p:nvSpPr>
          <p:spPr bwMode="auto">
            <a:xfrm>
              <a:off x="5184531" y="5257800"/>
              <a:ext cx="2737338" cy="460329"/>
            </a:xfrm>
            <a:prstGeom prst="roundRect">
              <a:avLst/>
            </a:prstGeom>
            <a:noFill/>
            <a:ln w="25400" cap="flat" cmpd="sng" algn="ctr">
              <a:solidFill>
                <a:srgbClr val="114FFB"/>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5"/>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1" i="0" u="none" strike="noStrike" cap="none" normalizeH="0" baseline="0">
                <a:ln>
                  <a:noFill/>
                </a:ln>
                <a:solidFill>
                  <a:schemeClr val="tx1"/>
                </a:solidFill>
                <a:effectLst/>
                <a:latin typeface="Arial" pitchFamily="34" charset="0"/>
              </a:endParaRPr>
            </a:p>
          </p:txBody>
        </p:sp>
        <p:sp>
          <p:nvSpPr>
            <p:cNvPr id="49" name="Rounded Rectangle 48">
              <a:extLst>
                <a:ext uri="{FF2B5EF4-FFF2-40B4-BE49-F238E27FC236}">
                  <a16:creationId xmlns:a16="http://schemas.microsoft.com/office/drawing/2014/main" id="{D451BDB5-2CF0-5048-A40C-D9D32A0C99E2}"/>
                </a:ext>
              </a:extLst>
            </p:cNvPr>
            <p:cNvSpPr/>
            <p:nvPr/>
          </p:nvSpPr>
          <p:spPr bwMode="auto">
            <a:xfrm>
              <a:off x="954621" y="3429000"/>
              <a:ext cx="1255179" cy="408713"/>
            </a:xfrm>
            <a:prstGeom prst="roundRect">
              <a:avLst/>
            </a:prstGeom>
            <a:noFill/>
            <a:ln w="25400" cap="flat" cmpd="sng" algn="ctr">
              <a:solidFill>
                <a:srgbClr val="114FFB"/>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5"/>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1" i="0" u="none" strike="noStrike" cap="none" normalizeH="0" baseline="0">
                <a:ln>
                  <a:noFill/>
                </a:ln>
                <a:solidFill>
                  <a:schemeClr val="tx1"/>
                </a:solidFill>
                <a:effectLst/>
                <a:latin typeface="Arial" pitchFamily="34" charset="0"/>
              </a:endParaRPr>
            </a:p>
          </p:txBody>
        </p:sp>
      </p:grpSp>
      <p:sp>
        <p:nvSpPr>
          <p:cNvPr id="4" name="Rectangle 3">
            <a:extLst>
              <a:ext uri="{FF2B5EF4-FFF2-40B4-BE49-F238E27FC236}">
                <a16:creationId xmlns:a16="http://schemas.microsoft.com/office/drawing/2014/main" id="{17BB39D8-EA33-6CC1-7733-4B50DBC5E926}"/>
              </a:ext>
            </a:extLst>
          </p:cNvPr>
          <p:cNvSpPr/>
          <p:nvPr/>
        </p:nvSpPr>
        <p:spPr>
          <a:xfrm>
            <a:off x="897884" y="3964631"/>
            <a:ext cx="7560316" cy="369332"/>
          </a:xfrm>
          <a:prstGeom prst="rect">
            <a:avLst/>
          </a:prstGeom>
        </p:spPr>
        <p:txBody>
          <a:bodyPr wrap="square">
            <a:spAutoFit/>
          </a:bodyPr>
          <a:lstStyle/>
          <a:p>
            <a:pPr marL="0" indent="0">
              <a:spcBef>
                <a:spcPts val="1200"/>
              </a:spcBef>
              <a:buNone/>
            </a:pPr>
            <a:r>
              <a:rPr lang="en-US" sz="1800" b="0" dirty="0">
                <a:latin typeface="Times New Roman" panose="02020603050405020304" pitchFamily="18" charset="0"/>
                <a:cs typeface="Times New Roman" panose="02020603050405020304" pitchFamily="18" charset="0"/>
              </a:rPr>
              <a:t>Every day, 10</a:t>
            </a:r>
            <a:r>
              <a:rPr lang="en-US" sz="1800" b="0" baseline="30000" dirty="0">
                <a:latin typeface="Times New Roman" panose="02020603050405020304" pitchFamily="18" charset="0"/>
                <a:cs typeface="Times New Roman" panose="02020603050405020304" pitchFamily="18" charset="0"/>
              </a:rPr>
              <a:t>19  </a:t>
            </a:r>
            <a:r>
              <a:rPr lang="en-US" sz="1800" b="0" dirty="0">
                <a:latin typeface="Times New Roman" panose="02020603050405020304" pitchFamily="18" charset="0"/>
                <a:cs typeface="Times New Roman" panose="02020603050405020304" pitchFamily="18" charset="0"/>
              </a:rPr>
              <a:t>new bits are added to the Internet</a:t>
            </a:r>
            <a:endParaRPr lang="en-US" sz="1800" b="0" baseline="30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3776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F69AA7-C64E-5926-A8A6-568BAFB38B77}"/>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B24E638A-1551-4DB9-7E13-2A0A7DF5187D}"/>
              </a:ext>
            </a:extLst>
          </p:cNvPr>
          <p:cNvSpPr>
            <a:spLocks noGrp="1"/>
          </p:cNvSpPr>
          <p:nvPr>
            <p:ph type="title"/>
          </p:nvPr>
        </p:nvSpPr>
        <p:spPr>
          <a:xfrm>
            <a:off x="152400" y="76200"/>
            <a:ext cx="8763000" cy="533400"/>
          </a:xfrm>
        </p:spPr>
        <p:txBody>
          <a:bodyPr/>
          <a:lstStyle/>
          <a:p>
            <a:r>
              <a:rPr lang="en-US" dirty="0"/>
              <a:t>Compression class</a:t>
            </a:r>
            <a:r>
              <a:rPr lang="en-US" sz="1800" dirty="0"/>
              <a:t>: Decompressing</a:t>
            </a:r>
            <a:endParaRPr lang="en-IL"/>
          </a:p>
        </p:txBody>
      </p:sp>
      <p:sp>
        <p:nvSpPr>
          <p:cNvPr id="64" name="Rectangle 63">
            <a:extLst>
              <a:ext uri="{FF2B5EF4-FFF2-40B4-BE49-F238E27FC236}">
                <a16:creationId xmlns:a16="http://schemas.microsoft.com/office/drawing/2014/main" id="{844AC6D7-9AD1-1F4E-2CEC-20D2CDE3FB5C}"/>
              </a:ext>
            </a:extLst>
          </p:cNvPr>
          <p:cNvSpPr>
            <a:spLocks noChangeArrowheads="1"/>
          </p:cNvSpPr>
          <p:nvPr/>
        </p:nvSpPr>
        <p:spPr bwMode="auto">
          <a:xfrm>
            <a:off x="151514" y="762000"/>
            <a:ext cx="4801486" cy="60198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lnSpc>
                <a:spcPts val="1450"/>
              </a:lnSpc>
              <a:spcBef>
                <a:spcPts val="0"/>
              </a:spcBef>
            </a:pPr>
            <a:r>
              <a:rPr lang="en-US" sz="1100" b="0" dirty="0">
                <a:latin typeface="Consolas" panose="020B0609020204030204" pitchFamily="49" charset="0"/>
                <a:cs typeface="Consolas" panose="020B0609020204030204" pitchFamily="49" charset="0"/>
              </a:rPr>
              <a:t>import java.util.LinkedList;</a:t>
            </a:r>
          </a:p>
          <a:p>
            <a:pPr algn="l">
              <a:lnSpc>
                <a:spcPts val="1450"/>
              </a:lnSpc>
              <a:spcBef>
                <a:spcPts val="600"/>
              </a:spcBef>
            </a:pPr>
            <a:r>
              <a:rPr lang="en-US" sz="1100" b="0" dirty="0">
                <a:latin typeface="Consolas" panose="020B0609020204030204" pitchFamily="49" charset="0"/>
                <a:cs typeface="Consolas" panose="020B0609020204030204" pitchFamily="49" charset="0"/>
              </a:rPr>
              <a:t>public class Comp {</a:t>
            </a:r>
          </a:p>
          <a:p>
            <a:pPr algn="l">
              <a:lnSpc>
                <a:spcPts val="1450"/>
              </a:lnSpc>
              <a:spcBef>
                <a:spcPts val="0"/>
              </a:spcBef>
            </a:pPr>
            <a:r>
              <a:rPr lang="en-US" sz="1100" b="0" dirty="0">
                <a:latin typeface="Consolas" panose="020B0609020204030204" pitchFamily="49" charset="0"/>
                <a:cs typeface="Consolas" panose="020B0609020204030204" pitchFamily="49" charset="0"/>
              </a:rPr>
              <a:t>    static Node root;          </a:t>
            </a:r>
            <a:r>
              <a:rPr lang="en-US" sz="1100" b="0" dirty="0">
                <a:solidFill>
                  <a:srgbClr val="3F7F5F"/>
                </a:solidFill>
                <a:latin typeface="Times New Roman" panose="02020603050405020304" pitchFamily="18" charset="0"/>
                <a:cs typeface="Times New Roman" panose="02020603050405020304" pitchFamily="18" charset="0"/>
              </a:rPr>
              <a:t>// top node</a:t>
            </a:r>
          </a:p>
          <a:p>
            <a:pPr algn="l">
              <a:lnSpc>
                <a:spcPts val="1450"/>
              </a:lnSpc>
              <a:spcBef>
                <a:spcPts val="0"/>
              </a:spcBef>
            </a:pPr>
            <a:r>
              <a:rPr lang="en-US" sz="1100" b="0" dirty="0">
                <a:latin typeface="Consolas" panose="020B0609020204030204" pitchFamily="49" charset="0"/>
                <a:cs typeface="Consolas" panose="020B0609020204030204" pitchFamily="49" charset="0"/>
              </a:rPr>
              <a:t>    static String[] codeBook;  </a:t>
            </a:r>
            <a:r>
              <a:rPr lang="en-US" sz="1100" b="0" dirty="0">
                <a:solidFill>
                  <a:srgbClr val="3F7F5F"/>
                </a:solidFill>
                <a:latin typeface="Times New Roman" panose="02020603050405020304" pitchFamily="18" charset="0"/>
                <a:cs typeface="Times New Roman" panose="02020603050405020304" pitchFamily="18" charset="0"/>
              </a:rPr>
              <a:t>// array of character codes</a:t>
            </a:r>
            <a:endParaRPr lang="en-US" sz="1100" b="0" dirty="0">
              <a:solidFill>
                <a:srgbClr val="3F7F5F"/>
              </a:solidFill>
              <a:latin typeface="Consolas" panose="020B0609020204030204" pitchFamily="49" charset="0"/>
              <a:cs typeface="Consolas" panose="020B0609020204030204" pitchFamily="49" charset="0"/>
            </a:endParaRPr>
          </a:p>
          <a:p>
            <a:pPr algn="l">
              <a:lnSpc>
                <a:spcPts val="1450"/>
              </a:lnSpc>
              <a:spcBef>
                <a:spcPts val="600"/>
              </a:spcBef>
            </a:pPr>
            <a:r>
              <a:rPr lang="en-US" sz="1100" b="0" dirty="0">
                <a:solidFill>
                  <a:srgbClr val="3F7F5F"/>
                </a:solidFill>
                <a:latin typeface="Consolas" panose="020B0609020204030204" pitchFamily="49" charset="0"/>
                <a:cs typeface="Consolas" panose="020B0609020204030204" pitchFamily="49" charset="0"/>
              </a:rPr>
              <a:t>    </a:t>
            </a:r>
            <a:r>
              <a:rPr lang="en-US" sz="1100" b="0" dirty="0">
                <a:latin typeface="Consolas" panose="020B0609020204030204" pitchFamily="49" charset="0"/>
                <a:cs typeface="Consolas" panose="020B0609020204030204" pitchFamily="49" charset="0"/>
              </a:rPr>
              <a:t>...</a:t>
            </a:r>
          </a:p>
          <a:p>
            <a:pPr algn="l">
              <a:lnSpc>
                <a:spcPts val="1450"/>
              </a:lnSpc>
              <a:spcBef>
                <a:spcPts val="600"/>
              </a:spcBef>
            </a:pPr>
            <a:r>
              <a:rPr lang="en-US" sz="1200" b="0" dirty="0">
                <a:solidFill>
                  <a:srgbClr val="000099"/>
                </a:solidFill>
                <a:latin typeface="Times New Roman" panose="02020603050405020304" pitchFamily="18" charset="0"/>
                <a:ea typeface="ＭＳ Ｐゴシック" charset="-128"/>
                <a:cs typeface="Times New Roman" panose="02020603050405020304" pitchFamily="18" charset="0"/>
              </a:rPr>
              <a:t>         /** Decompresses the given coded text into the original text. */</a:t>
            </a:r>
          </a:p>
          <a:p>
            <a:pPr algn="l">
              <a:lnSpc>
                <a:spcPts val="1450"/>
              </a:lnSpc>
              <a:spcBef>
                <a:spcPts val="0"/>
              </a:spcBef>
            </a:pPr>
            <a:r>
              <a:rPr lang="en-US" sz="1100" b="0" dirty="0">
                <a:latin typeface="Consolas" panose="020B0609020204030204" pitchFamily="49" charset="0"/>
                <a:cs typeface="Consolas" panose="020B0609020204030204" pitchFamily="49" charset="0"/>
              </a:rPr>
              <a:t>    public static String </a:t>
            </a:r>
            <a:r>
              <a:rPr lang="en-US" sz="1100" dirty="0">
                <a:solidFill>
                  <a:srgbClr val="C00000"/>
                </a:solidFill>
                <a:latin typeface="Consolas" panose="020B0609020204030204" pitchFamily="49" charset="0"/>
                <a:cs typeface="Consolas" panose="020B0609020204030204" pitchFamily="49" charset="0"/>
              </a:rPr>
              <a:t>decompress</a:t>
            </a:r>
            <a:r>
              <a:rPr lang="en-US" sz="1100" b="0" dirty="0">
                <a:latin typeface="Consolas" panose="020B0609020204030204" pitchFamily="49" charset="0"/>
                <a:cs typeface="Consolas" panose="020B0609020204030204" pitchFamily="49" charset="0"/>
              </a:rPr>
              <a:t>(String codedText) {</a:t>
            </a:r>
          </a:p>
          <a:p>
            <a:pPr algn="l">
              <a:lnSpc>
                <a:spcPts val="1450"/>
              </a:lnSpc>
              <a:spcBef>
                <a:spcPts val="0"/>
              </a:spcBef>
            </a:pPr>
            <a:r>
              <a:rPr lang="en-US" sz="1100" b="0" dirty="0">
                <a:latin typeface="Consolas" panose="020B0609020204030204" pitchFamily="49" charset="0"/>
                <a:cs typeface="Consolas" panose="020B0609020204030204" pitchFamily="49" charset="0"/>
              </a:rPr>
              <a:t>        StringBuilder text = new StringBuilder();</a:t>
            </a:r>
          </a:p>
          <a:p>
            <a:pPr algn="l">
              <a:lnSpc>
                <a:spcPts val="1450"/>
              </a:lnSpc>
              <a:spcBef>
                <a:spcPts val="0"/>
              </a:spcBef>
            </a:pPr>
            <a:r>
              <a:rPr lang="en-US" sz="1100" b="0" dirty="0">
                <a:latin typeface="Consolas" panose="020B0609020204030204" pitchFamily="49" charset="0"/>
                <a:cs typeface="Consolas" panose="020B0609020204030204" pitchFamily="49" charset="0"/>
              </a:rPr>
              <a:t>        Node node = root;</a:t>
            </a:r>
          </a:p>
          <a:p>
            <a:pPr algn="l">
              <a:lnSpc>
                <a:spcPts val="1450"/>
              </a:lnSpc>
              <a:spcBef>
                <a:spcPts val="0"/>
              </a:spcBef>
            </a:pPr>
            <a:r>
              <a:rPr lang="en-US" sz="1100" b="0" dirty="0">
                <a:latin typeface="Consolas" panose="020B0609020204030204" pitchFamily="49" charset="0"/>
                <a:cs typeface="Consolas" panose="020B0609020204030204" pitchFamily="49" charset="0"/>
              </a:rPr>
              <a:t>        for (int i = 0; i &lt; codedText.length(); i++) {</a:t>
            </a:r>
          </a:p>
          <a:p>
            <a:pPr algn="l">
              <a:lnSpc>
                <a:spcPts val="1450"/>
              </a:lnSpc>
              <a:spcBef>
                <a:spcPts val="0"/>
              </a:spcBef>
            </a:pPr>
            <a:r>
              <a:rPr lang="en-US" sz="1100" b="0" dirty="0">
                <a:latin typeface="Consolas" panose="020B0609020204030204" pitchFamily="49" charset="0"/>
                <a:cs typeface="Consolas" panose="020B0609020204030204" pitchFamily="49" charset="0"/>
              </a:rPr>
              <a:t>            char ch = codedText.charAt(i);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if 0, go left; if 1, go right </a:t>
            </a:r>
          </a:p>
          <a:p>
            <a:pPr algn="l">
              <a:lnSpc>
                <a:spcPts val="1450"/>
              </a:lnSpc>
              <a:spcBef>
                <a:spcPts val="0"/>
              </a:spcBef>
            </a:pPr>
            <a:r>
              <a:rPr lang="en-US" sz="1100" b="0" dirty="0">
                <a:latin typeface="Consolas" panose="020B0609020204030204" pitchFamily="49" charset="0"/>
                <a:cs typeface="Consolas" panose="020B0609020204030204" pitchFamily="49" charset="0"/>
              </a:rPr>
              <a:t>            if (ch == '0') {</a:t>
            </a:r>
          </a:p>
          <a:p>
            <a:pPr algn="l">
              <a:lnSpc>
                <a:spcPts val="1450"/>
              </a:lnSpc>
              <a:spcBef>
                <a:spcPts val="0"/>
              </a:spcBef>
            </a:pPr>
            <a:r>
              <a:rPr lang="en-US" sz="1100" b="0" dirty="0">
                <a:latin typeface="Consolas" panose="020B0609020204030204" pitchFamily="49" charset="0"/>
                <a:cs typeface="Consolas" panose="020B0609020204030204" pitchFamily="49" charset="0"/>
              </a:rPr>
              <a:t>                node = node.left;</a:t>
            </a:r>
          </a:p>
          <a:p>
            <a:pPr algn="l">
              <a:lnSpc>
                <a:spcPts val="1450"/>
              </a:lnSpc>
              <a:spcBef>
                <a:spcPts val="0"/>
              </a:spcBef>
            </a:pPr>
            <a:r>
              <a:rPr lang="en-US" sz="1100" b="0" dirty="0">
                <a:latin typeface="Consolas" panose="020B0609020204030204" pitchFamily="49" charset="0"/>
                <a:cs typeface="Consolas" panose="020B0609020204030204" pitchFamily="49" charset="0"/>
              </a:rPr>
              <a:t>            } else { </a:t>
            </a:r>
          </a:p>
          <a:p>
            <a:pPr algn="l">
              <a:lnSpc>
                <a:spcPts val="1450"/>
              </a:lnSpc>
              <a:spcBef>
                <a:spcPts val="0"/>
              </a:spcBef>
            </a:pPr>
            <a:r>
              <a:rPr lang="en-US" sz="1100" b="0" dirty="0">
                <a:latin typeface="Consolas" panose="020B0609020204030204" pitchFamily="49" charset="0"/>
                <a:cs typeface="Consolas" panose="020B0609020204030204" pitchFamily="49" charset="0"/>
              </a:rPr>
              <a:t>                node = node.right;</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p>
          <a:p>
            <a:pPr algn="l">
              <a:lnSpc>
                <a:spcPts val="1450"/>
              </a:lnSpc>
              <a:spcBef>
                <a:spcPts val="0"/>
              </a:spcBef>
            </a:pPr>
            <a:r>
              <a:rPr lang="en-US" sz="1100" b="0" dirty="0">
                <a:solidFill>
                  <a:srgbClr val="3F7F5F"/>
                </a:solidFill>
                <a:latin typeface="Times New Roman" panose="02020603050405020304" pitchFamily="18" charset="0"/>
                <a:cs typeface="Times New Roman" panose="02020603050405020304" pitchFamily="18" charset="0"/>
              </a:rPr>
              <a:t>                          // if leaf node, appends the character</a:t>
            </a:r>
          </a:p>
          <a:p>
            <a:pPr algn="l">
              <a:lnSpc>
                <a:spcPts val="1450"/>
              </a:lnSpc>
              <a:spcBef>
                <a:spcPts val="0"/>
              </a:spcBef>
            </a:pPr>
            <a:r>
              <a:rPr lang="en-US" sz="1100" b="0" dirty="0">
                <a:latin typeface="Consolas" panose="020B0609020204030204" pitchFamily="49" charset="0"/>
                <a:cs typeface="Consolas" panose="020B0609020204030204" pitchFamily="49" charset="0"/>
              </a:rPr>
              <a:t>            if (node.isLeaf()) {</a:t>
            </a:r>
          </a:p>
          <a:p>
            <a:pPr algn="l">
              <a:lnSpc>
                <a:spcPts val="1450"/>
              </a:lnSpc>
              <a:spcBef>
                <a:spcPts val="0"/>
              </a:spcBef>
            </a:pPr>
            <a:r>
              <a:rPr lang="en-US" sz="1100" b="0" dirty="0">
                <a:latin typeface="Consolas" panose="020B0609020204030204" pitchFamily="49" charset="0"/>
                <a:cs typeface="Consolas" panose="020B0609020204030204" pitchFamily="49" charset="0"/>
              </a:rPr>
              <a:t>                text.append(node.ch);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Resets to the root, for the next sequence of 0's and 1's</a:t>
            </a:r>
          </a:p>
          <a:p>
            <a:pPr algn="l">
              <a:lnSpc>
                <a:spcPts val="1450"/>
              </a:lnSpc>
              <a:spcBef>
                <a:spcPts val="0"/>
              </a:spcBef>
            </a:pPr>
            <a:r>
              <a:rPr lang="en-US" sz="1100" b="0" dirty="0">
                <a:latin typeface="Consolas" panose="020B0609020204030204" pitchFamily="49" charset="0"/>
                <a:cs typeface="Consolas" panose="020B0609020204030204" pitchFamily="49" charset="0"/>
              </a:rPr>
              <a:t>                node = root;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r>
              <a:rPr lang="en-US" sz="1100" b="0" dirty="0">
                <a:solidFill>
                  <a:srgbClr val="3F7F5F"/>
                </a:solidFill>
                <a:latin typeface="Times New Roman" panose="02020603050405020304" pitchFamily="18" charset="0"/>
                <a:cs typeface="Times New Roman" panose="02020603050405020304" pitchFamily="18" charset="0"/>
              </a:rPr>
              <a:t>// Returns the decompressed text</a:t>
            </a:r>
          </a:p>
          <a:p>
            <a:pPr algn="l">
              <a:lnSpc>
                <a:spcPts val="1450"/>
              </a:lnSpc>
              <a:spcBef>
                <a:spcPts val="0"/>
              </a:spcBef>
            </a:pPr>
            <a:r>
              <a:rPr lang="en-US" sz="1100" b="0" dirty="0">
                <a:latin typeface="Consolas" panose="020B0609020204030204" pitchFamily="49" charset="0"/>
                <a:cs typeface="Consolas" panose="020B0609020204030204" pitchFamily="49" charset="0"/>
              </a:rPr>
              <a:t>        return text.toString();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p>
          <a:p>
            <a:pPr algn="l">
              <a:lnSpc>
                <a:spcPts val="1450"/>
              </a:lnSpc>
              <a:spcBef>
                <a:spcPts val="0"/>
              </a:spcBef>
            </a:pPr>
            <a:r>
              <a:rPr lang="en-US" sz="1100" b="0" dirty="0">
                <a:latin typeface="Consolas" panose="020B0609020204030204" pitchFamily="49" charset="0"/>
                <a:cs typeface="Consolas" panose="020B0609020204030204" pitchFamily="49" charset="0"/>
              </a:rPr>
              <a:t>    </a:t>
            </a:r>
          </a:p>
        </p:txBody>
      </p:sp>
      <p:sp>
        <p:nvSpPr>
          <p:cNvPr id="4" name="Rectangle 3">
            <a:extLst>
              <a:ext uri="{FF2B5EF4-FFF2-40B4-BE49-F238E27FC236}">
                <a16:creationId xmlns:a16="http://schemas.microsoft.com/office/drawing/2014/main" id="{187831AD-2A6D-EC61-80E4-D226DC83FE55}"/>
              </a:ext>
            </a:extLst>
          </p:cNvPr>
          <p:cNvSpPr/>
          <p:nvPr/>
        </p:nvSpPr>
        <p:spPr>
          <a:xfrm>
            <a:off x="5029200" y="3417570"/>
            <a:ext cx="914400" cy="338554"/>
          </a:xfrm>
          <a:prstGeom prst="rect">
            <a:avLst/>
          </a:prstGeom>
        </p:spPr>
        <p:txBody>
          <a:bodyPr wrap="square">
            <a:spAutoFit/>
          </a:bodyPr>
          <a:lstStyle/>
          <a:p>
            <a:pPr algn="l"/>
            <a:r>
              <a:rPr lang="en-IL" sz="1600" b="0" spc="200">
                <a:latin typeface="Consolas" panose="020B0609020204030204" pitchFamily="49" charset="0"/>
                <a:cs typeface="Consolas" panose="020B0609020204030204" pitchFamily="49" charset="0"/>
              </a:rPr>
              <a:t>1010</a:t>
            </a:r>
          </a:p>
        </p:txBody>
      </p:sp>
      <p:pic>
        <p:nvPicPr>
          <p:cNvPr id="7" name="Picture 6">
            <a:extLst>
              <a:ext uri="{FF2B5EF4-FFF2-40B4-BE49-F238E27FC236}">
                <a16:creationId xmlns:a16="http://schemas.microsoft.com/office/drawing/2014/main" id="{172020CB-FE5A-A973-602E-B0EA094C651F}"/>
              </a:ext>
            </a:extLst>
          </p:cNvPr>
          <p:cNvPicPr>
            <a:picLocks noChangeAspect="1"/>
          </p:cNvPicPr>
          <p:nvPr/>
        </p:nvPicPr>
        <p:blipFill>
          <a:blip r:embed="rId2"/>
          <a:stretch>
            <a:fillRect/>
          </a:stretch>
        </p:blipFill>
        <p:spPr>
          <a:xfrm>
            <a:off x="5985269" y="2719166"/>
            <a:ext cx="2366527" cy="1735361"/>
          </a:xfrm>
          <a:prstGeom prst="rect">
            <a:avLst/>
          </a:prstGeom>
        </p:spPr>
      </p:pic>
      <p:sp>
        <p:nvSpPr>
          <p:cNvPr id="8" name="Down Arrow 7">
            <a:extLst>
              <a:ext uri="{FF2B5EF4-FFF2-40B4-BE49-F238E27FC236}">
                <a16:creationId xmlns:a16="http://schemas.microsoft.com/office/drawing/2014/main" id="{9C4DC332-0692-4EA8-6CE0-A9439457F4D8}"/>
              </a:ext>
            </a:extLst>
          </p:cNvPr>
          <p:cNvSpPr/>
          <p:nvPr/>
        </p:nvSpPr>
        <p:spPr bwMode="auto">
          <a:xfrm rot="16200000" flipH="1">
            <a:off x="5720984" y="3399637"/>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5" name="Rectangle 4">
            <a:extLst>
              <a:ext uri="{FF2B5EF4-FFF2-40B4-BE49-F238E27FC236}">
                <a16:creationId xmlns:a16="http://schemas.microsoft.com/office/drawing/2014/main" id="{BF37C03E-5C6D-B6F6-BAFC-365C5E0D4F9A}"/>
              </a:ext>
            </a:extLst>
          </p:cNvPr>
          <p:cNvSpPr/>
          <p:nvPr/>
        </p:nvSpPr>
        <p:spPr>
          <a:xfrm>
            <a:off x="8534400" y="3410469"/>
            <a:ext cx="546945" cy="338554"/>
          </a:xfrm>
          <a:prstGeom prst="rect">
            <a:avLst/>
          </a:prstGeom>
        </p:spPr>
        <p:txBody>
          <a:bodyPr wrap="none">
            <a:spAutoFit/>
          </a:bodyPr>
          <a:lstStyle/>
          <a:p>
            <a:r>
              <a:rPr lang="en-IL" sz="1600" b="0">
                <a:latin typeface="Consolas" panose="020B0609020204030204" pitchFamily="49" charset="0"/>
                <a:cs typeface="Consolas" panose="020B0609020204030204" pitchFamily="49" charset="0"/>
              </a:rPr>
              <a:t>'</a:t>
            </a:r>
            <a:r>
              <a:rPr lang="en-IL" sz="1600" b="0" spc="200">
                <a:latin typeface="Consolas" panose="020B0609020204030204" pitchFamily="49" charset="0"/>
                <a:cs typeface="Consolas" panose="020B0609020204030204" pitchFamily="49" charset="0"/>
              </a:rPr>
              <a:t>e</a:t>
            </a:r>
            <a:r>
              <a:rPr lang="en-IL" sz="1600" b="0">
                <a:latin typeface="Consolas" panose="020B0609020204030204" pitchFamily="49" charset="0"/>
                <a:cs typeface="Consolas" panose="020B0609020204030204" pitchFamily="49" charset="0"/>
              </a:rPr>
              <a:t>'</a:t>
            </a:r>
          </a:p>
        </p:txBody>
      </p:sp>
      <p:sp>
        <p:nvSpPr>
          <p:cNvPr id="9" name="Down Arrow 8">
            <a:extLst>
              <a:ext uri="{FF2B5EF4-FFF2-40B4-BE49-F238E27FC236}">
                <a16:creationId xmlns:a16="http://schemas.microsoft.com/office/drawing/2014/main" id="{D2BB3C84-F290-5C87-A755-B444CB1BF80A}"/>
              </a:ext>
            </a:extLst>
          </p:cNvPr>
          <p:cNvSpPr/>
          <p:nvPr/>
        </p:nvSpPr>
        <p:spPr bwMode="auto">
          <a:xfrm rot="16200000" flipH="1">
            <a:off x="8242747" y="3427314"/>
            <a:ext cx="338555" cy="311445"/>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Tree>
    <p:extLst>
      <p:ext uri="{BB962C8B-B14F-4D97-AF65-F5344CB8AC3E}">
        <p14:creationId xmlns:p14="http://schemas.microsoft.com/office/powerpoint/2010/main" val="17283572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C892F-842B-7A1D-5C9F-7D18FADB7754}"/>
            </a:ext>
          </a:extLst>
        </p:cNvPr>
        <p:cNvGrpSpPr/>
        <p:nvPr/>
      </p:nvGrpSpPr>
      <p:grpSpPr>
        <a:xfrm>
          <a:off x="0" y="0"/>
          <a:ext cx="0" cy="0"/>
          <a:chOff x="0" y="0"/>
          <a:chExt cx="0" cy="0"/>
        </a:xfrm>
      </p:grpSpPr>
      <p:sp>
        <p:nvSpPr>
          <p:cNvPr id="1168386" name="Rectangle 2">
            <a:extLst>
              <a:ext uri="{FF2B5EF4-FFF2-40B4-BE49-F238E27FC236}">
                <a16:creationId xmlns:a16="http://schemas.microsoft.com/office/drawing/2014/main" id="{353A3797-9CA6-AF84-01E4-B6B9074A602F}"/>
              </a:ext>
            </a:extLst>
          </p:cNvPr>
          <p:cNvSpPr>
            <a:spLocks noGrp="1" noChangeArrowheads="1"/>
          </p:cNvSpPr>
          <p:nvPr>
            <p:ph type="title"/>
          </p:nvPr>
        </p:nvSpPr>
        <p:spPr/>
        <p:txBody>
          <a:bodyPr/>
          <a:lstStyle/>
          <a:p>
            <a:pPr>
              <a:defRPr/>
            </a:pPr>
            <a:r>
              <a:rPr kumimoji="0" lang="en-US" dirty="0"/>
              <a:t>Lecture plan</a:t>
            </a:r>
            <a:endParaRPr lang="en-US" dirty="0">
              <a:latin typeface="Times New Roman"/>
              <a:cs typeface="Times New Roman"/>
            </a:endParaRPr>
          </a:p>
        </p:txBody>
      </p:sp>
      <p:sp>
        <p:nvSpPr>
          <p:cNvPr id="7" name="Rectangle 3">
            <a:extLst>
              <a:ext uri="{FF2B5EF4-FFF2-40B4-BE49-F238E27FC236}">
                <a16:creationId xmlns:a16="http://schemas.microsoft.com/office/drawing/2014/main" id="{15BB2B55-3C38-5374-4BB0-AA4B2E989130}"/>
              </a:ext>
            </a:extLst>
          </p:cNvPr>
          <p:cNvSpPr>
            <a:spLocks noChangeArrowheads="1"/>
          </p:cNvSpPr>
          <p:nvPr/>
        </p:nvSpPr>
        <p:spPr bwMode="auto">
          <a:xfrm>
            <a:off x="838200" y="1149969"/>
            <a:ext cx="6785441" cy="3574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285750" indent="-285750" algn="l">
              <a:spcBef>
                <a:spcPts val="2500"/>
              </a:spcBef>
              <a:buSzPct val="100000"/>
              <a:buFont typeface="Arial" panose="020B0604020202020204" pitchFamily="34" charset="0"/>
              <a:buChar char="•"/>
              <a:defRPr/>
            </a:pPr>
            <a:r>
              <a:rPr lang="en-US" sz="1800" b="0" dirty="0">
                <a:latin typeface="Times New Roman"/>
                <a:cs typeface="Times New Roman"/>
              </a:rPr>
              <a:t>Trees</a:t>
            </a:r>
          </a:p>
          <a:p>
            <a:pPr marL="285750" indent="-285750" algn="l">
              <a:spcBef>
                <a:spcPts val="2500"/>
              </a:spcBef>
              <a:buSzPct val="100000"/>
              <a:buFont typeface="Arial" panose="020B0604020202020204" pitchFamily="34" charset="0"/>
              <a:buChar char="•"/>
              <a:defRPr/>
            </a:pPr>
            <a:r>
              <a:rPr lang="en-US" sz="1800" b="0" dirty="0">
                <a:latin typeface="Times New Roman"/>
                <a:cs typeface="Times New Roman"/>
              </a:rPr>
              <a:t>Compression: Algorithms</a:t>
            </a:r>
          </a:p>
          <a:p>
            <a:pPr marL="285750" indent="-285750" algn="l">
              <a:spcBef>
                <a:spcPts val="2500"/>
              </a:spcBef>
              <a:buSzPct val="100000"/>
              <a:buFont typeface="Arial" panose="020B0604020202020204" pitchFamily="34" charset="0"/>
              <a:buChar char="•"/>
              <a:defRPr/>
            </a:pPr>
            <a:r>
              <a:rPr lang="en-US" sz="1800" b="0" dirty="0">
                <a:latin typeface="Times New Roman"/>
                <a:cs typeface="Times New Roman"/>
              </a:rPr>
              <a:t>Compression: Implementation</a:t>
            </a:r>
          </a:p>
          <a:p>
            <a:pPr marL="285750" indent="-285750" algn="l">
              <a:spcBef>
                <a:spcPts val="2500"/>
              </a:spcBef>
              <a:buSzPct val="100000"/>
              <a:buFont typeface="Arial" panose="020B0604020202020204" pitchFamily="34" charset="0"/>
              <a:buChar char="•"/>
              <a:defRPr/>
            </a:pPr>
            <a:r>
              <a:rPr lang="en-US" sz="1800" b="0" dirty="0">
                <a:latin typeface="Times New Roman"/>
                <a:cs typeface="Times New Roman"/>
              </a:rPr>
              <a:t>Compression: Extensions</a:t>
            </a:r>
          </a:p>
          <a:p>
            <a:pPr algn="l">
              <a:spcBef>
                <a:spcPts val="2500"/>
              </a:spcBef>
              <a:buSzPct val="100000"/>
              <a:defRPr/>
            </a:pPr>
            <a:endParaRPr lang="en-US" sz="1800" dirty="0">
              <a:latin typeface="Times New Roman"/>
              <a:cs typeface="Times New Roman"/>
            </a:endParaRPr>
          </a:p>
          <a:p>
            <a:pPr marL="268288" indent="-268288">
              <a:spcBef>
                <a:spcPts val="2500"/>
              </a:spcBef>
              <a:buSzPct val="100000"/>
              <a:buFont typeface="Arial"/>
              <a:buChar char="•"/>
              <a:defRPr/>
            </a:pPr>
            <a:endParaRPr lang="en-US" sz="1800" dirty="0">
              <a:latin typeface="Comic Sans MS" charset="0"/>
              <a:cs typeface="+mn-cs"/>
            </a:endParaRPr>
          </a:p>
        </p:txBody>
      </p:sp>
      <p:sp>
        <p:nvSpPr>
          <p:cNvPr id="9" name="AutoShape 4">
            <a:extLst>
              <a:ext uri="{FF2B5EF4-FFF2-40B4-BE49-F238E27FC236}">
                <a16:creationId xmlns:a16="http://schemas.microsoft.com/office/drawing/2014/main" id="{574358E7-0322-D526-5A3D-9CB26F164DA6}"/>
              </a:ext>
            </a:extLst>
          </p:cNvPr>
          <p:cNvSpPr>
            <a:spLocks noChangeArrowheads="1"/>
          </p:cNvSpPr>
          <p:nvPr/>
        </p:nvSpPr>
        <p:spPr bwMode="auto">
          <a:xfrm>
            <a:off x="609600" y="2937184"/>
            <a:ext cx="457200" cy="304800"/>
          </a:xfrm>
          <a:prstGeom prst="rightArrow">
            <a:avLst>
              <a:gd name="adj1" fmla="val 50000"/>
              <a:gd name="adj2" fmla="val 56250"/>
            </a:avLst>
          </a:prstGeom>
          <a:solidFill>
            <a:schemeClr val="bg1">
              <a:lumMod val="50000"/>
            </a:schemeClr>
          </a:solidFill>
          <a:ln w="9525">
            <a:noFill/>
            <a:miter lim="800000"/>
            <a:headEnd/>
            <a:tailEnd/>
          </a:ln>
          <a:effectLst/>
        </p:spPr>
        <p:txBody>
          <a:bodyPr wrap="none" anchor="ctr"/>
          <a:lstStyle/>
          <a:p>
            <a:pPr>
              <a:defRPr/>
            </a:pPr>
            <a:endParaRPr lang="en-US" dirty="0">
              <a:cs typeface="+mn-cs"/>
            </a:endParaRPr>
          </a:p>
        </p:txBody>
      </p:sp>
    </p:spTree>
    <p:extLst>
      <p:ext uri="{BB962C8B-B14F-4D97-AF65-F5344CB8AC3E}">
        <p14:creationId xmlns:p14="http://schemas.microsoft.com/office/powerpoint/2010/main" val="334710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pPr rtl="1"/>
            <a:r>
              <a:rPr lang="en-US" dirty="0"/>
              <a:t>Extensions</a:t>
            </a:r>
          </a:p>
        </p:txBody>
      </p:sp>
      <p:sp>
        <p:nvSpPr>
          <p:cNvPr id="14" name="Rectangle 13">
            <a:extLst>
              <a:ext uri="{FF2B5EF4-FFF2-40B4-BE49-F238E27FC236}">
                <a16:creationId xmlns:a16="http://schemas.microsoft.com/office/drawing/2014/main" id="{D1883D5C-A29F-C149-88A6-B0329275AEC9}"/>
              </a:ext>
            </a:extLst>
          </p:cNvPr>
          <p:cNvSpPr/>
          <p:nvPr/>
        </p:nvSpPr>
        <p:spPr>
          <a:xfrm>
            <a:off x="304800" y="914400"/>
            <a:ext cx="7391400" cy="2677656"/>
          </a:xfrm>
          <a:prstGeom prst="rect">
            <a:avLst/>
          </a:prstGeom>
        </p:spPr>
        <p:txBody>
          <a:bodyPr wrap="square">
            <a:spAutoFit/>
          </a:bodyPr>
          <a:lstStyle/>
          <a:p>
            <a:pPr marL="342900" indent="-342900" algn="l">
              <a:spcBef>
                <a:spcPts val="1200"/>
              </a:spcBef>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Instead of encoding single letters (1-grams), we can encode combinations of 2 or more letters (n-grams), or complete words;</a:t>
            </a:r>
          </a:p>
          <a:p>
            <a:pPr marL="342900" indent="-342900" algn="l">
              <a:spcBef>
                <a:spcPts val="1200"/>
              </a:spcBef>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In English, the 100 most commonly used words make up 50% of the text;</a:t>
            </a:r>
          </a:p>
          <a:p>
            <a:pPr marL="342900" indent="-342900" algn="l">
              <a:spcBef>
                <a:spcPts val="1200"/>
              </a:spcBef>
              <a:buFont typeface="Arial" panose="020B0604020202020204" pitchFamily="34" charset="0"/>
              <a:buChar char="•"/>
            </a:pPr>
            <a:r>
              <a:rPr lang="en-US" sz="2000" b="0" dirty="0">
                <a:latin typeface="Times New Roman" panose="02020603050405020304" pitchFamily="18" charset="0"/>
                <a:cs typeface="Times New Roman" panose="02020603050405020304" pitchFamily="18" charset="0"/>
              </a:rPr>
              <a:t>The resulting tree will be much deeper, but more efficient in terms of </a:t>
            </a:r>
            <a:r>
              <a:rPr lang="en-US" sz="2000" b="0" i="1" dirty="0">
                <a:latin typeface="Times New Roman" panose="02020603050405020304" pitchFamily="18" charset="0"/>
                <a:cs typeface="Times New Roman" panose="02020603050405020304" pitchFamily="18" charset="0"/>
              </a:rPr>
              <a:t>average </a:t>
            </a:r>
            <a:r>
              <a:rPr lang="en-US" sz="2000" b="0" dirty="0">
                <a:latin typeface="Times New Roman" panose="02020603050405020304" pitchFamily="18" charset="0"/>
                <a:cs typeface="Times New Roman" panose="02020603050405020304" pitchFamily="18" charset="0"/>
              </a:rPr>
              <a:t>compression time.</a:t>
            </a:r>
            <a:endParaRPr lang="en-US" sz="1800" b="0" dirty="0">
              <a:latin typeface="Times New Roman" panose="02020603050405020304" pitchFamily="18" charset="0"/>
              <a:cs typeface="Times New Roman" panose="02020603050405020304" pitchFamily="18" charset="0"/>
            </a:endParaRPr>
          </a:p>
          <a:p>
            <a:pPr marL="285750" indent="-285750" algn="l">
              <a:spcBef>
                <a:spcPts val="1200"/>
              </a:spcBef>
              <a:buFont typeface="Arial" panose="020B0604020202020204" pitchFamily="34" charset="0"/>
              <a:buChar char="•"/>
            </a:pPr>
            <a:endParaRPr lang="en-US" sz="18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662723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FE4C22-793B-B6B5-E8C7-2FCE6EF4B0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08C0B2-C17C-1B32-959C-ED374795E7D0}"/>
              </a:ext>
            </a:extLst>
          </p:cNvPr>
          <p:cNvSpPr>
            <a:spLocks noGrp="1"/>
          </p:cNvSpPr>
          <p:nvPr>
            <p:ph type="title"/>
          </p:nvPr>
        </p:nvSpPr>
        <p:spPr/>
        <p:txBody>
          <a:bodyPr/>
          <a:lstStyle/>
          <a:p>
            <a:r>
              <a:rPr lang="en-US" dirty="0"/>
              <a:t>Code optimality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AFA30A4-9ADA-ED5B-AC4D-C101A21D8B3B}"/>
                  </a:ext>
                </a:extLst>
              </p:cNvPr>
              <p:cNvSpPr>
                <a:spLocks noGrp="1"/>
              </p:cNvSpPr>
              <p:nvPr>
                <p:ph idx="1"/>
              </p:nvPr>
            </p:nvSpPr>
            <p:spPr>
              <a:xfrm>
                <a:off x="228600" y="838200"/>
                <a:ext cx="8610600" cy="3200400"/>
              </a:xfrm>
            </p:spPr>
            <p:txBody>
              <a:bodyPr/>
              <a:lstStyle/>
              <a:p>
                <a:pPr marL="0" indent="0">
                  <a:spcBef>
                    <a:spcPts val="1800"/>
                  </a:spcBef>
                  <a:buClr>
                    <a:schemeClr val="tx1"/>
                  </a:buClr>
                  <a:buNone/>
                </a:pPr>
                <a:r>
                  <a:rPr lang="en-US" sz="2000" dirty="0"/>
                  <a:t>Data: </a:t>
                </a:r>
                <a14:m>
                  <m:oMath xmlns:m="http://schemas.openxmlformats.org/officeDocument/2006/math">
                    <m:r>
                      <a:rPr lang="en-US" sz="2000" b="0" i="1">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m:t>
                    </m:r>
                  </m:oMath>
                </a14:m>
                <a:r>
                  <a:rPr lang="en-US" sz="2000" dirty="0"/>
                  <a:t> characters with frequencies </a:t>
                </a:r>
                <a14:m>
                  <m:oMath xmlns:m="http://schemas.openxmlformats.org/officeDocument/2006/math">
                    <m:d>
                      <m:dPr>
                        <m:begChr m:val="{"/>
                        <m:endChr m:val="}"/>
                        <m:ctrlPr>
                          <a:rPr lang="en-US" sz="200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b="0" i="1" smtClean="0">
                                <a:latin typeface="Cambria Math" panose="02040503050406030204" pitchFamily="18" charset="0"/>
                              </a:rPr>
                              <m:t>𝑞</m:t>
                            </m:r>
                          </m:e>
                          <m:sub>
                            <m:r>
                              <a:rPr lang="en-US" sz="2000" b="0" i="1">
                                <a:latin typeface="Cambria Math" panose="02040503050406030204" pitchFamily="18" charset="0"/>
                              </a:rPr>
                              <m:t>1</m:t>
                            </m:r>
                          </m:sub>
                        </m:sSub>
                        <m:r>
                          <a:rPr lang="en-US" sz="2000" b="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𝑞</m:t>
                            </m:r>
                          </m:e>
                          <m:sub>
                            <m:r>
                              <a:rPr lang="en-US" sz="2000" b="0" i="1">
                                <a:latin typeface="Cambria Math" panose="02040503050406030204" pitchFamily="18" charset="0"/>
                              </a:rPr>
                              <m:t>2</m:t>
                            </m:r>
                          </m:sub>
                        </m:sSub>
                        <m:r>
                          <a:rPr lang="en-US" sz="2000" b="0" i="1">
                            <a:latin typeface="Cambria Math" panose="02040503050406030204" pitchFamily="18" charset="0"/>
                          </a:rPr>
                          <m:t>,…,</m:t>
                        </m:r>
                        <m:sSub>
                          <m:sSubPr>
                            <m:ctrlPr>
                              <a:rPr lang="en-US" sz="2000" i="1">
                                <a:latin typeface="Cambria Math" panose="02040503050406030204" pitchFamily="18" charset="0"/>
                              </a:rPr>
                            </m:ctrlPr>
                          </m:sSubPr>
                          <m:e>
                            <m:r>
                              <a:rPr lang="en-US" sz="2000" b="0" i="1" smtClean="0">
                                <a:latin typeface="Cambria Math" panose="02040503050406030204" pitchFamily="18" charset="0"/>
                              </a:rPr>
                              <m:t>𝑞</m:t>
                            </m:r>
                          </m:e>
                          <m:sub>
                            <m:r>
                              <a:rPr lang="en-US" sz="2000" b="0" i="1">
                                <a:latin typeface="Cambria Math" panose="02040503050406030204" pitchFamily="18" charset="0"/>
                              </a:rPr>
                              <m:t>𝑛</m:t>
                            </m:r>
                          </m:sub>
                        </m:sSub>
                      </m:e>
                    </m:d>
                  </m:oMath>
                </a14:m>
                <a:endParaRPr lang="en-US" sz="2000" dirty="0"/>
              </a:p>
              <a:p>
                <a:pPr marL="0" indent="0">
                  <a:spcBef>
                    <a:spcPts val="1800"/>
                  </a:spcBef>
                  <a:buClr>
                    <a:schemeClr val="tx1"/>
                  </a:buClr>
                  <a:buNone/>
                </a:pPr>
                <a:r>
                  <a:rPr lang="en-US" sz="2000" dirty="0"/>
                  <a:t>A code </a:t>
                </a:r>
                <a:r>
                  <a:rPr lang="en-US" sz="2000" i="1" dirty="0"/>
                  <a:t>E</a:t>
                </a:r>
                <a:r>
                  <a:rPr lang="en-US" sz="2000" dirty="0"/>
                  <a:t> encodes each character with a sequence of bits </a:t>
                </a:r>
                <a14:m>
                  <m:oMath xmlns:m="http://schemas.openxmlformats.org/officeDocument/2006/math">
                    <m:r>
                      <a:rPr lang="en-US" sz="2000" b="0" i="1">
                        <a:latin typeface="Cambria Math" panose="02040503050406030204" pitchFamily="18" charset="0"/>
                      </a:rPr>
                      <m:t>𝐸</m:t>
                    </m:r>
                    <m:r>
                      <a:rPr lang="en-US" sz="2000" b="0" i="1">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𝑐</m:t>
                        </m:r>
                      </m:e>
                      <m:sub>
                        <m:r>
                          <a:rPr lang="en-US" sz="2000" b="0" i="1">
                            <a:latin typeface="Cambria Math" panose="02040503050406030204" pitchFamily="18" charset="0"/>
                          </a:rPr>
                          <m:t>𝑖</m:t>
                        </m:r>
                      </m:sub>
                    </m:sSub>
                    <m:r>
                      <a:rPr lang="en-US" sz="2000" b="0" i="1">
                        <a:latin typeface="Cambria Math" panose="02040503050406030204" pitchFamily="18" charset="0"/>
                      </a:rPr>
                      <m:t>)</m:t>
                    </m:r>
                  </m:oMath>
                </a14:m>
                <a:endParaRPr lang="en-US" sz="2000" dirty="0"/>
              </a:p>
              <a:p>
                <a:pPr marL="0" indent="0">
                  <a:spcBef>
                    <a:spcPts val="1800"/>
                  </a:spcBef>
                  <a:buClr>
                    <a:schemeClr val="tx1"/>
                  </a:buClr>
                  <a:buNone/>
                </a:pPr>
                <a:r>
                  <a:rPr lang="en-US" sz="2000" dirty="0"/>
                  <a:t>The </a:t>
                </a:r>
                <a:r>
                  <a:rPr lang="en-US" sz="2000" i="1" dirty="0"/>
                  <a:t>weighted length</a:t>
                </a:r>
                <a:r>
                  <a:rPr lang="en-US" sz="2000" dirty="0"/>
                  <a:t> of </a:t>
                </a:r>
                <a:r>
                  <a:rPr lang="en-US" sz="2000" i="1" dirty="0"/>
                  <a:t>E</a:t>
                </a:r>
                <a:r>
                  <a:rPr lang="en-US" sz="2000" dirty="0"/>
                  <a:t> is defined as  </a:t>
                </a:r>
                <a14:m>
                  <m:oMath xmlns:m="http://schemas.openxmlformats.org/officeDocument/2006/math">
                    <m:r>
                      <a:rPr lang="en-US" sz="2000" b="0" i="1">
                        <a:latin typeface="Cambria Math" panose="02040503050406030204" pitchFamily="18" charset="0"/>
                      </a:rPr>
                      <m:t>𝐿</m:t>
                    </m:r>
                    <m:d>
                      <m:dPr>
                        <m:ctrlPr>
                          <a:rPr lang="en-US" sz="2000" i="1">
                            <a:latin typeface="Cambria Math" panose="02040503050406030204" pitchFamily="18" charset="0"/>
                          </a:rPr>
                        </m:ctrlPr>
                      </m:dPr>
                      <m:e>
                        <m:r>
                          <a:rPr lang="en-US" sz="2000" b="0" i="1">
                            <a:latin typeface="Cambria Math" panose="02040503050406030204" pitchFamily="18" charset="0"/>
                          </a:rPr>
                          <m:t>𝐸</m:t>
                        </m:r>
                      </m:e>
                    </m:d>
                    <m:r>
                      <a:rPr lang="en-US" sz="2000" b="0" i="1">
                        <a:latin typeface="Cambria Math" panose="02040503050406030204" pitchFamily="18" charset="0"/>
                      </a:rPr>
                      <m:t>=</m:t>
                    </m:r>
                    <m:nary>
                      <m:naryPr>
                        <m:chr m:val="∑"/>
                        <m:ctrlPr>
                          <a:rPr lang="en-US" sz="2000" i="1">
                            <a:latin typeface="Cambria Math" panose="02040503050406030204" pitchFamily="18" charset="0"/>
                          </a:rPr>
                        </m:ctrlPr>
                      </m:naryPr>
                      <m:sub>
                        <m:r>
                          <m:rPr>
                            <m:brk m:alnAt="23"/>
                          </m:rPr>
                          <a:rPr lang="en-US" sz="2000" b="0" i="1">
                            <a:latin typeface="Cambria Math" panose="02040503050406030204" pitchFamily="18" charset="0"/>
                          </a:rPr>
                          <m:t>𝑖</m:t>
                        </m:r>
                        <m:r>
                          <a:rPr lang="en-US" sz="2000" b="0" i="1">
                            <a:latin typeface="Cambria Math" panose="02040503050406030204" pitchFamily="18" charset="0"/>
                          </a:rPr>
                          <m:t>=1</m:t>
                        </m:r>
                      </m:sub>
                      <m:sup>
                        <m:r>
                          <a:rPr lang="en-US" sz="2000" b="0" i="1">
                            <a:latin typeface="Cambria Math" panose="02040503050406030204" pitchFamily="18" charset="0"/>
                          </a:rPr>
                          <m:t>𝑛</m:t>
                        </m:r>
                      </m:sup>
                      <m:e>
                        <m:sSub>
                          <m:sSubPr>
                            <m:ctrlPr>
                              <a:rPr lang="en-US" sz="2000" i="1">
                                <a:latin typeface="Cambria Math" panose="02040503050406030204" pitchFamily="18" charset="0"/>
                              </a:rPr>
                            </m:ctrlPr>
                          </m:sSubPr>
                          <m:e>
                            <m:r>
                              <a:rPr lang="en-US" sz="2000" b="0" i="1" smtClean="0">
                                <a:latin typeface="Cambria Math" panose="02040503050406030204" pitchFamily="18" charset="0"/>
                              </a:rPr>
                              <m:t>𝑞</m:t>
                            </m:r>
                          </m:e>
                          <m:sub>
                            <m:r>
                              <a:rPr lang="en-US" sz="2000" b="0" i="1">
                                <a:latin typeface="Cambria Math" panose="02040503050406030204" pitchFamily="18" charset="0"/>
                              </a:rPr>
                              <m:t>𝑖</m:t>
                            </m:r>
                          </m:sub>
                        </m:sSub>
                        <m:r>
                          <a:rPr lang="en-US" sz="2000" b="0" i="1">
                            <a:latin typeface="Cambria Math" panose="02040503050406030204" pitchFamily="18" charset="0"/>
                          </a:rPr>
                          <m:t>⋅</m:t>
                        </m:r>
                        <m:r>
                          <a:rPr lang="en-US" sz="2000" b="0" i="1">
                            <a:latin typeface="Cambria Math" panose="02040503050406030204" pitchFamily="18" charset="0"/>
                          </a:rPr>
                          <m:t>𝐸</m:t>
                        </m:r>
                        <m:r>
                          <a:rPr lang="en-US" sz="2000" b="0" i="1">
                            <a:latin typeface="Cambria Math" panose="02040503050406030204" pitchFamily="18" charset="0"/>
                          </a:rPr>
                          <m:t>(</m:t>
                        </m:r>
                        <m:sSub>
                          <m:sSubPr>
                            <m:ctrlPr>
                              <a:rPr lang="en-US" sz="2000" i="1">
                                <a:latin typeface="Cambria Math" panose="02040503050406030204" pitchFamily="18" charset="0"/>
                              </a:rPr>
                            </m:ctrlPr>
                          </m:sSubPr>
                          <m:e>
                            <m:r>
                              <a:rPr lang="en-US" sz="2000" b="0" i="1">
                                <a:latin typeface="Cambria Math" panose="02040503050406030204" pitchFamily="18" charset="0"/>
                              </a:rPr>
                              <m:t>𝑐</m:t>
                            </m:r>
                          </m:e>
                          <m:sub>
                            <m:r>
                              <a:rPr lang="en-US" sz="2000" b="0" i="1">
                                <a:latin typeface="Cambria Math" panose="02040503050406030204" pitchFamily="18" charset="0"/>
                              </a:rPr>
                              <m:t>𝑖</m:t>
                            </m:r>
                          </m:sub>
                        </m:sSub>
                        <m:r>
                          <a:rPr lang="en-US" sz="2000" b="0" i="1">
                            <a:latin typeface="Cambria Math" panose="02040503050406030204" pitchFamily="18" charset="0"/>
                          </a:rPr>
                          <m:t>)</m:t>
                        </m:r>
                      </m:e>
                    </m:nary>
                  </m:oMath>
                </a14:m>
                <a:endParaRPr lang="en-US" sz="2000" dirty="0"/>
              </a:p>
              <a:p>
                <a:pPr marL="0" indent="0">
                  <a:spcBef>
                    <a:spcPts val="1800"/>
                  </a:spcBef>
                  <a:buClr>
                    <a:schemeClr val="tx1"/>
                  </a:buClr>
                  <a:buNone/>
                </a:pPr>
                <a14:m>
                  <m:oMath xmlns:m="http://schemas.openxmlformats.org/officeDocument/2006/math">
                    <m:acc>
                      <m:accPr>
                        <m:chr m:val="̃"/>
                        <m:ctrlPr>
                          <a:rPr lang="en-US" sz="2000" i="1">
                            <a:latin typeface="Cambria Math" panose="02040503050406030204" pitchFamily="18" charset="0"/>
                          </a:rPr>
                        </m:ctrlPr>
                      </m:accPr>
                      <m:e>
                        <m:r>
                          <a:rPr lang="en-US" sz="2000" b="0" i="1">
                            <a:latin typeface="Cambria Math" panose="02040503050406030204" pitchFamily="18" charset="0"/>
                          </a:rPr>
                          <m:t>𝐸</m:t>
                        </m:r>
                      </m:e>
                    </m:acc>
                  </m:oMath>
                </a14:m>
                <a:r>
                  <a:rPr lang="en-US" sz="2000" dirty="0"/>
                  <a:t> is an </a:t>
                </a:r>
                <a:r>
                  <a:rPr lang="en-US" sz="2000" i="1" dirty="0"/>
                  <a:t>optimal code</a:t>
                </a:r>
                <a:r>
                  <a:rPr lang="en-US" sz="2000" dirty="0"/>
                  <a:t> if for any code </a:t>
                </a:r>
                <a14:m>
                  <m:oMath xmlns:m="http://schemas.openxmlformats.org/officeDocument/2006/math">
                    <m:r>
                      <a:rPr lang="en-US" sz="2000" b="0" i="1">
                        <a:latin typeface="Cambria Math" panose="02040503050406030204" pitchFamily="18" charset="0"/>
                      </a:rPr>
                      <m:t>𝐸</m:t>
                    </m:r>
                    <m:r>
                      <a:rPr lang="en-US" sz="2000" b="0" i="1">
                        <a:latin typeface="Cambria Math" panose="02040503050406030204" pitchFamily="18" charset="0"/>
                      </a:rPr>
                      <m:t> </m:t>
                    </m:r>
                  </m:oMath>
                </a14:m>
                <a:r>
                  <a:rPr lang="en-US" sz="2000" dirty="0"/>
                  <a:t>we have </a:t>
                </a:r>
                <a:r>
                  <a:rPr lang="en-US" sz="2000" i="1" dirty="0"/>
                  <a:t> </a:t>
                </a:r>
                <a14:m>
                  <m:oMath xmlns:m="http://schemas.openxmlformats.org/officeDocument/2006/math">
                    <m:r>
                      <a:rPr lang="en-US" sz="2000" b="0" i="1" smtClean="0">
                        <a:latin typeface="Cambria Math" panose="02040503050406030204" pitchFamily="18" charset="0"/>
                      </a:rPr>
                      <m:t>𝐿</m:t>
                    </m:r>
                    <m:d>
                      <m:dPr>
                        <m:ctrlPr>
                          <a:rPr lang="en-US" sz="2000" i="1" smtClean="0">
                            <a:latin typeface="Cambria Math" panose="02040503050406030204" pitchFamily="18" charset="0"/>
                          </a:rPr>
                        </m:ctrlPr>
                      </m:dPr>
                      <m:e>
                        <m:acc>
                          <m:accPr>
                            <m:chr m:val="̃"/>
                            <m:ctrlPr>
                              <a:rPr lang="en-US" sz="2000" i="1">
                                <a:latin typeface="Cambria Math" panose="02040503050406030204" pitchFamily="18" charset="0"/>
                              </a:rPr>
                            </m:ctrlPr>
                          </m:accPr>
                          <m:e>
                            <m:r>
                              <a:rPr lang="en-US" sz="2000" b="0" i="1">
                                <a:latin typeface="Cambria Math" panose="02040503050406030204" pitchFamily="18" charset="0"/>
                              </a:rPr>
                              <m:t>𝐸</m:t>
                            </m:r>
                          </m:e>
                        </m:acc>
                      </m:e>
                    </m:d>
                    <m:r>
                      <a:rPr lang="en-US" sz="2000" b="0" i="1" smtClean="0">
                        <a:latin typeface="Cambria Math" panose="02040503050406030204" pitchFamily="18" charset="0"/>
                      </a:rPr>
                      <m:t>≤</m:t>
                    </m:r>
                    <m:r>
                      <a:rPr lang="en-US" sz="2000" b="0" i="1" smtClean="0">
                        <a:latin typeface="Cambria Math" panose="02040503050406030204" pitchFamily="18" charset="0"/>
                      </a:rPr>
                      <m:t>𝐿</m:t>
                    </m:r>
                    <m:d>
                      <m:dPr>
                        <m:ctrlPr>
                          <a:rPr lang="en-US" sz="2000" i="1" smtClean="0">
                            <a:latin typeface="Cambria Math" panose="02040503050406030204" pitchFamily="18" charset="0"/>
                          </a:rPr>
                        </m:ctrlPr>
                      </m:dPr>
                      <m:e>
                        <m:r>
                          <a:rPr lang="en-US" sz="2000" b="0" i="1" smtClean="0">
                            <a:latin typeface="Cambria Math" panose="02040503050406030204" pitchFamily="18" charset="0"/>
                          </a:rPr>
                          <m:t>𝐸</m:t>
                        </m:r>
                      </m:e>
                    </m:d>
                  </m:oMath>
                </a14:m>
                <a:endParaRPr lang="en-US" sz="2000" dirty="0"/>
              </a:p>
              <a:p>
                <a:pPr marL="0" indent="0">
                  <a:spcBef>
                    <a:spcPts val="1800"/>
                  </a:spcBef>
                  <a:buClr>
                    <a:schemeClr val="tx1"/>
                  </a:buClr>
                  <a:buNone/>
                </a:pPr>
                <a:r>
                  <a:rPr lang="en-US" sz="2000" b="1" dirty="0"/>
                  <a:t>Huffman code is optimal</a:t>
                </a:r>
              </a:p>
              <a:p>
                <a:pPr marL="0" indent="0">
                  <a:spcBef>
                    <a:spcPts val="1800"/>
                  </a:spcBef>
                  <a:buClr>
                    <a:schemeClr val="tx1"/>
                  </a:buClr>
                  <a:buNone/>
                </a:pPr>
                <a:r>
                  <a:rPr lang="en-US" dirty="0"/>
                  <a:t>(proof not given here)</a:t>
                </a:r>
              </a:p>
              <a:p>
                <a:pPr marL="0" indent="0">
                  <a:buNone/>
                </a:pPr>
                <a:endParaRPr lang="en-US" sz="2400" dirty="0"/>
              </a:p>
            </p:txBody>
          </p:sp>
        </mc:Choice>
        <mc:Fallback xmlns="">
          <p:sp>
            <p:nvSpPr>
              <p:cNvPr id="3" name="Content Placeholder 2">
                <a:extLst>
                  <a:ext uri="{FF2B5EF4-FFF2-40B4-BE49-F238E27FC236}">
                    <a16:creationId xmlns:a16="http://schemas.microsoft.com/office/drawing/2014/main" id="{8AFA30A4-9ADA-ED5B-AC4D-C101A21D8B3B}"/>
                  </a:ext>
                </a:extLst>
              </p:cNvPr>
              <p:cNvSpPr>
                <a:spLocks noGrp="1" noRot="1" noChangeAspect="1" noMove="1" noResize="1" noEditPoints="1" noAdjustHandles="1" noChangeArrowheads="1" noChangeShapeType="1" noTextEdit="1"/>
              </p:cNvSpPr>
              <p:nvPr>
                <p:ph idx="1"/>
              </p:nvPr>
            </p:nvSpPr>
            <p:spPr>
              <a:xfrm>
                <a:off x="228600" y="838200"/>
                <a:ext cx="8610600" cy="3200400"/>
              </a:xfrm>
              <a:blipFill>
                <a:blip r:embed="rId2"/>
                <a:stretch>
                  <a:fillRect l="-885" t="-1186"/>
                </a:stretch>
              </a:blipFill>
            </p:spPr>
            <p:txBody>
              <a:bodyPr/>
              <a:lstStyle/>
              <a:p>
                <a:r>
                  <a:rPr lang="en-US">
                    <a:noFill/>
                  </a:rPr>
                  <a:t> </a:t>
                </a:r>
              </a:p>
            </p:txBody>
          </p:sp>
        </mc:Fallback>
      </mc:AlternateContent>
      <p:sp>
        <p:nvSpPr>
          <p:cNvPr id="4" name="Content Placeholder 2">
            <a:extLst>
              <a:ext uri="{FF2B5EF4-FFF2-40B4-BE49-F238E27FC236}">
                <a16:creationId xmlns:a16="http://schemas.microsoft.com/office/drawing/2014/main" id="{0326870D-65E9-240E-7E58-4DBBB60353E5}"/>
              </a:ext>
            </a:extLst>
          </p:cNvPr>
          <p:cNvSpPr txBox="1">
            <a:spLocks/>
          </p:cNvSpPr>
          <p:nvPr/>
        </p:nvSpPr>
        <p:spPr bwMode="auto">
          <a:xfrm>
            <a:off x="228600" y="4191000"/>
            <a:ext cx="8229600" cy="17526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rgbClr val="006600"/>
              </a:buClr>
              <a:buSzPct val="100000"/>
              <a:buFont typeface="Wingdings" charset="0"/>
              <a:buChar char="n"/>
              <a:defRPr sz="1600" b="0" i="0">
                <a:solidFill>
                  <a:schemeClr val="tx1"/>
                </a:solidFill>
                <a:latin typeface="Times New Roman" panose="02020603050405020304" pitchFamily="18" charset="0"/>
                <a:ea typeface="ＭＳ Ｐゴシック" charset="0"/>
                <a:cs typeface="ＭＳ Ｐゴシック" charset="0"/>
              </a:defRPr>
            </a:lvl1pPr>
            <a:lvl2pPr marL="742950" indent="-285750" algn="l" rtl="0" eaLnBrk="0" fontAlgn="base" hangingPunct="0">
              <a:spcBef>
                <a:spcPct val="60000"/>
              </a:spcBef>
              <a:spcAft>
                <a:spcPct val="0"/>
              </a:spcAft>
              <a:buClr>
                <a:srgbClr val="000099"/>
              </a:buClr>
              <a:buSzPct val="75000"/>
              <a:buFont typeface="Wingdings" charset="0"/>
              <a:buChar char="l"/>
              <a:defRPr sz="1600" b="0" i="0">
                <a:solidFill>
                  <a:schemeClr val="tx1"/>
                </a:solidFill>
                <a:latin typeface="Times New Roman" panose="02020603050405020304" pitchFamily="18" charset="0"/>
                <a:ea typeface="ＭＳ Ｐゴシック" charset="0"/>
              </a:defRPr>
            </a:lvl2pPr>
            <a:lvl3pPr marL="1143000" indent="-228600" algn="l" rtl="0" eaLnBrk="0" fontAlgn="base" hangingPunct="0">
              <a:spcBef>
                <a:spcPct val="20000"/>
              </a:spcBef>
              <a:spcAft>
                <a:spcPct val="0"/>
              </a:spcAft>
              <a:buClr>
                <a:srgbClr val="003300"/>
              </a:buClr>
              <a:buSzPct val="75000"/>
              <a:buFont typeface="Wingdings" charset="0"/>
              <a:buChar char="q"/>
              <a:defRPr sz="1600" b="0" i="0">
                <a:solidFill>
                  <a:schemeClr val="tx1"/>
                </a:solidFill>
                <a:latin typeface="Times New Roman" panose="02020603050405020304" pitchFamily="18" charset="0"/>
                <a:ea typeface="ＭＳ Ｐゴシック" charset="0"/>
              </a:defRPr>
            </a:lvl3pPr>
            <a:lvl4pPr marL="1600200" indent="-228600" algn="l" rtl="0" eaLnBrk="0" fontAlgn="base" hangingPunct="0">
              <a:spcBef>
                <a:spcPct val="20000"/>
              </a:spcBef>
              <a:spcAft>
                <a:spcPct val="0"/>
              </a:spcAft>
              <a:buClr>
                <a:srgbClr val="003300"/>
              </a:buClr>
              <a:buSzPct val="100000"/>
              <a:buFont typeface="Wingdings" charset="0"/>
              <a:buChar char="n"/>
              <a:defRPr sz="1600" b="0" i="0">
                <a:solidFill>
                  <a:schemeClr val="tx1"/>
                </a:solidFill>
                <a:latin typeface="Times New Roman" panose="02020603050405020304" pitchFamily="18" charset="0"/>
                <a:ea typeface="ＭＳ Ｐゴシック" charset="0"/>
              </a:defRPr>
            </a:lvl4pPr>
            <a:lvl5pPr marL="2057400" indent="-228600" algn="l" rtl="0" eaLnBrk="0" fontAlgn="base" hangingPunct="0">
              <a:spcBef>
                <a:spcPct val="20000"/>
              </a:spcBef>
              <a:spcAft>
                <a:spcPct val="0"/>
              </a:spcAft>
              <a:buClr>
                <a:srgbClr val="003300"/>
              </a:buClr>
              <a:buSzPct val="100000"/>
              <a:buFont typeface="Wingdings" charset="0"/>
              <a:buChar char="n"/>
              <a:defRPr sz="1600" b="0" i="0">
                <a:solidFill>
                  <a:schemeClr val="tx1"/>
                </a:solidFill>
                <a:latin typeface="Times New Roman" panose="02020603050405020304" pitchFamily="18" charset="0"/>
                <a:ea typeface="ＭＳ Ｐゴシック"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spcBef>
                <a:spcPts val="1800"/>
              </a:spcBef>
              <a:buClr>
                <a:schemeClr val="tx1"/>
              </a:buClr>
              <a:buNone/>
            </a:pPr>
            <a:r>
              <a:rPr lang="en-US" sz="2000" u="sng" dirty="0"/>
              <a:t>Information theory</a:t>
            </a:r>
            <a:endParaRPr lang="en-US" sz="2000" dirty="0"/>
          </a:p>
          <a:p>
            <a:pPr marL="0" indent="0">
              <a:spcBef>
                <a:spcPts val="1800"/>
              </a:spcBef>
              <a:buClr>
                <a:schemeClr val="tx1"/>
              </a:buClr>
              <a:buNone/>
            </a:pPr>
            <a:r>
              <a:rPr lang="en-US" sz="2000" dirty="0"/>
              <a:t>The study of quantifying, encoding, and transmitting information </a:t>
            </a:r>
            <a:r>
              <a:rPr lang="en-US" sz="2000" i="1" dirty="0"/>
              <a:t>efficiently</a:t>
            </a:r>
            <a:r>
              <a:rPr lang="en-US" sz="2000" dirty="0"/>
              <a:t>, focusing on concepts like entropy, data compression, and error correction.</a:t>
            </a:r>
            <a:endParaRPr lang="en-US" sz="2400" kern="0" dirty="0"/>
          </a:p>
        </p:txBody>
      </p:sp>
    </p:spTree>
    <p:extLst>
      <p:ext uri="{BB962C8B-B14F-4D97-AF65-F5344CB8AC3E}">
        <p14:creationId xmlns:p14="http://schemas.microsoft.com/office/powerpoint/2010/main" val="330412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72B6F-0662-49D1-CE43-4C6B31D7ED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5E2430-DA84-4818-49E3-0B14B88C3723}"/>
              </a:ext>
            </a:extLst>
          </p:cNvPr>
          <p:cNvSpPr>
            <a:spLocks noGrp="1"/>
          </p:cNvSpPr>
          <p:nvPr>
            <p:ph type="title"/>
          </p:nvPr>
        </p:nvSpPr>
        <p:spPr/>
        <p:txBody>
          <a:bodyPr/>
          <a:lstStyle/>
          <a:p>
            <a:pPr rtl="1"/>
            <a:r>
              <a:rPr lang="en-US" dirty="0"/>
              <a:t>Applications</a:t>
            </a:r>
          </a:p>
        </p:txBody>
      </p:sp>
      <p:sp>
        <p:nvSpPr>
          <p:cNvPr id="14" name="Rectangle 13">
            <a:extLst>
              <a:ext uri="{FF2B5EF4-FFF2-40B4-BE49-F238E27FC236}">
                <a16:creationId xmlns:a16="http://schemas.microsoft.com/office/drawing/2014/main" id="{142915B3-16B5-6FFC-9B41-92252C7DB0F2}"/>
              </a:ext>
            </a:extLst>
          </p:cNvPr>
          <p:cNvSpPr/>
          <p:nvPr/>
        </p:nvSpPr>
        <p:spPr>
          <a:xfrm>
            <a:off x="304800" y="914400"/>
            <a:ext cx="7391400" cy="3416320"/>
          </a:xfrm>
          <a:prstGeom prst="rect">
            <a:avLst/>
          </a:prstGeom>
        </p:spPr>
        <p:txBody>
          <a:bodyPr wrap="square">
            <a:spAutoFit/>
          </a:bodyPr>
          <a:lstStyle/>
          <a:p>
            <a:pPr algn="l">
              <a:spcBef>
                <a:spcPts val="1200"/>
              </a:spcBef>
            </a:pPr>
            <a:r>
              <a:rPr lang="en-US" sz="2000" b="0" u="sng" dirty="0">
                <a:latin typeface="Times New Roman" panose="02020603050405020304" pitchFamily="18" charset="0"/>
                <a:cs typeface="Times New Roman" panose="02020603050405020304" pitchFamily="18" charset="0"/>
              </a:rPr>
              <a:t>Huffman coding is widely used in practice</a:t>
            </a:r>
          </a:p>
          <a:p>
            <a:pPr marL="285750" indent="-285750" algn="l">
              <a:spcBef>
                <a:spcPts val="1200"/>
              </a:spcBef>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File compression: zip / gzip (uses Huffman + LZ algorithm)</a:t>
            </a:r>
          </a:p>
          <a:p>
            <a:pPr marL="285750" indent="-285750" algn="l">
              <a:spcBef>
                <a:spcPts val="1200"/>
              </a:spcBef>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Multimedia: JPEG (</a:t>
            </a:r>
            <a:r>
              <a:rPr lang="en-US" sz="1600" b="0" dirty="0">
                <a:latin typeface="Times New Roman" panose="02020603050405020304" pitchFamily="18" charset="0"/>
                <a:cs typeface="Times New Roman" panose="02020603050405020304" pitchFamily="18" charset="0"/>
              </a:rPr>
              <a:t>0.2 compression ratio</a:t>
            </a:r>
            <a:r>
              <a:rPr lang="en-US" sz="1800" b="0" dirty="0">
                <a:latin typeface="Times New Roman" panose="02020603050405020304" pitchFamily="18" charset="0"/>
                <a:cs typeface="Times New Roman" panose="02020603050405020304" pitchFamily="18" charset="0"/>
              </a:rPr>
              <a:t>), MP3 (</a:t>
            </a:r>
            <a:r>
              <a:rPr lang="en-US" sz="1600" b="0" dirty="0">
                <a:latin typeface="Times New Roman" panose="02020603050405020304" pitchFamily="18" charset="0"/>
                <a:cs typeface="Times New Roman" panose="02020603050405020304" pitchFamily="18" charset="0"/>
              </a:rPr>
              <a:t>0.1</a:t>
            </a:r>
            <a:r>
              <a:rPr lang="en-US" sz="1800" b="0" dirty="0">
                <a:latin typeface="Times New Roman" panose="02020603050405020304" pitchFamily="18" charset="0"/>
                <a:cs typeface="Times New Roman" panose="02020603050405020304" pitchFamily="18" charset="0"/>
              </a:rPr>
              <a:t>), MPEG (</a:t>
            </a:r>
            <a:r>
              <a:rPr lang="en-US" sz="1600" b="0" dirty="0">
                <a:latin typeface="Times New Roman" panose="02020603050405020304" pitchFamily="18" charset="0"/>
                <a:cs typeface="Times New Roman" panose="02020603050405020304" pitchFamily="18" charset="0"/>
              </a:rPr>
              <a:t>0.01</a:t>
            </a:r>
            <a:r>
              <a:rPr lang="en-US" sz="1800" b="0" dirty="0">
                <a:latin typeface="Times New Roman" panose="02020603050405020304" pitchFamily="18" charset="0"/>
                <a:cs typeface="Times New Roman" panose="02020603050405020304" pitchFamily="18" charset="0"/>
              </a:rPr>
              <a:t>)</a:t>
            </a:r>
          </a:p>
          <a:p>
            <a:pPr marL="285750" indent="-285750" algn="l">
              <a:spcBef>
                <a:spcPts val="1200"/>
              </a:spcBef>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Communications systems</a:t>
            </a:r>
          </a:p>
          <a:p>
            <a:pPr marL="285750" indent="-285750" algn="l">
              <a:spcBef>
                <a:spcPts val="1200"/>
              </a:spcBef>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Sensors with limited memory</a:t>
            </a:r>
          </a:p>
          <a:p>
            <a:pPr marL="285750" indent="-285750" algn="l">
              <a:spcBef>
                <a:spcPts val="1200"/>
              </a:spcBef>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DNA / protein coding</a:t>
            </a:r>
          </a:p>
          <a:p>
            <a:pPr marL="285750" indent="-285750" algn="l">
              <a:spcBef>
                <a:spcPts val="1200"/>
              </a:spcBef>
              <a:buFont typeface="Arial" panose="020B0604020202020204" pitchFamily="34" charset="0"/>
              <a:buChar char="•"/>
            </a:pPr>
            <a:r>
              <a:rPr lang="en-US" sz="1800" b="0" dirty="0">
                <a:latin typeface="Times New Roman" panose="02020603050405020304" pitchFamily="18" charset="0"/>
                <a:cs typeface="Times New Roman" panose="02020603050405020304" pitchFamily="18" charset="0"/>
              </a:rPr>
              <a:t>Decision trees</a:t>
            </a:r>
          </a:p>
          <a:p>
            <a:pPr marL="285750" indent="-285750" algn="l">
              <a:spcBef>
                <a:spcPts val="1200"/>
              </a:spcBef>
              <a:buFont typeface="Arial" panose="020B0604020202020204" pitchFamily="34" charset="0"/>
              <a:buChar char="•"/>
            </a:pPr>
            <a:r>
              <a:rPr lang="en-US" sz="1800" b="0" dirty="0">
                <a:latin typeface="Consolas" panose="020B0609020204030204" pitchFamily="49" charset="0"/>
                <a:cs typeface="Consolas" panose="020B0609020204030204" pitchFamily="49" charset="0"/>
              </a:rPr>
              <a:t>...</a:t>
            </a:r>
          </a:p>
        </p:txBody>
      </p:sp>
    </p:spTree>
    <p:extLst>
      <p:ext uri="{BB962C8B-B14F-4D97-AF65-F5344CB8AC3E}">
        <p14:creationId xmlns:p14="http://schemas.microsoft.com/office/powerpoint/2010/main" val="21800184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B4244B-1E2B-D030-EB14-AE957FD70CA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8209512-679F-3B47-B000-0DC00E67BD3D}"/>
              </a:ext>
            </a:extLst>
          </p:cNvPr>
          <p:cNvPicPr>
            <a:picLocks noChangeAspect="1"/>
          </p:cNvPicPr>
          <p:nvPr/>
        </p:nvPicPr>
        <p:blipFill>
          <a:blip r:embed="rId2"/>
          <a:srcRect t="11479" r="4878"/>
          <a:stretch/>
        </p:blipFill>
        <p:spPr>
          <a:xfrm>
            <a:off x="2971800" y="1168400"/>
            <a:ext cx="5943600" cy="4701089"/>
          </a:xfrm>
          <a:prstGeom prst="rect">
            <a:avLst/>
          </a:prstGeom>
        </p:spPr>
      </p:pic>
      <p:sp>
        <p:nvSpPr>
          <p:cNvPr id="2" name="Title 1">
            <a:extLst>
              <a:ext uri="{FF2B5EF4-FFF2-40B4-BE49-F238E27FC236}">
                <a16:creationId xmlns:a16="http://schemas.microsoft.com/office/drawing/2014/main" id="{F7DDF7BF-29A0-5C6C-27F7-7DF7055C0E8E}"/>
              </a:ext>
            </a:extLst>
          </p:cNvPr>
          <p:cNvSpPr>
            <a:spLocks noGrp="1"/>
          </p:cNvSpPr>
          <p:nvPr>
            <p:ph type="title"/>
          </p:nvPr>
        </p:nvSpPr>
        <p:spPr/>
        <p:txBody>
          <a:bodyPr/>
          <a:lstStyle/>
          <a:p>
            <a:pPr rtl="1"/>
            <a:r>
              <a:rPr lang="en-US" dirty="0"/>
              <a:t>Example: Decision trees</a:t>
            </a:r>
          </a:p>
        </p:txBody>
      </p:sp>
      <p:sp>
        <p:nvSpPr>
          <p:cNvPr id="15" name="Rectangle 14">
            <a:extLst>
              <a:ext uri="{FF2B5EF4-FFF2-40B4-BE49-F238E27FC236}">
                <a16:creationId xmlns:a16="http://schemas.microsoft.com/office/drawing/2014/main" id="{5284E8BF-8DD9-D3EA-5213-5609E5CBFD81}"/>
              </a:ext>
            </a:extLst>
          </p:cNvPr>
          <p:cNvSpPr/>
          <p:nvPr/>
        </p:nvSpPr>
        <p:spPr>
          <a:xfrm>
            <a:off x="304800" y="988511"/>
            <a:ext cx="3733800" cy="3200876"/>
          </a:xfrm>
          <a:prstGeom prst="rect">
            <a:avLst/>
          </a:prstGeom>
        </p:spPr>
        <p:txBody>
          <a:bodyPr wrap="square">
            <a:spAutoFit/>
          </a:bodyPr>
          <a:lstStyle/>
          <a:p>
            <a:pPr algn="l">
              <a:spcBef>
                <a:spcPts val="1200"/>
              </a:spcBef>
            </a:pPr>
            <a:r>
              <a:rPr lang="en-US" sz="1800" b="0" dirty="0">
                <a:latin typeface="Times New Roman" panose="02020603050405020304" pitchFamily="18" charset="0"/>
                <a:cs typeface="Times New Roman" panose="02020603050405020304" pitchFamily="18" charset="0"/>
              </a:rPr>
              <a:t>Used in many AI systems</a:t>
            </a:r>
          </a:p>
          <a:p>
            <a:pPr algn="l">
              <a:spcBef>
                <a:spcPts val="1200"/>
              </a:spcBef>
            </a:pPr>
            <a:r>
              <a:rPr lang="en-US" sz="1800" b="0" dirty="0">
                <a:latin typeface="Times New Roman" panose="02020603050405020304" pitchFamily="18" charset="0"/>
                <a:cs typeface="Times New Roman" panose="02020603050405020304" pitchFamily="18" charset="0"/>
              </a:rPr>
              <a:t>Example: Medical diagnosis</a:t>
            </a:r>
          </a:p>
          <a:p>
            <a:pPr algn="l">
              <a:spcBef>
                <a:spcPts val="1200"/>
              </a:spcBef>
            </a:pPr>
            <a:r>
              <a:rPr lang="en-US" sz="1800" b="0" dirty="0">
                <a:latin typeface="Times New Roman" panose="02020603050405020304" pitchFamily="18" charset="0"/>
                <a:cs typeface="Times New Roman" panose="02020603050405020304" pitchFamily="18" charset="0"/>
              </a:rPr>
              <a:t>Some diagnoses are common,</a:t>
            </a:r>
            <a:br>
              <a:rPr lang="en-US" sz="1800" b="0" dirty="0">
                <a:latin typeface="Times New Roman" panose="02020603050405020304" pitchFamily="18" charset="0"/>
                <a:cs typeface="Times New Roman" panose="02020603050405020304" pitchFamily="18" charset="0"/>
              </a:rPr>
            </a:br>
            <a:r>
              <a:rPr lang="en-US" sz="1800" b="0" dirty="0">
                <a:latin typeface="Times New Roman" panose="02020603050405020304" pitchFamily="18" charset="0"/>
                <a:cs typeface="Times New Roman" panose="02020603050405020304" pitchFamily="18" charset="0"/>
              </a:rPr>
              <a:t>other are rare</a:t>
            </a:r>
          </a:p>
          <a:p>
            <a:pPr algn="l">
              <a:spcBef>
                <a:spcPts val="1200"/>
              </a:spcBef>
            </a:pPr>
            <a:r>
              <a:rPr lang="en-US" sz="1800" b="0" dirty="0">
                <a:latin typeface="Times New Roman" panose="02020603050405020304" pitchFamily="18" charset="0"/>
                <a:cs typeface="Times New Roman" panose="02020603050405020304" pitchFamily="18" charset="0"/>
              </a:rPr>
              <a:t>Huffman coding is used to assign shorter codes (tree paths) to common diagnoses</a:t>
            </a:r>
          </a:p>
          <a:p>
            <a:pPr algn="l">
              <a:spcBef>
                <a:spcPts val="1200"/>
              </a:spcBef>
            </a:pPr>
            <a:r>
              <a:rPr lang="en-US" sz="1800" b="0" dirty="0">
                <a:latin typeface="Times New Roman" panose="02020603050405020304" pitchFamily="18" charset="0"/>
                <a:cs typeface="Times New Roman" panose="02020603050405020304" pitchFamily="18" charset="0"/>
              </a:rPr>
              <a:t>Result: Shorter tree lookup</a:t>
            </a:r>
            <a:br>
              <a:rPr lang="en-US" sz="1800" b="0" dirty="0">
                <a:latin typeface="Times New Roman" panose="02020603050405020304" pitchFamily="18" charset="0"/>
                <a:cs typeface="Times New Roman" panose="02020603050405020304" pitchFamily="18" charset="0"/>
              </a:rPr>
            </a:br>
            <a:r>
              <a:rPr lang="en-US" sz="1800" b="0" dirty="0">
                <a:latin typeface="Times New Roman" panose="02020603050405020304" pitchFamily="18" charset="0"/>
                <a:cs typeface="Times New Roman" panose="02020603050405020304" pitchFamily="18" charset="0"/>
              </a:rPr>
              <a:t>(better decision time).</a:t>
            </a:r>
          </a:p>
        </p:txBody>
      </p:sp>
    </p:spTree>
    <p:extLst>
      <p:ext uri="{BB962C8B-B14F-4D97-AF65-F5344CB8AC3E}">
        <p14:creationId xmlns:p14="http://schemas.microsoft.com/office/powerpoint/2010/main" val="29531898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2" descr="OPENO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1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387" name="Rectangle 3"/>
          <p:cNvSpPr>
            <a:spLocks noGrp="1" noChangeArrowheads="1"/>
          </p:cNvSpPr>
          <p:nvPr>
            <p:ph type="ctrTitle"/>
          </p:nvPr>
        </p:nvSpPr>
        <p:spPr>
          <a:xfrm>
            <a:off x="1371600" y="1676400"/>
            <a:ext cx="6172200" cy="1447800"/>
          </a:xfrm>
        </p:spPr>
        <p:txBody>
          <a:bodyPr wrap="none"/>
          <a:lstStyle/>
          <a:p>
            <a:pPr algn="ctr">
              <a:spcBef>
                <a:spcPct val="100000"/>
              </a:spcBef>
              <a:spcAft>
                <a:spcPct val="35000"/>
              </a:spcAft>
              <a:defRPr/>
            </a:pPr>
            <a:r>
              <a:rPr lang="en-US" sz="3200" dirty="0">
                <a:cs typeface="+mj-cs"/>
              </a:rPr>
              <a:t>Compression</a:t>
            </a:r>
          </a:p>
        </p:txBody>
      </p:sp>
      <p:sp>
        <p:nvSpPr>
          <p:cNvPr id="16388" name="Rectangle 4"/>
          <p:cNvSpPr>
            <a:spLocks noChangeArrowheads="1"/>
          </p:cNvSpPr>
          <p:nvPr/>
        </p:nvSpPr>
        <p:spPr bwMode="auto">
          <a:xfrm>
            <a:off x="152400" y="76200"/>
            <a:ext cx="2895600" cy="685800"/>
          </a:xfrm>
          <a:prstGeom prst="rect">
            <a:avLst/>
          </a:prstGeom>
          <a:noFill/>
          <a:ln>
            <a:noFill/>
          </a:ln>
          <a:effectLst/>
          <a:extLst>
            <a:ext uri="{909E8E84-426E-40dd-AFC4-6F175D3DCCD1}">
              <a14:hiddenFill xmlns="" xmlns:a14="http://schemas.microsoft.com/office/drawing/2010/main">
                <a:solidFill>
                  <a:srgbClr val="CCCC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defRPr/>
            </a:pPr>
            <a:r>
              <a:rPr lang="en-US" sz="1400" b="0" dirty="0">
                <a:cs typeface="+mn-cs"/>
              </a:rPr>
              <a:t>Introduction to Computer Science</a:t>
            </a:r>
          </a:p>
          <a:p>
            <a:pPr algn="l">
              <a:defRPr/>
            </a:pPr>
            <a:r>
              <a:rPr lang="en-US" sz="1400" b="0" dirty="0">
                <a:cs typeface="+mn-cs"/>
              </a:rPr>
              <a:t>Yoav Ram</a:t>
            </a:r>
          </a:p>
          <a:p>
            <a:pPr algn="l">
              <a:defRPr/>
            </a:pPr>
            <a:r>
              <a:rPr lang="en-US" sz="1400" b="0" dirty="0">
                <a:cs typeface="+mn-cs"/>
              </a:rPr>
              <a:t>IDC Herzliya</a:t>
            </a:r>
          </a:p>
        </p:txBody>
      </p:sp>
      <p:sp>
        <p:nvSpPr>
          <p:cNvPr id="16389" name="Rectangle 5"/>
          <p:cNvSpPr>
            <a:spLocks noChangeArrowheads="1"/>
          </p:cNvSpPr>
          <p:nvPr/>
        </p:nvSpPr>
        <p:spPr bwMode="auto">
          <a:xfrm>
            <a:off x="1447800" y="1676400"/>
            <a:ext cx="6172200" cy="533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a:defRPr/>
            </a:pPr>
            <a:r>
              <a:rPr lang="en-US" sz="1600" b="0" dirty="0">
                <a:solidFill>
                  <a:srgbClr val="737373"/>
                </a:solidFill>
                <a:latin typeface="Times New Roman"/>
                <a:cs typeface="Times New Roman"/>
              </a:rPr>
              <a:t>Lecture 10-1 </a:t>
            </a:r>
            <a:endParaRPr lang="en-US" b="0" dirty="0">
              <a:latin typeface="Times New Roman"/>
              <a:cs typeface="Times New Roman"/>
            </a:endParaRPr>
          </a:p>
        </p:txBody>
      </p:sp>
      <p:pic>
        <p:nvPicPr>
          <p:cNvPr id="7" name="Graphic 6">
            <a:extLst>
              <a:ext uri="{FF2B5EF4-FFF2-40B4-BE49-F238E27FC236}">
                <a16:creationId xmlns:a16="http://schemas.microsoft.com/office/drawing/2014/main" id="{E7A9CC66-7FA7-154A-ABC8-D4C2F8FC0F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81375" y="2962275"/>
            <a:ext cx="2152650" cy="2152650"/>
          </a:xfrm>
          <a:prstGeom prst="rect">
            <a:avLst/>
          </a:prstGeom>
        </p:spPr>
      </p:pic>
    </p:spTree>
    <p:extLst>
      <p:ext uri="{BB962C8B-B14F-4D97-AF65-F5344CB8AC3E}">
        <p14:creationId xmlns:p14="http://schemas.microsoft.com/office/powerpoint/2010/main" val="11387139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C813D-D18E-1A48-A781-83810671E3DF}"/>
              </a:ext>
            </a:extLst>
          </p:cNvPr>
          <p:cNvSpPr>
            <a:spLocks noGrp="1"/>
          </p:cNvSpPr>
          <p:nvPr>
            <p:ph type="title"/>
          </p:nvPr>
        </p:nvSpPr>
        <p:spPr/>
        <p:txBody>
          <a:bodyPr/>
          <a:lstStyle/>
          <a:p>
            <a:r>
              <a:rPr lang="en-US" dirty="0"/>
              <a:t>Lossless compression</a:t>
            </a:r>
          </a:p>
        </p:txBody>
      </p:sp>
      <p:sp>
        <p:nvSpPr>
          <p:cNvPr id="3" name="Content Placeholder 2">
            <a:extLst>
              <a:ext uri="{FF2B5EF4-FFF2-40B4-BE49-F238E27FC236}">
                <a16:creationId xmlns:a16="http://schemas.microsoft.com/office/drawing/2014/main" id="{C06DCA47-E316-0B4E-AC47-E38E556FB39F}"/>
              </a:ext>
            </a:extLst>
          </p:cNvPr>
          <p:cNvSpPr>
            <a:spLocks noGrp="1"/>
          </p:cNvSpPr>
          <p:nvPr>
            <p:ph idx="1"/>
          </p:nvPr>
        </p:nvSpPr>
        <p:spPr/>
        <p:txBody>
          <a:bodyPr/>
          <a:lstStyle/>
          <a:p>
            <a:r>
              <a:rPr lang="en-US" sz="2000" dirty="0"/>
              <a:t>Compression scheme has two elements: </a:t>
            </a:r>
            <a:r>
              <a:rPr lang="en-US" sz="2000" b="1" dirty="0"/>
              <a:t>Encoder </a:t>
            </a:r>
            <a:r>
              <a:rPr lang="en-US" sz="2000" b="1" i="1" dirty="0"/>
              <a:t>E</a:t>
            </a:r>
            <a:r>
              <a:rPr lang="en-US" sz="2000" dirty="0"/>
              <a:t> and </a:t>
            </a:r>
            <a:r>
              <a:rPr lang="en-US" sz="2000" b="1" dirty="0"/>
              <a:t>Decoder </a:t>
            </a:r>
            <a:r>
              <a:rPr lang="en-US" sz="2000" b="1" i="1" dirty="0"/>
              <a:t>D</a:t>
            </a:r>
          </a:p>
          <a:p>
            <a:r>
              <a:rPr lang="en-US" sz="2000" i="1" dirty="0"/>
              <a:t>E</a:t>
            </a:r>
            <a:r>
              <a:rPr lang="en-US" sz="2000" dirty="0"/>
              <a:t> represents the compression if for data </a:t>
            </a:r>
            <a:r>
              <a:rPr lang="en-US" sz="2000" i="1" dirty="0"/>
              <a:t>x</a:t>
            </a:r>
            <a:r>
              <a:rPr lang="en-US" sz="2000" dirty="0"/>
              <a:t> we have </a:t>
            </a:r>
            <a:r>
              <a:rPr lang="en-US" sz="2000" b="1" i="1" dirty="0"/>
              <a:t>size(E(x)) &lt; size(x)</a:t>
            </a:r>
            <a:endParaRPr lang="en-US" sz="2000" dirty="0"/>
          </a:p>
          <a:p>
            <a:r>
              <a:rPr lang="en-US" sz="2000" dirty="0"/>
              <a:t>If the compression </a:t>
            </a:r>
            <a:r>
              <a:rPr lang="en-US" sz="2000" i="1" dirty="0"/>
              <a:t>(E, D)</a:t>
            </a:r>
            <a:r>
              <a:rPr lang="en-US" sz="2000" dirty="0"/>
              <a:t> is lossless then we can reconstruct every data </a:t>
            </a:r>
            <a:r>
              <a:rPr lang="en-US" sz="2000" i="1" dirty="0"/>
              <a:t>x</a:t>
            </a:r>
            <a:r>
              <a:rPr lang="en-US" sz="2000" dirty="0"/>
              <a:t>:</a:t>
            </a:r>
          </a:p>
          <a:p>
            <a:pPr marL="0" indent="0" algn="ctr">
              <a:buNone/>
            </a:pPr>
            <a:r>
              <a:rPr lang="en-US" sz="3200" dirty="0"/>
              <a:t>For every </a:t>
            </a:r>
            <a:r>
              <a:rPr lang="en-US" sz="3200" i="1" dirty="0"/>
              <a:t>x</a:t>
            </a:r>
            <a:r>
              <a:rPr lang="en-US" sz="3200" dirty="0"/>
              <a:t>, if </a:t>
            </a:r>
            <a:r>
              <a:rPr lang="en-US" sz="3200" b="1" i="1" dirty="0"/>
              <a:t>y = E(x) </a:t>
            </a:r>
            <a:r>
              <a:rPr lang="en-US" sz="3200" dirty="0"/>
              <a:t>then </a:t>
            </a:r>
            <a:r>
              <a:rPr lang="en-US" sz="3200" b="1" i="1" dirty="0"/>
              <a:t>D(y) = x</a:t>
            </a:r>
          </a:p>
          <a:p>
            <a:r>
              <a:rPr lang="en-US" sz="2000" dirty="0"/>
              <a:t>If this doesn’t hold then </a:t>
            </a:r>
            <a:r>
              <a:rPr lang="en-US" sz="2000" i="1" dirty="0"/>
              <a:t>(E, D)</a:t>
            </a:r>
            <a:r>
              <a:rPr lang="en-US" sz="2000" dirty="0"/>
              <a:t> is called </a:t>
            </a:r>
            <a:r>
              <a:rPr lang="en-US" sz="2000" b="1" dirty="0"/>
              <a:t>lossy</a:t>
            </a:r>
            <a:r>
              <a:rPr lang="en-US" sz="2000" dirty="0"/>
              <a:t>.</a:t>
            </a:r>
          </a:p>
        </p:txBody>
      </p:sp>
    </p:spTree>
    <p:extLst>
      <p:ext uri="{BB962C8B-B14F-4D97-AF65-F5344CB8AC3E}">
        <p14:creationId xmlns:p14="http://schemas.microsoft.com/office/powerpoint/2010/main" val="8768212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9DEF2-E71D-1B4F-8416-987E2697099F}"/>
              </a:ext>
            </a:extLst>
          </p:cNvPr>
          <p:cNvSpPr>
            <a:spLocks noGrp="1"/>
          </p:cNvSpPr>
          <p:nvPr>
            <p:ph type="title"/>
          </p:nvPr>
        </p:nvSpPr>
        <p:spPr/>
        <p:txBody>
          <a:bodyPr/>
          <a:lstStyle/>
          <a:p>
            <a:r>
              <a:rPr lang="en-US" dirty="0"/>
              <a:t>Lossless vs lossy compression</a:t>
            </a:r>
          </a:p>
        </p:txBody>
      </p:sp>
      <p:sp>
        <p:nvSpPr>
          <p:cNvPr id="3" name="Content Placeholder 2">
            <a:extLst>
              <a:ext uri="{FF2B5EF4-FFF2-40B4-BE49-F238E27FC236}">
                <a16:creationId xmlns:a16="http://schemas.microsoft.com/office/drawing/2014/main" id="{E93D61B1-7BC9-BB43-B913-08DE9FD38D40}"/>
              </a:ext>
            </a:extLst>
          </p:cNvPr>
          <p:cNvSpPr>
            <a:spLocks noGrp="1"/>
          </p:cNvSpPr>
          <p:nvPr>
            <p:ph idx="1"/>
          </p:nvPr>
        </p:nvSpPr>
        <p:spPr/>
        <p:txBody>
          <a:bodyPr/>
          <a:lstStyle/>
          <a:p>
            <a:r>
              <a:rPr lang="en-US" sz="2400" dirty="0"/>
              <a:t>If the audience cannot tell the difference between </a:t>
            </a:r>
            <a:r>
              <a:rPr lang="en-US" sz="2400" i="1" dirty="0"/>
              <a:t>x</a:t>
            </a:r>
            <a:r>
              <a:rPr lang="en-US" sz="2400" dirty="0"/>
              <a:t> and </a:t>
            </a:r>
            <a:r>
              <a:rPr lang="en-US" sz="2400" i="1" dirty="0"/>
              <a:t>D(E(x))</a:t>
            </a:r>
            <a:r>
              <a:rPr lang="en-US" sz="2400" dirty="0"/>
              <a:t>, then lossy compression may be a good choice.</a:t>
            </a:r>
          </a:p>
          <a:p>
            <a:r>
              <a:rPr lang="en-US" sz="2400" b="1" dirty="0"/>
              <a:t>Text</a:t>
            </a:r>
            <a:r>
              <a:rPr lang="en-US" sz="2400" dirty="0"/>
              <a:t> usually requires </a:t>
            </a:r>
            <a:r>
              <a:rPr lang="en-US" sz="2400" b="1" dirty="0"/>
              <a:t>lossless</a:t>
            </a:r>
            <a:r>
              <a:rPr lang="en-US" sz="2400" dirty="0"/>
              <a:t> compression</a:t>
            </a:r>
          </a:p>
          <a:p>
            <a:r>
              <a:rPr lang="en-US" sz="2400" dirty="0"/>
              <a:t>Other data can be compressed with </a:t>
            </a:r>
            <a:r>
              <a:rPr lang="en-US" sz="2400" b="1" dirty="0"/>
              <a:t>lossless</a:t>
            </a:r>
            <a:r>
              <a:rPr lang="en-US" sz="2400" dirty="0"/>
              <a:t> compression:</a:t>
            </a:r>
          </a:p>
          <a:p>
            <a:pPr lvl="1"/>
            <a:r>
              <a:rPr lang="en-US" sz="2400" b="1" dirty="0"/>
              <a:t>Audio</a:t>
            </a:r>
            <a:r>
              <a:rPr lang="en-US" sz="2400" dirty="0"/>
              <a:t>: MP3, ~0.1 compression ratio</a:t>
            </a:r>
            <a:endParaRPr lang="en-US" sz="2400" b="1" dirty="0"/>
          </a:p>
          <a:p>
            <a:pPr lvl="1"/>
            <a:r>
              <a:rPr lang="en-US" sz="2400" b="1" dirty="0"/>
              <a:t>Image</a:t>
            </a:r>
            <a:r>
              <a:rPr lang="en-US" sz="2400" dirty="0"/>
              <a:t>: JPEG, ~0.2 compression ratio</a:t>
            </a:r>
          </a:p>
          <a:p>
            <a:pPr lvl="1"/>
            <a:r>
              <a:rPr lang="en-US" sz="2400" b="1" dirty="0"/>
              <a:t>Video</a:t>
            </a:r>
            <a:r>
              <a:rPr lang="en-US" sz="2400" dirty="0"/>
              <a:t>: MPEG4, ~0.01 compression ratio</a:t>
            </a:r>
          </a:p>
        </p:txBody>
      </p:sp>
    </p:spTree>
    <p:extLst>
      <p:ext uri="{BB962C8B-B14F-4D97-AF65-F5344CB8AC3E}">
        <p14:creationId xmlns:p14="http://schemas.microsoft.com/office/powerpoint/2010/main" val="99509433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F1F14-320E-564F-813D-0D265ECE6CA9}"/>
              </a:ext>
            </a:extLst>
          </p:cNvPr>
          <p:cNvSpPr>
            <a:spLocks noGrp="1"/>
          </p:cNvSpPr>
          <p:nvPr>
            <p:ph type="title"/>
          </p:nvPr>
        </p:nvSpPr>
        <p:spPr/>
        <p:txBody>
          <a:bodyPr/>
          <a:lstStyle/>
          <a:p>
            <a:r>
              <a:rPr lang="en-US" dirty="0"/>
              <a:t>Universal lossless compression</a:t>
            </a:r>
          </a:p>
        </p:txBody>
      </p:sp>
      <p:sp>
        <p:nvSpPr>
          <p:cNvPr id="3" name="Content Placeholder 2">
            <a:extLst>
              <a:ext uri="{FF2B5EF4-FFF2-40B4-BE49-F238E27FC236}">
                <a16:creationId xmlns:a16="http://schemas.microsoft.com/office/drawing/2014/main" id="{0C17FA36-B59E-5E48-B236-4CDECBE7E02F}"/>
              </a:ext>
            </a:extLst>
          </p:cNvPr>
          <p:cNvSpPr>
            <a:spLocks noGrp="1"/>
          </p:cNvSpPr>
          <p:nvPr>
            <p:ph idx="1"/>
          </p:nvPr>
        </p:nvSpPr>
        <p:spPr/>
        <p:txBody>
          <a:bodyPr/>
          <a:lstStyle/>
          <a:p>
            <a:r>
              <a:rPr lang="en-US" sz="2400" dirty="0"/>
              <a:t>the compression is lossless and universal if:</a:t>
            </a:r>
          </a:p>
          <a:p>
            <a:pPr lvl="1"/>
            <a:r>
              <a:rPr lang="en-US" sz="2400" b="1" dirty="0"/>
              <a:t>Lossless</a:t>
            </a:r>
            <a:r>
              <a:rPr lang="en-US" sz="2400" dirty="0"/>
              <a:t>: for every </a:t>
            </a:r>
            <a:r>
              <a:rPr lang="en-US" sz="2400" i="1" dirty="0"/>
              <a:t>x</a:t>
            </a:r>
            <a:r>
              <a:rPr lang="en-US" sz="2400" dirty="0"/>
              <a:t>, if </a:t>
            </a:r>
            <a:r>
              <a:rPr lang="en-US" sz="2400" b="1" i="1" dirty="0"/>
              <a:t>y = E(x) </a:t>
            </a:r>
            <a:r>
              <a:rPr lang="en-US" sz="2400" dirty="0"/>
              <a:t>then </a:t>
            </a:r>
            <a:r>
              <a:rPr lang="en-US" sz="2400" b="1" i="1" dirty="0"/>
              <a:t>D(y) = x</a:t>
            </a:r>
          </a:p>
          <a:p>
            <a:pPr lvl="1"/>
            <a:r>
              <a:rPr lang="en-US" sz="2400" b="1" dirty="0"/>
              <a:t>Universal</a:t>
            </a:r>
            <a:r>
              <a:rPr lang="en-US" sz="2400" dirty="0"/>
              <a:t>: for every x, </a:t>
            </a:r>
            <a:r>
              <a:rPr lang="en-US" sz="2400" b="1" i="1" dirty="0"/>
              <a:t>size(E(x)) &lt; size(x) </a:t>
            </a:r>
          </a:p>
          <a:p>
            <a:r>
              <a:rPr lang="en-US" sz="2400" dirty="0"/>
              <a:t>Proposition: There is no universal lossless compression.</a:t>
            </a:r>
          </a:p>
          <a:p>
            <a:r>
              <a:rPr lang="en-US" sz="2400" dirty="0"/>
              <a:t>Proof with the Pigeonhole principle</a:t>
            </a:r>
          </a:p>
          <a:p>
            <a:endParaRPr lang="en-US" sz="2400" dirty="0"/>
          </a:p>
          <a:p>
            <a:r>
              <a:rPr lang="en-US" sz="2400" dirty="0"/>
              <a:t>We can concentrate on compression of typical inputs rather than </a:t>
            </a:r>
            <a:r>
              <a:rPr lang="en-US" sz="2400" b="1" dirty="0"/>
              <a:t>any</a:t>
            </a:r>
            <a:r>
              <a:rPr lang="en-US" sz="2400" dirty="0"/>
              <a:t> input.</a:t>
            </a:r>
            <a:br>
              <a:rPr lang="en-US" sz="2400" dirty="0"/>
            </a:br>
            <a:endParaRPr lang="en-US" sz="2400" dirty="0"/>
          </a:p>
        </p:txBody>
      </p:sp>
    </p:spTree>
    <p:extLst>
      <p:ext uri="{BB962C8B-B14F-4D97-AF65-F5344CB8AC3E}">
        <p14:creationId xmlns:p14="http://schemas.microsoft.com/office/powerpoint/2010/main" val="22385160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5D24D-6D79-B4DE-1F28-6762C61FD1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C52077-C204-07EC-D004-398E17D7BF94}"/>
              </a:ext>
            </a:extLst>
          </p:cNvPr>
          <p:cNvSpPr>
            <a:spLocks noGrp="1"/>
          </p:cNvSpPr>
          <p:nvPr>
            <p:ph type="title"/>
          </p:nvPr>
        </p:nvSpPr>
        <p:spPr/>
        <p:txBody>
          <a:bodyPr/>
          <a:lstStyle/>
          <a:p>
            <a:r>
              <a:rPr lang="en-US" dirty="0"/>
              <a:t>Data explosion</a:t>
            </a:r>
          </a:p>
        </p:txBody>
      </p:sp>
      <mc:AlternateContent xmlns:mc="http://schemas.openxmlformats.org/markup-compatibility/2006">
        <mc:Choice xmlns:a14="http://schemas.microsoft.com/office/drawing/2010/main" Requires="a14">
          <p:sp>
            <p:nvSpPr>
              <p:cNvPr id="42" name="Rounded Rectangular Callout 41">
                <a:extLst>
                  <a:ext uri="{FF2B5EF4-FFF2-40B4-BE49-F238E27FC236}">
                    <a16:creationId xmlns:a16="http://schemas.microsoft.com/office/drawing/2014/main" id="{A13F1BD2-0992-1A86-DBB6-29C8D4D8612A}"/>
                  </a:ext>
                </a:extLst>
              </p:cNvPr>
              <p:cNvSpPr/>
              <p:nvPr/>
            </p:nvSpPr>
            <p:spPr>
              <a:xfrm>
                <a:off x="5486400" y="1676400"/>
                <a:ext cx="3429000" cy="2159758"/>
              </a:xfrm>
              <a:prstGeom prst="wedgeRoundRectCallout">
                <a:avLst>
                  <a:gd name="adj1" fmla="val -66393"/>
                  <a:gd name="adj2" fmla="val 19091"/>
                  <a:gd name="adj3" fmla="val 16667"/>
                </a:avLst>
              </a:prstGeom>
              <a:solidFill>
                <a:srgbClr val="FFEECA"/>
              </a:solidFill>
              <a:ln>
                <a:noFill/>
              </a:ln>
              <a:effectLst/>
            </p:spPr>
            <p:style>
              <a:lnRef idx="1">
                <a:schemeClr val="accent1"/>
              </a:lnRef>
              <a:fillRef idx="3">
                <a:schemeClr val="accent1"/>
              </a:fillRef>
              <a:effectRef idx="2">
                <a:schemeClr val="accent1"/>
              </a:effectRef>
              <a:fontRef idx="minor">
                <a:schemeClr val="lt1"/>
              </a:fontRef>
            </p:style>
            <p:txBody>
              <a:bodyPr lIns="108000" tIns="46800" rIns="0" rtlCol="0" anchor="ctr" anchorCtr="0"/>
              <a:lstStyle/>
              <a:p>
                <a:pPr algn="l" eaLnBrk="0" fontAlgn="base" hangingPunct="0">
                  <a:spcBef>
                    <a:spcPts val="600"/>
                  </a:spcBef>
                  <a:spcAft>
                    <a:spcPct val="0"/>
                  </a:spcAft>
                  <a:buSzPct val="120000"/>
                </a:pPr>
                <a:r>
                  <a:rPr lang="en-US" sz="1400" b="0" dirty="0">
                    <a:solidFill>
                      <a:srgbClr val="000000"/>
                    </a:solidFill>
                    <a:latin typeface="Times New Roman" panose="02020603050405020304" pitchFamily="18" charset="0"/>
                    <a:cs typeface="Times New Roman" panose="02020603050405020304" pitchFamily="18" charset="0"/>
                  </a:rPr>
                  <a:t>The full book:</a:t>
                </a:r>
                <a:endParaRPr lang="en-US" sz="1600" b="0" dirty="0">
                  <a:solidFill>
                    <a:srgbClr val="000000"/>
                  </a:solidFill>
                  <a:latin typeface="Times New Roman" panose="02020603050405020304" pitchFamily="18" charset="0"/>
                  <a:cs typeface="Times New Roman" panose="02020603050405020304" pitchFamily="18" charset="0"/>
                </a:endParaRPr>
              </a:p>
              <a:p>
                <a:pPr algn="l" eaLnBrk="0" fontAlgn="base" hangingPunct="0">
                  <a:spcBef>
                    <a:spcPts val="600"/>
                  </a:spcBef>
                  <a:spcAft>
                    <a:spcPct val="0"/>
                  </a:spcAft>
                  <a:buSzPct val="120000"/>
                </a:pPr>
                <a:r>
                  <a:rPr lang="en-US" sz="1400" b="0" dirty="0">
                    <a:solidFill>
                      <a:srgbClr val="000000"/>
                    </a:solidFill>
                    <a:latin typeface="Times New Roman" panose="02020603050405020304" pitchFamily="18" charset="0"/>
                    <a:cs typeface="Times New Roman" panose="02020603050405020304" pitchFamily="18" charset="0"/>
                  </a:rPr>
                  <a:t>2,300,000 characters </a:t>
                </a:r>
                <a14:m>
                  <m:oMath xmlns:m="http://schemas.openxmlformats.org/officeDocument/2006/math">
                    <m:r>
                      <a:rPr lang="en-US" sz="1400" b="0" i="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sz="1400" b="0" dirty="0">
                    <a:solidFill>
                      <a:srgbClr val="000000"/>
                    </a:solidFill>
                    <a:latin typeface="Times New Roman" panose="02020603050405020304" pitchFamily="18" charset="0"/>
                    <a:cs typeface="Times New Roman" panose="02020603050405020304" pitchFamily="18" charset="0"/>
                  </a:rPr>
                  <a:t> 16</a:t>
                </a:r>
                <a:r>
                  <a:rPr lang="en-US" sz="1600" b="0" dirty="0">
                    <a:solidFill>
                      <a:srgbClr val="000000"/>
                    </a:solidFill>
                    <a:latin typeface="Times New Roman" panose="02020603050405020304" pitchFamily="18" charset="0"/>
                    <a:cs typeface="Times New Roman" panose="02020603050405020304" pitchFamily="18" charset="0"/>
                  </a:rPr>
                  <a:t> bits =</a:t>
                </a:r>
                <a:br>
                  <a:rPr lang="en-US" sz="1600" b="0" dirty="0">
                    <a:solidFill>
                      <a:srgbClr val="000000"/>
                    </a:solidFill>
                    <a:latin typeface="Times New Roman" panose="02020603050405020304" pitchFamily="18" charset="0"/>
                    <a:cs typeface="Times New Roman" panose="02020603050405020304" pitchFamily="18" charset="0"/>
                  </a:rPr>
                </a:br>
                <a:r>
                  <a:rPr lang="en-US" sz="1600" b="0" dirty="0">
                    <a:solidFill>
                      <a:srgbClr val="000000"/>
                    </a:solidFill>
                    <a:latin typeface="Times New Roman" panose="02020603050405020304" pitchFamily="18" charset="0"/>
                    <a:cs typeface="Times New Roman" panose="02020603050405020304" pitchFamily="18" charset="0"/>
                  </a:rPr>
                  <a:t>                     </a:t>
                </a:r>
                <a:r>
                  <a:rPr lang="en-US" sz="1400" b="0" dirty="0">
                    <a:solidFill>
                      <a:srgbClr val="000000"/>
                    </a:solidFill>
                    <a:latin typeface="Times New Roman" panose="02020603050405020304" pitchFamily="18" charset="0"/>
                    <a:cs typeface="Times New Roman" panose="02020603050405020304" pitchFamily="18" charset="0"/>
                  </a:rPr>
                  <a:t>36,864,000</a:t>
                </a:r>
                <a:r>
                  <a:rPr lang="en-US" sz="1600" b="0" dirty="0">
                    <a:solidFill>
                      <a:srgbClr val="000000"/>
                    </a:solidFill>
                    <a:latin typeface="Times New Roman" panose="02020603050405020304" pitchFamily="18" charset="0"/>
                    <a:cs typeface="Times New Roman" panose="02020603050405020304" pitchFamily="18" charset="0"/>
                  </a:rPr>
                  <a:t> bits;</a:t>
                </a:r>
                <a:endParaRPr lang="he-IL" sz="1600" b="0" dirty="0">
                  <a:solidFill>
                    <a:srgbClr val="000000"/>
                  </a:solidFill>
                  <a:latin typeface="Times New Roman" panose="02020603050405020304" pitchFamily="18" charset="0"/>
                  <a:cs typeface="Times New Roman" panose="02020603050405020304" pitchFamily="18" charset="0"/>
                </a:endParaRPr>
              </a:p>
              <a:p>
                <a:pPr algn="l" eaLnBrk="0" fontAlgn="base" hangingPunct="0">
                  <a:spcBef>
                    <a:spcPts val="600"/>
                  </a:spcBef>
                  <a:spcAft>
                    <a:spcPct val="0"/>
                  </a:spcAft>
                  <a:buSzPct val="120000"/>
                </a:pPr>
                <a:r>
                  <a:rPr lang="en-US" sz="1600" b="0" dirty="0">
                    <a:solidFill>
                      <a:srgbClr val="000000"/>
                    </a:solidFill>
                    <a:latin typeface="Times New Roman" panose="02020603050405020304" pitchFamily="18" charset="0"/>
                    <a:cs typeface="Times New Roman" panose="02020603050405020304" pitchFamily="18" charset="0"/>
                  </a:rPr>
                  <a:t>Can we cut down the number of bits by about 90%, without losing any contents?</a:t>
                </a:r>
              </a:p>
              <a:p>
                <a:pPr algn="l" eaLnBrk="0" fontAlgn="base" hangingPunct="0">
                  <a:spcBef>
                    <a:spcPts val="600"/>
                  </a:spcBef>
                  <a:spcAft>
                    <a:spcPct val="0"/>
                  </a:spcAft>
                </a:pPr>
                <a:r>
                  <a:rPr lang="en-US" sz="1600" b="0" dirty="0">
                    <a:solidFill>
                      <a:srgbClr val="000000"/>
                    </a:solidFill>
                    <a:latin typeface="Times New Roman" panose="02020603050405020304" pitchFamily="18" charset="0"/>
                    <a:cs typeface="Times New Roman" panose="02020603050405020304" pitchFamily="18" charset="0"/>
                  </a:rPr>
                  <a:t>Yes we can!</a:t>
                </a:r>
              </a:p>
            </p:txBody>
          </p:sp>
        </mc:Choice>
        <mc:Fallback>
          <p:sp>
            <p:nvSpPr>
              <p:cNvPr id="42" name="Rounded Rectangular Callout 41">
                <a:extLst>
                  <a:ext uri="{FF2B5EF4-FFF2-40B4-BE49-F238E27FC236}">
                    <a16:creationId xmlns:a16="http://schemas.microsoft.com/office/drawing/2014/main" id="{A13F1BD2-0992-1A86-DBB6-29C8D4D8612A}"/>
                  </a:ext>
                </a:extLst>
              </p:cNvPr>
              <p:cNvSpPr>
                <a:spLocks noRot="1" noChangeAspect="1" noMove="1" noResize="1" noEditPoints="1" noAdjustHandles="1" noChangeArrowheads="1" noChangeShapeType="1" noTextEdit="1"/>
              </p:cNvSpPr>
              <p:nvPr/>
            </p:nvSpPr>
            <p:spPr>
              <a:xfrm>
                <a:off x="5486400" y="1676400"/>
                <a:ext cx="3429000" cy="2159758"/>
              </a:xfrm>
              <a:prstGeom prst="wedgeRoundRectCallout">
                <a:avLst>
                  <a:gd name="adj1" fmla="val -66393"/>
                  <a:gd name="adj2" fmla="val 19091"/>
                  <a:gd name="adj3" fmla="val 16667"/>
                </a:avLst>
              </a:prstGeom>
              <a:blipFill>
                <a:blip r:embed="rId2"/>
                <a:stretch>
                  <a:fillRect/>
                </a:stretch>
              </a:blipFill>
              <a:ln>
                <a:noFill/>
              </a:ln>
              <a:effectLst/>
            </p:spPr>
            <p:txBody>
              <a:bodyPr/>
              <a:lstStyle/>
              <a:p>
                <a:r>
                  <a:rPr lang="en-US">
                    <a:noFill/>
                  </a:rPr>
                  <a:t> </a:t>
                </a:r>
              </a:p>
            </p:txBody>
          </p:sp>
        </mc:Fallback>
      </mc:AlternateContent>
      <p:sp>
        <p:nvSpPr>
          <p:cNvPr id="44" name="Rectangle 43">
            <a:extLst>
              <a:ext uri="{FF2B5EF4-FFF2-40B4-BE49-F238E27FC236}">
                <a16:creationId xmlns:a16="http://schemas.microsoft.com/office/drawing/2014/main" id="{44D40F43-5299-40E3-86FB-BA69536BE3F7}"/>
              </a:ext>
            </a:extLst>
          </p:cNvPr>
          <p:cNvSpPr/>
          <p:nvPr/>
        </p:nvSpPr>
        <p:spPr>
          <a:xfrm>
            <a:off x="386638" y="1518415"/>
            <a:ext cx="4541456" cy="2862322"/>
          </a:xfrm>
          <a:prstGeom prst="rect">
            <a:avLst/>
          </a:prstGeom>
        </p:spPr>
        <p:txBody>
          <a:bodyPr wrap="square">
            <a:spAutoFit/>
          </a:bodyPr>
          <a:lstStyle/>
          <a:p>
            <a:pPr algn="l"/>
            <a:r>
              <a:rPr lang="en-US" sz="1200" b="0" dirty="0">
                <a:solidFill>
                  <a:srgbClr val="202122"/>
                </a:solidFill>
                <a:latin typeface="Times New Roman" panose="02020603050405020304" pitchFamily="18" charset="0"/>
                <a:cs typeface="Times New Roman" panose="02020603050405020304" pitchFamily="18" charset="0"/>
              </a:rPr>
              <a:t>… </a:t>
            </a:r>
            <a:r>
              <a:rPr lang="en-US" sz="1200" b="0">
                <a:latin typeface="Times New Roman" panose="02020603050405020304" pitchFamily="18" charset="0"/>
                <a:cs typeface="Times New Roman" panose="02020603050405020304" pitchFamily="18" charset="0"/>
              </a:rPr>
              <a:t>I</a:t>
            </a:r>
            <a:r>
              <a:rPr lang="en-US" sz="1200" b="0" dirty="0">
                <a:latin typeface="Times New Roman" panose="02020603050405020304" pitchFamily="18" charset="0"/>
                <a:cs typeface="Times New Roman" panose="02020603050405020304" pitchFamily="18" charset="0"/>
              </a:rPr>
              <a:t> began writing this book shortly after the end of my presidency—after Michelle and </a:t>
            </a:r>
            <a:r>
              <a:rPr lang="en-US" sz="1200" b="0">
                <a:latin typeface="Times New Roman" panose="02020603050405020304" pitchFamily="18" charset="0"/>
                <a:cs typeface="Times New Roman" panose="02020603050405020304" pitchFamily="18" charset="0"/>
              </a:rPr>
              <a:t>I</a:t>
            </a:r>
            <a:r>
              <a:rPr lang="en-US" sz="1200" b="0" dirty="0">
                <a:latin typeface="Times New Roman" panose="02020603050405020304" pitchFamily="18" charset="0"/>
                <a:cs typeface="Times New Roman" panose="02020603050405020304" pitchFamily="18" charset="0"/>
              </a:rPr>
              <a:t> had boarded Air Force One for the last time and traveled west for a long-deferred break. The mood on the plane was bittersweet. Both of us were drained, physically and emotionally, not only by the labors of the previous eight years but by the unexpected results of an election in which someone diametrically opposed to everything we stood for had been chosen as my successor. Still, having run our leg of the race to completion, we took satisfaction in knowing that we’d done our very best—and that however much I’d fallen short as president, whatever projects I’d hoped but failed to accomplish, the country was in better shape now than it had been when I’d started. For a month, Michelle and </a:t>
            </a:r>
            <a:r>
              <a:rPr lang="en-US" sz="1200" b="0">
                <a:latin typeface="Times New Roman" panose="02020603050405020304" pitchFamily="18" charset="0"/>
                <a:cs typeface="Times New Roman" panose="02020603050405020304" pitchFamily="18" charset="0"/>
              </a:rPr>
              <a:t>I</a:t>
            </a:r>
            <a:r>
              <a:rPr lang="en-US" sz="1200" b="0" dirty="0">
                <a:latin typeface="Times New Roman" panose="02020603050405020304" pitchFamily="18" charset="0"/>
                <a:cs typeface="Times New Roman" panose="02020603050405020304" pitchFamily="18" charset="0"/>
              </a:rPr>
              <a:t> slept late, ate leisurely dinners, went for long walks, swam in the ocean, took stock, replenished our friendship, rediscovered our love, and planned for a less eventful but hopefully no less satisfying second act. </a:t>
            </a:r>
            <a:r>
              <a:rPr lang="en-US" sz="1200" b="0" dirty="0">
                <a:solidFill>
                  <a:srgbClr val="202122"/>
                </a:solidFill>
                <a:latin typeface="Times New Roman" panose="02020603050405020304" pitchFamily="18" charset="0"/>
                <a:cs typeface="Times New Roman" panose="02020603050405020304" pitchFamily="18" charset="0"/>
              </a:rPr>
              <a:t>… </a:t>
            </a:r>
            <a:endParaRPr lang="en-US" sz="1200" b="0" i="0" dirty="0">
              <a:solidFill>
                <a:srgbClr val="202122"/>
              </a:solidFill>
              <a:effectLst/>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513D3125-FF94-7EA1-1672-AB8DF2657D33}"/>
              </a:ext>
            </a:extLst>
          </p:cNvPr>
          <p:cNvSpPr txBox="1"/>
          <p:nvPr/>
        </p:nvSpPr>
        <p:spPr>
          <a:xfrm>
            <a:off x="527988" y="1020910"/>
            <a:ext cx="5523579" cy="370422"/>
          </a:xfrm>
          <a:prstGeom prst="rect">
            <a:avLst/>
          </a:prstGeom>
          <a:noFill/>
          <a:ln>
            <a:noFill/>
          </a:ln>
        </p:spPr>
        <p:txBody>
          <a:bodyPr wrap="square" lIns="0" tIns="46800" rIns="0" rtlCol="0">
            <a:spAutoFit/>
          </a:bodyPr>
          <a:lstStyle/>
          <a:p>
            <a:pPr algn="l"/>
            <a:r>
              <a:rPr lang="en-IL" sz="1800" b="0" u="sng">
                <a:latin typeface="Times New Roman" panose="02020603050405020304" pitchFamily="18" charset="0"/>
                <a:cs typeface="Times New Roman" panose="02020603050405020304" pitchFamily="18" charset="0"/>
              </a:rPr>
              <a:t>Example</a:t>
            </a:r>
            <a:r>
              <a:rPr lang="en-IL" sz="1400" b="0">
                <a:latin typeface="Times New Roman" panose="02020603050405020304" pitchFamily="18" charset="0"/>
                <a:cs typeface="Times New Roman" panose="02020603050405020304" pitchFamily="18" charset="0"/>
              </a:rPr>
              <a:t> (</a:t>
            </a:r>
            <a:r>
              <a:rPr lang="en-IL" sz="1400" b="0" i="1">
                <a:latin typeface="Times New Roman" panose="02020603050405020304" pitchFamily="18" charset="0"/>
                <a:cs typeface="Times New Roman" panose="02020603050405020304" pitchFamily="18" charset="0"/>
              </a:rPr>
              <a:t>A Promised Land</a:t>
            </a:r>
            <a:r>
              <a:rPr lang="en-IL" sz="1400" b="0">
                <a:latin typeface="Times New Roman" panose="02020603050405020304" pitchFamily="18" charset="0"/>
                <a:cs typeface="Times New Roman" panose="02020603050405020304" pitchFamily="18" charset="0"/>
              </a:rPr>
              <a:t>, by </a:t>
            </a:r>
            <a:r>
              <a:rPr lang="en-US" sz="1400" b="0" dirty="0">
                <a:latin typeface="Times New Roman" panose="02020603050405020304" pitchFamily="18" charset="0"/>
                <a:cs typeface="Times New Roman" panose="02020603050405020304" pitchFamily="18" charset="0"/>
              </a:rPr>
              <a:t>Barack</a:t>
            </a:r>
            <a:r>
              <a:rPr lang="en-IL" sz="1400" b="0">
                <a:latin typeface="Times New Roman" panose="02020603050405020304" pitchFamily="18" charset="0"/>
                <a:cs typeface="Times New Roman" panose="02020603050405020304" pitchFamily="18" charset="0"/>
              </a:rPr>
              <a:t> Obama, 738 pages)</a:t>
            </a:r>
            <a:endParaRPr lang="en-IL" sz="1800"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7480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70D91-06F2-E84C-8DE3-FD8EF64BA4A1}"/>
              </a:ext>
            </a:extLst>
          </p:cNvPr>
          <p:cNvSpPr>
            <a:spLocks noGrp="1"/>
          </p:cNvSpPr>
          <p:nvPr>
            <p:ph type="title"/>
          </p:nvPr>
        </p:nvSpPr>
        <p:spPr/>
        <p:txBody>
          <a:bodyPr/>
          <a:lstStyle/>
          <a:p>
            <a:r>
              <a:rPr lang="en-US" dirty="0"/>
              <a:t>Prefix free code</a:t>
            </a:r>
          </a:p>
        </p:txBody>
      </p:sp>
      <p:sp>
        <p:nvSpPr>
          <p:cNvPr id="3" name="Content Placeholder 2">
            <a:extLst>
              <a:ext uri="{FF2B5EF4-FFF2-40B4-BE49-F238E27FC236}">
                <a16:creationId xmlns:a16="http://schemas.microsoft.com/office/drawing/2014/main" id="{7B073F8D-98F1-8743-9C43-FAD69F91BB06}"/>
              </a:ext>
            </a:extLst>
          </p:cNvPr>
          <p:cNvSpPr>
            <a:spLocks noGrp="1"/>
          </p:cNvSpPr>
          <p:nvPr>
            <p:ph idx="1"/>
          </p:nvPr>
        </p:nvSpPr>
        <p:spPr/>
        <p:txBody>
          <a:bodyPr/>
          <a:lstStyle/>
          <a:p>
            <a:pPr marL="0" indent="0">
              <a:buNone/>
            </a:pPr>
            <a:r>
              <a:rPr lang="en-US" sz="2400" dirty="0"/>
              <a:t>Code 1: fixed length → prefix free</a:t>
            </a:r>
          </a:p>
          <a:p>
            <a:pPr marL="0" indent="0">
              <a:buNone/>
            </a:pPr>
            <a:endParaRPr lang="en-US" sz="2400" dirty="0"/>
          </a:p>
          <a:p>
            <a:pPr marL="0" indent="0">
              <a:buNone/>
            </a:pPr>
            <a:endParaRPr lang="en-US" sz="2400" dirty="0"/>
          </a:p>
          <a:p>
            <a:pPr marL="0" indent="0">
              <a:buNone/>
            </a:pPr>
            <a:r>
              <a:rPr lang="en-US" sz="2400" dirty="0"/>
              <a:t>Code 2: variable length &amp; prefix free</a:t>
            </a:r>
          </a:p>
          <a:p>
            <a:pPr marL="0" indent="0">
              <a:buNone/>
            </a:pPr>
            <a:endParaRPr lang="en-US" sz="2400" dirty="0"/>
          </a:p>
          <a:p>
            <a:pPr marL="0" indent="0">
              <a:buNone/>
            </a:pPr>
            <a:endParaRPr lang="en-US" sz="2400" dirty="0"/>
          </a:p>
          <a:p>
            <a:pPr marL="0" indent="0">
              <a:buNone/>
            </a:pPr>
            <a:r>
              <a:rPr lang="en-US" sz="2400" dirty="0"/>
              <a:t>Code 3: variable length &amp; </a:t>
            </a:r>
            <a:r>
              <a:rPr lang="en-US" sz="2400" u="sng" dirty="0"/>
              <a:t>not</a:t>
            </a:r>
            <a:r>
              <a:rPr lang="en-US" sz="2400" b="1" dirty="0"/>
              <a:t> </a:t>
            </a:r>
            <a:r>
              <a:rPr lang="en-US" sz="2400" dirty="0"/>
              <a:t>prefix free</a:t>
            </a:r>
          </a:p>
          <a:p>
            <a:pPr marL="0" indent="0">
              <a:buNone/>
            </a:pPr>
            <a:r>
              <a:rPr lang="en-US" sz="2400" dirty="0"/>
              <a:t> </a:t>
            </a:r>
          </a:p>
        </p:txBody>
      </p:sp>
      <p:graphicFrame>
        <p:nvGraphicFramePr>
          <p:cNvPr id="4" name="Table 3">
            <a:extLst>
              <a:ext uri="{FF2B5EF4-FFF2-40B4-BE49-F238E27FC236}">
                <a16:creationId xmlns:a16="http://schemas.microsoft.com/office/drawing/2014/main" id="{CCCE3B2F-F6A0-8C4D-8631-C46E340B96D0}"/>
              </a:ext>
            </a:extLst>
          </p:cNvPr>
          <p:cNvGraphicFramePr>
            <a:graphicFrameLocks noGrp="1"/>
          </p:cNvGraphicFramePr>
          <p:nvPr/>
        </p:nvGraphicFramePr>
        <p:xfrm>
          <a:off x="1524000" y="1397000"/>
          <a:ext cx="6096000" cy="741680"/>
        </p:xfrm>
        <a:graphic>
          <a:graphicData uri="http://schemas.openxmlformats.org/drawingml/2006/table">
            <a:tbl>
              <a:tblPr firstRow="1" bandRow="1">
                <a:tableStyleId>{073A0DAA-6AF3-43AB-8588-CEC1D06C72B9}</a:tableStyleId>
              </a:tblPr>
              <a:tblGrid>
                <a:gridCol w="1016000">
                  <a:extLst>
                    <a:ext uri="{9D8B030D-6E8A-4147-A177-3AD203B41FA5}">
                      <a16:colId xmlns:a16="http://schemas.microsoft.com/office/drawing/2014/main" val="1953223188"/>
                    </a:ext>
                  </a:extLst>
                </a:gridCol>
                <a:gridCol w="1016000">
                  <a:extLst>
                    <a:ext uri="{9D8B030D-6E8A-4147-A177-3AD203B41FA5}">
                      <a16:colId xmlns:a16="http://schemas.microsoft.com/office/drawing/2014/main" val="3092625760"/>
                    </a:ext>
                  </a:extLst>
                </a:gridCol>
                <a:gridCol w="1016000">
                  <a:extLst>
                    <a:ext uri="{9D8B030D-6E8A-4147-A177-3AD203B41FA5}">
                      <a16:colId xmlns:a16="http://schemas.microsoft.com/office/drawing/2014/main" val="2152264210"/>
                    </a:ext>
                  </a:extLst>
                </a:gridCol>
                <a:gridCol w="1016000">
                  <a:extLst>
                    <a:ext uri="{9D8B030D-6E8A-4147-A177-3AD203B41FA5}">
                      <a16:colId xmlns:a16="http://schemas.microsoft.com/office/drawing/2014/main" val="3686978039"/>
                    </a:ext>
                  </a:extLst>
                </a:gridCol>
                <a:gridCol w="1016000">
                  <a:extLst>
                    <a:ext uri="{9D8B030D-6E8A-4147-A177-3AD203B41FA5}">
                      <a16:colId xmlns:a16="http://schemas.microsoft.com/office/drawing/2014/main" val="2025469435"/>
                    </a:ext>
                  </a:extLst>
                </a:gridCol>
                <a:gridCol w="1016000">
                  <a:extLst>
                    <a:ext uri="{9D8B030D-6E8A-4147-A177-3AD203B41FA5}">
                      <a16:colId xmlns:a16="http://schemas.microsoft.com/office/drawing/2014/main" val="192833608"/>
                    </a:ext>
                  </a:extLst>
                </a:gridCol>
              </a:tblGrid>
              <a:tr h="370840">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a</a:t>
                      </a:r>
                    </a:p>
                  </a:txBody>
                  <a:tcPr/>
                </a:tc>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b</a:t>
                      </a:r>
                    </a:p>
                  </a:txBody>
                  <a:tcPr/>
                </a:tc>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c</a:t>
                      </a:r>
                    </a:p>
                  </a:txBody>
                  <a:tcPr/>
                </a:tc>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d</a:t>
                      </a:r>
                    </a:p>
                  </a:txBody>
                  <a:tcPr/>
                </a:tc>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e</a:t>
                      </a:r>
                    </a:p>
                  </a:txBody>
                  <a:tcPr/>
                </a:tc>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f</a:t>
                      </a:r>
                    </a:p>
                  </a:txBody>
                  <a:tcPr/>
                </a:tc>
                <a:extLst>
                  <a:ext uri="{0D108BD9-81ED-4DB2-BD59-A6C34878D82A}">
                    <a16:rowId xmlns:a16="http://schemas.microsoft.com/office/drawing/2014/main" val="4137264917"/>
                  </a:ext>
                </a:extLst>
              </a:tr>
              <a:tr h="370840">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000</a:t>
                      </a:r>
                    </a:p>
                  </a:txBody>
                  <a:tcPr/>
                </a:tc>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001</a:t>
                      </a:r>
                    </a:p>
                  </a:txBody>
                  <a:tcPr/>
                </a:tc>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010</a:t>
                      </a:r>
                    </a:p>
                  </a:txBody>
                  <a:tcPr/>
                </a:tc>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011</a:t>
                      </a:r>
                    </a:p>
                  </a:txBody>
                  <a:tcPr/>
                </a:tc>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100</a:t>
                      </a:r>
                    </a:p>
                  </a:txBody>
                  <a:tcPr/>
                </a:tc>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101</a:t>
                      </a:r>
                    </a:p>
                  </a:txBody>
                  <a:tcPr/>
                </a:tc>
                <a:extLst>
                  <a:ext uri="{0D108BD9-81ED-4DB2-BD59-A6C34878D82A}">
                    <a16:rowId xmlns:a16="http://schemas.microsoft.com/office/drawing/2014/main" val="1060593142"/>
                  </a:ext>
                </a:extLst>
              </a:tr>
            </a:tbl>
          </a:graphicData>
        </a:graphic>
      </p:graphicFrame>
      <p:graphicFrame>
        <p:nvGraphicFramePr>
          <p:cNvPr id="5" name="Table 4">
            <a:extLst>
              <a:ext uri="{FF2B5EF4-FFF2-40B4-BE49-F238E27FC236}">
                <a16:creationId xmlns:a16="http://schemas.microsoft.com/office/drawing/2014/main" id="{18BA4CB4-0562-A94E-9CDC-2E0BEFACF747}"/>
              </a:ext>
            </a:extLst>
          </p:cNvPr>
          <p:cNvGraphicFramePr>
            <a:graphicFrameLocks noGrp="1"/>
          </p:cNvGraphicFramePr>
          <p:nvPr/>
        </p:nvGraphicFramePr>
        <p:xfrm>
          <a:off x="1485900" y="3423213"/>
          <a:ext cx="6096000" cy="741680"/>
        </p:xfrm>
        <a:graphic>
          <a:graphicData uri="http://schemas.openxmlformats.org/drawingml/2006/table">
            <a:tbl>
              <a:tblPr firstRow="1" bandRow="1">
                <a:tableStyleId>{073A0DAA-6AF3-43AB-8588-CEC1D06C72B9}</a:tableStyleId>
              </a:tblPr>
              <a:tblGrid>
                <a:gridCol w="1016000">
                  <a:extLst>
                    <a:ext uri="{9D8B030D-6E8A-4147-A177-3AD203B41FA5}">
                      <a16:colId xmlns:a16="http://schemas.microsoft.com/office/drawing/2014/main" val="1953223188"/>
                    </a:ext>
                  </a:extLst>
                </a:gridCol>
                <a:gridCol w="1016000">
                  <a:extLst>
                    <a:ext uri="{9D8B030D-6E8A-4147-A177-3AD203B41FA5}">
                      <a16:colId xmlns:a16="http://schemas.microsoft.com/office/drawing/2014/main" val="3092625760"/>
                    </a:ext>
                  </a:extLst>
                </a:gridCol>
                <a:gridCol w="1016000">
                  <a:extLst>
                    <a:ext uri="{9D8B030D-6E8A-4147-A177-3AD203B41FA5}">
                      <a16:colId xmlns:a16="http://schemas.microsoft.com/office/drawing/2014/main" val="2152264210"/>
                    </a:ext>
                  </a:extLst>
                </a:gridCol>
                <a:gridCol w="1016000">
                  <a:extLst>
                    <a:ext uri="{9D8B030D-6E8A-4147-A177-3AD203B41FA5}">
                      <a16:colId xmlns:a16="http://schemas.microsoft.com/office/drawing/2014/main" val="3686978039"/>
                    </a:ext>
                  </a:extLst>
                </a:gridCol>
                <a:gridCol w="1016000">
                  <a:extLst>
                    <a:ext uri="{9D8B030D-6E8A-4147-A177-3AD203B41FA5}">
                      <a16:colId xmlns:a16="http://schemas.microsoft.com/office/drawing/2014/main" val="2025469435"/>
                    </a:ext>
                  </a:extLst>
                </a:gridCol>
                <a:gridCol w="1016000">
                  <a:extLst>
                    <a:ext uri="{9D8B030D-6E8A-4147-A177-3AD203B41FA5}">
                      <a16:colId xmlns:a16="http://schemas.microsoft.com/office/drawing/2014/main" val="192833608"/>
                    </a:ext>
                  </a:extLst>
                </a:gridCol>
              </a:tblGrid>
              <a:tr h="370840">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a</a:t>
                      </a:r>
                    </a:p>
                  </a:txBody>
                  <a:tcPr/>
                </a:tc>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b</a:t>
                      </a:r>
                    </a:p>
                  </a:txBody>
                  <a:tcPr/>
                </a:tc>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c</a:t>
                      </a:r>
                    </a:p>
                  </a:txBody>
                  <a:tcPr/>
                </a:tc>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d</a:t>
                      </a:r>
                    </a:p>
                  </a:txBody>
                  <a:tcPr/>
                </a:tc>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e</a:t>
                      </a:r>
                    </a:p>
                  </a:txBody>
                  <a:tcPr/>
                </a:tc>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f</a:t>
                      </a:r>
                    </a:p>
                  </a:txBody>
                  <a:tcPr/>
                </a:tc>
                <a:extLst>
                  <a:ext uri="{0D108BD9-81ED-4DB2-BD59-A6C34878D82A}">
                    <a16:rowId xmlns:a16="http://schemas.microsoft.com/office/drawing/2014/main" val="4137264917"/>
                  </a:ext>
                </a:extLst>
              </a:tr>
              <a:tr h="370840">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0</a:t>
                      </a:r>
                    </a:p>
                  </a:txBody>
                  <a:tcPr/>
                </a:tc>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10</a:t>
                      </a:r>
                    </a:p>
                  </a:txBody>
                  <a:tcPr/>
                </a:tc>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110</a:t>
                      </a:r>
                    </a:p>
                  </a:txBody>
                  <a:tcPr/>
                </a:tc>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1110</a:t>
                      </a:r>
                    </a:p>
                  </a:txBody>
                  <a:tcPr/>
                </a:tc>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11110</a:t>
                      </a:r>
                    </a:p>
                  </a:txBody>
                  <a:tcPr/>
                </a:tc>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111110</a:t>
                      </a:r>
                    </a:p>
                  </a:txBody>
                  <a:tcPr/>
                </a:tc>
                <a:extLst>
                  <a:ext uri="{0D108BD9-81ED-4DB2-BD59-A6C34878D82A}">
                    <a16:rowId xmlns:a16="http://schemas.microsoft.com/office/drawing/2014/main" val="1060593142"/>
                  </a:ext>
                </a:extLst>
              </a:tr>
            </a:tbl>
          </a:graphicData>
        </a:graphic>
      </p:graphicFrame>
      <p:graphicFrame>
        <p:nvGraphicFramePr>
          <p:cNvPr id="6" name="Table 5">
            <a:extLst>
              <a:ext uri="{FF2B5EF4-FFF2-40B4-BE49-F238E27FC236}">
                <a16:creationId xmlns:a16="http://schemas.microsoft.com/office/drawing/2014/main" id="{9452086F-B025-A549-A486-31B11E4090F0}"/>
              </a:ext>
            </a:extLst>
          </p:cNvPr>
          <p:cNvGraphicFramePr>
            <a:graphicFrameLocks noGrp="1"/>
          </p:cNvGraphicFramePr>
          <p:nvPr/>
        </p:nvGraphicFramePr>
        <p:xfrm>
          <a:off x="1449247" y="5181600"/>
          <a:ext cx="6096000" cy="741680"/>
        </p:xfrm>
        <a:graphic>
          <a:graphicData uri="http://schemas.openxmlformats.org/drawingml/2006/table">
            <a:tbl>
              <a:tblPr firstRow="1" bandRow="1">
                <a:tableStyleId>{073A0DAA-6AF3-43AB-8588-CEC1D06C72B9}</a:tableStyleId>
              </a:tblPr>
              <a:tblGrid>
                <a:gridCol w="1016000">
                  <a:extLst>
                    <a:ext uri="{9D8B030D-6E8A-4147-A177-3AD203B41FA5}">
                      <a16:colId xmlns:a16="http://schemas.microsoft.com/office/drawing/2014/main" val="1953223188"/>
                    </a:ext>
                  </a:extLst>
                </a:gridCol>
                <a:gridCol w="1016000">
                  <a:extLst>
                    <a:ext uri="{9D8B030D-6E8A-4147-A177-3AD203B41FA5}">
                      <a16:colId xmlns:a16="http://schemas.microsoft.com/office/drawing/2014/main" val="3092625760"/>
                    </a:ext>
                  </a:extLst>
                </a:gridCol>
                <a:gridCol w="1016000">
                  <a:extLst>
                    <a:ext uri="{9D8B030D-6E8A-4147-A177-3AD203B41FA5}">
                      <a16:colId xmlns:a16="http://schemas.microsoft.com/office/drawing/2014/main" val="2152264210"/>
                    </a:ext>
                  </a:extLst>
                </a:gridCol>
                <a:gridCol w="1016000">
                  <a:extLst>
                    <a:ext uri="{9D8B030D-6E8A-4147-A177-3AD203B41FA5}">
                      <a16:colId xmlns:a16="http://schemas.microsoft.com/office/drawing/2014/main" val="3686978039"/>
                    </a:ext>
                  </a:extLst>
                </a:gridCol>
                <a:gridCol w="1016000">
                  <a:extLst>
                    <a:ext uri="{9D8B030D-6E8A-4147-A177-3AD203B41FA5}">
                      <a16:colId xmlns:a16="http://schemas.microsoft.com/office/drawing/2014/main" val="2025469435"/>
                    </a:ext>
                  </a:extLst>
                </a:gridCol>
                <a:gridCol w="1016000">
                  <a:extLst>
                    <a:ext uri="{9D8B030D-6E8A-4147-A177-3AD203B41FA5}">
                      <a16:colId xmlns:a16="http://schemas.microsoft.com/office/drawing/2014/main" val="192833608"/>
                    </a:ext>
                  </a:extLst>
                </a:gridCol>
              </a:tblGrid>
              <a:tr h="370840">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a</a:t>
                      </a:r>
                    </a:p>
                  </a:txBody>
                  <a:tcPr/>
                </a:tc>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b</a:t>
                      </a:r>
                    </a:p>
                  </a:txBody>
                  <a:tcPr/>
                </a:tc>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c</a:t>
                      </a:r>
                    </a:p>
                  </a:txBody>
                  <a:tcPr/>
                </a:tc>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d</a:t>
                      </a:r>
                    </a:p>
                  </a:txBody>
                  <a:tcPr/>
                </a:tc>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e</a:t>
                      </a:r>
                    </a:p>
                  </a:txBody>
                  <a:tcPr/>
                </a:tc>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f</a:t>
                      </a:r>
                    </a:p>
                  </a:txBody>
                  <a:tcPr/>
                </a:tc>
                <a:extLst>
                  <a:ext uri="{0D108BD9-81ED-4DB2-BD59-A6C34878D82A}">
                    <a16:rowId xmlns:a16="http://schemas.microsoft.com/office/drawing/2014/main" val="4137264917"/>
                  </a:ext>
                </a:extLst>
              </a:tr>
              <a:tr h="370840">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0</a:t>
                      </a:r>
                    </a:p>
                  </a:txBody>
                  <a:tcPr/>
                </a:tc>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1</a:t>
                      </a:r>
                    </a:p>
                  </a:txBody>
                  <a:tcPr/>
                </a:tc>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00</a:t>
                      </a:r>
                    </a:p>
                  </a:txBody>
                  <a:tcPr/>
                </a:tc>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01</a:t>
                      </a:r>
                    </a:p>
                  </a:txBody>
                  <a:tcPr/>
                </a:tc>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10</a:t>
                      </a:r>
                    </a:p>
                  </a:txBody>
                  <a:tcPr/>
                </a:tc>
                <a:tc>
                  <a:txBody>
                    <a:bodyPr/>
                    <a:lstStyle/>
                    <a:p>
                      <a:pPr marL="0" algn="l" defTabSz="914400" rtl="0" eaLnBrk="1" latinLnBrk="0" hangingPunct="1"/>
                      <a:r>
                        <a:rPr lang="en-US" dirty="0">
                          <a:latin typeface="Consolas" panose="020B0609020204030204" pitchFamily="49" charset="0"/>
                          <a:cs typeface="Consolas" panose="020B0609020204030204" pitchFamily="49" charset="0"/>
                        </a:rPr>
                        <a:t>11</a:t>
                      </a:r>
                    </a:p>
                  </a:txBody>
                  <a:tcPr/>
                </a:tc>
                <a:extLst>
                  <a:ext uri="{0D108BD9-81ED-4DB2-BD59-A6C34878D82A}">
                    <a16:rowId xmlns:a16="http://schemas.microsoft.com/office/drawing/2014/main" val="1060593142"/>
                  </a:ext>
                </a:extLst>
              </a:tr>
            </a:tbl>
          </a:graphicData>
        </a:graphic>
      </p:graphicFrame>
    </p:spTree>
    <p:extLst>
      <p:ext uri="{BB962C8B-B14F-4D97-AF65-F5344CB8AC3E}">
        <p14:creationId xmlns:p14="http://schemas.microsoft.com/office/powerpoint/2010/main" val="4098957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168" name="Oval 167">
            <a:extLst>
              <a:ext uri="{FF2B5EF4-FFF2-40B4-BE49-F238E27FC236}">
                <a16:creationId xmlns:a16="http://schemas.microsoft.com/office/drawing/2014/main" id="{2D9D7174-A3A7-E24C-886C-A55A355A8919}"/>
              </a:ext>
            </a:extLst>
          </p:cNvPr>
          <p:cNvSpPr/>
          <p:nvPr/>
        </p:nvSpPr>
        <p:spPr bwMode="auto">
          <a:xfrm>
            <a:off x="1828800"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sp>
        <p:nvSpPr>
          <p:cNvPr id="171" name="Oval 170">
            <a:extLst>
              <a:ext uri="{FF2B5EF4-FFF2-40B4-BE49-F238E27FC236}">
                <a16:creationId xmlns:a16="http://schemas.microsoft.com/office/drawing/2014/main" id="{F9431492-BEBD-344B-86FF-5C52093044F9}"/>
              </a:ext>
            </a:extLst>
          </p:cNvPr>
          <p:cNvSpPr/>
          <p:nvPr/>
        </p:nvSpPr>
        <p:spPr bwMode="auto">
          <a:xfrm>
            <a:off x="2662767" y="447855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sp>
        <p:nvSpPr>
          <p:cNvPr id="174" name="Oval 173">
            <a:extLst>
              <a:ext uri="{FF2B5EF4-FFF2-40B4-BE49-F238E27FC236}">
                <a16:creationId xmlns:a16="http://schemas.microsoft.com/office/drawing/2014/main" id="{D51713E3-E11D-BC48-94ED-C4114BCC0C26}"/>
              </a:ext>
            </a:extLst>
          </p:cNvPr>
          <p:cNvSpPr/>
          <p:nvPr/>
        </p:nvSpPr>
        <p:spPr bwMode="auto">
          <a:xfrm>
            <a:off x="3580088"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sp>
        <p:nvSpPr>
          <p:cNvPr id="177" name="Oval 176">
            <a:extLst>
              <a:ext uri="{FF2B5EF4-FFF2-40B4-BE49-F238E27FC236}">
                <a16:creationId xmlns:a16="http://schemas.microsoft.com/office/drawing/2014/main" id="{49EAC30E-782F-E947-ACEE-0B186498882C}"/>
              </a:ext>
            </a:extLst>
          </p:cNvPr>
          <p:cNvSpPr/>
          <p:nvPr/>
        </p:nvSpPr>
        <p:spPr bwMode="auto">
          <a:xfrm>
            <a:off x="4456659" y="450398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sp>
        <p:nvSpPr>
          <p:cNvPr id="180" name="Oval 179">
            <a:extLst>
              <a:ext uri="{FF2B5EF4-FFF2-40B4-BE49-F238E27FC236}">
                <a16:creationId xmlns:a16="http://schemas.microsoft.com/office/drawing/2014/main" id="{C4592195-403D-6D4F-A552-8E9951EC4702}"/>
              </a:ext>
            </a:extLst>
          </p:cNvPr>
          <p:cNvSpPr/>
          <p:nvPr/>
        </p:nvSpPr>
        <p:spPr bwMode="auto">
          <a:xfrm>
            <a:off x="534244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sp>
        <p:nvSpPr>
          <p:cNvPr id="193" name="Oval 192">
            <a:extLst>
              <a:ext uri="{FF2B5EF4-FFF2-40B4-BE49-F238E27FC236}">
                <a16:creationId xmlns:a16="http://schemas.microsoft.com/office/drawing/2014/main" id="{4D2A0AB5-9B7A-144F-BE57-658452063461}"/>
              </a:ext>
            </a:extLst>
          </p:cNvPr>
          <p:cNvSpPr/>
          <p:nvPr/>
        </p:nvSpPr>
        <p:spPr bwMode="auto">
          <a:xfrm>
            <a:off x="622823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grpSp>
        <p:nvGrpSpPr>
          <p:cNvPr id="195" name="Group 194">
            <a:extLst>
              <a:ext uri="{FF2B5EF4-FFF2-40B4-BE49-F238E27FC236}">
                <a16:creationId xmlns:a16="http://schemas.microsoft.com/office/drawing/2014/main" id="{FF5BAE6F-F6D8-A34E-9312-CD3BE2206DAC}"/>
              </a:ext>
            </a:extLst>
          </p:cNvPr>
          <p:cNvGrpSpPr/>
          <p:nvPr/>
        </p:nvGrpSpPr>
        <p:grpSpPr>
          <a:xfrm>
            <a:off x="2418842" y="1731399"/>
            <a:ext cx="635181" cy="461665"/>
            <a:chOff x="1916178" y="5712767"/>
            <a:chExt cx="635181" cy="461665"/>
          </a:xfrm>
          <a:solidFill>
            <a:schemeClr val="bg1">
              <a:lumMod val="95000"/>
            </a:schemeClr>
          </a:solidFill>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grp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6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1933881" y="5712767"/>
              <a:ext cx="617478" cy="461665"/>
            </a:xfrm>
            <a:prstGeom prst="rect">
              <a:avLst/>
            </a:prstGeom>
            <a:noFill/>
          </p:spPr>
          <p:txBody>
            <a:bodyPr wrap="none" rtlCol="0">
              <a:spAutoFit/>
            </a:bodyPr>
            <a:lstStyle/>
            <a:p>
              <a:r>
                <a:rPr lang="en-US" b="0" dirty="0">
                  <a:latin typeface="Consolas" panose="020B0609020204030204" pitchFamily="49" charset="0"/>
                  <a:cs typeface="Consolas" panose="020B0609020204030204" pitchFamily="49" charset="0"/>
                </a:rPr>
                <a:t>a</a:t>
              </a:r>
              <a:r>
                <a:rPr lang="en-US" sz="1400" b="0" dirty="0">
                  <a:latin typeface="Times New Roman" panose="02020603050405020304" pitchFamily="18" charset="0"/>
                  <a:cs typeface="Times New Roman" panose="02020603050405020304" pitchFamily="18" charset="0"/>
                </a:rPr>
                <a:t> , </a:t>
              </a:r>
              <a:r>
                <a:rPr lang="en-US" sz="2000" b="0" dirty="0">
                  <a:latin typeface="Times New Roman" panose="02020603050405020304" pitchFamily="18" charset="0"/>
                  <a:cs typeface="Times New Roman" panose="02020603050405020304" pitchFamily="18" charset="0"/>
                </a:rPr>
                <a:t>8</a:t>
              </a:r>
              <a:endParaRPr lang="en-IL" sz="2000" b="0">
                <a:latin typeface="Times New Roman" panose="02020603050405020304" pitchFamily="18" charset="0"/>
                <a:cs typeface="Times New Roman" panose="02020603050405020304" pitchFamily="18" charset="0"/>
              </a:endParaRPr>
            </a:p>
          </p:txBody>
        </p:sp>
      </p:grpSp>
      <p:sp>
        <p:nvSpPr>
          <p:cNvPr id="199" name="Oval 198">
            <a:extLst>
              <a:ext uri="{FF2B5EF4-FFF2-40B4-BE49-F238E27FC236}">
                <a16:creationId xmlns:a16="http://schemas.microsoft.com/office/drawing/2014/main" id="{28CF101D-D899-F04B-AD3F-338330FBCD12}"/>
              </a:ext>
            </a:extLst>
          </p:cNvPr>
          <p:cNvSpPr/>
          <p:nvPr/>
        </p:nvSpPr>
        <p:spPr bwMode="auto">
          <a:xfrm>
            <a:off x="7001223" y="362031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671118" y="4028059"/>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6330853" y="4028059"/>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6" name="Oval 205">
            <a:extLst>
              <a:ext uri="{FF2B5EF4-FFF2-40B4-BE49-F238E27FC236}">
                <a16:creationId xmlns:a16="http://schemas.microsoft.com/office/drawing/2014/main" id="{A2EA8FAE-6EC1-2D47-AC0F-56F8A7C295AA}"/>
              </a:ext>
            </a:extLst>
          </p:cNvPr>
          <p:cNvSpPr/>
          <p:nvPr/>
        </p:nvSpPr>
        <p:spPr bwMode="auto">
          <a:xfrm>
            <a:off x="5818605" y="3602565"/>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146390" y="3991977"/>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2774082" y="3991977"/>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2" name="Oval 211">
            <a:extLst>
              <a:ext uri="{FF2B5EF4-FFF2-40B4-BE49-F238E27FC236}">
                <a16:creationId xmlns:a16="http://schemas.microsoft.com/office/drawing/2014/main" id="{74C97F85-9FDE-8D4F-B06B-9F92F66E98CB}"/>
              </a:ext>
            </a:extLst>
          </p:cNvPr>
          <p:cNvSpPr/>
          <p:nvPr/>
        </p:nvSpPr>
        <p:spPr bwMode="auto">
          <a:xfrm>
            <a:off x="2261834" y="3566483"/>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3866610" y="3978290"/>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4575497" y="3978290"/>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8" name="Oval 217">
            <a:extLst>
              <a:ext uri="{FF2B5EF4-FFF2-40B4-BE49-F238E27FC236}">
                <a16:creationId xmlns:a16="http://schemas.microsoft.com/office/drawing/2014/main" id="{38447991-954F-384E-BB71-E378A793B7C4}"/>
              </a:ext>
            </a:extLst>
          </p:cNvPr>
          <p:cNvSpPr/>
          <p:nvPr/>
        </p:nvSpPr>
        <p:spPr bwMode="auto">
          <a:xfrm>
            <a:off x="4063249" y="355279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222403" y="3120714"/>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6882138" y="3120714"/>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4" name="Oval 223">
            <a:extLst>
              <a:ext uri="{FF2B5EF4-FFF2-40B4-BE49-F238E27FC236}">
                <a16:creationId xmlns:a16="http://schemas.microsoft.com/office/drawing/2014/main" id="{93959835-E916-564F-9C7A-809A0F6AB1DB}"/>
              </a:ext>
            </a:extLst>
          </p:cNvPr>
          <p:cNvSpPr/>
          <p:nvPr/>
        </p:nvSpPr>
        <p:spPr bwMode="auto">
          <a:xfrm>
            <a:off x="6369890" y="269522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6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2782824" y="3095238"/>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3624939" y="3095238"/>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0" name="Oval 229">
            <a:extLst>
              <a:ext uri="{FF2B5EF4-FFF2-40B4-BE49-F238E27FC236}">
                <a16:creationId xmlns:a16="http://schemas.microsoft.com/office/drawing/2014/main" id="{CCA72487-044F-9C4F-8FF3-C514ADD8DAE4}"/>
              </a:ext>
            </a:extLst>
          </p:cNvPr>
          <p:cNvSpPr/>
          <p:nvPr/>
        </p:nvSpPr>
        <p:spPr bwMode="auto">
          <a:xfrm>
            <a:off x="3112691" y="2669744"/>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6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3638490" y="218803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264332" y="218803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6" name="Oval 235">
            <a:extLst>
              <a:ext uri="{FF2B5EF4-FFF2-40B4-BE49-F238E27FC236}">
                <a16:creationId xmlns:a16="http://schemas.microsoft.com/office/drawing/2014/main" id="{73BA03C7-05A1-8840-8DC3-8CFCE79E4930}"/>
              </a:ext>
            </a:extLst>
          </p:cNvPr>
          <p:cNvSpPr/>
          <p:nvPr/>
        </p:nvSpPr>
        <p:spPr bwMode="auto">
          <a:xfrm>
            <a:off x="4752084" y="176253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600" b="0" i="0" u="none" strike="noStrike" cap="none" normalizeH="0" baseline="0">
              <a:ln>
                <a:noFill/>
              </a:ln>
              <a:solidFill>
                <a:schemeClr val="tx1"/>
              </a:solidFill>
              <a:effectLst/>
              <a:latin typeface="Arial" pitchFamily="34" charset="0"/>
            </a:endParaRPr>
          </a:p>
        </p:txBody>
      </p:sp>
      <p:cxnSp>
        <p:nvCxnSpPr>
          <p:cNvPr id="238" name="Straight Arrow Connector 237">
            <a:extLst>
              <a:ext uri="{FF2B5EF4-FFF2-40B4-BE49-F238E27FC236}">
                <a16:creationId xmlns:a16="http://schemas.microsoft.com/office/drawing/2014/main" id="{AB20945C-EBD9-7145-903E-EC39EC06AD43}"/>
              </a:ext>
            </a:extLst>
          </p:cNvPr>
          <p:cNvCxnSpPr>
            <a:cxnSpLocks/>
            <a:stCxn id="242" idx="3"/>
          </p:cNvCxnSpPr>
          <p:nvPr/>
        </p:nvCxnSpPr>
        <p:spPr bwMode="auto">
          <a:xfrm flipH="1">
            <a:off x="2892998" y="1295803"/>
            <a:ext cx="738488" cy="43828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9" name="Straight Arrow Connector 238">
            <a:extLst>
              <a:ext uri="{FF2B5EF4-FFF2-40B4-BE49-F238E27FC236}">
                <a16:creationId xmlns:a16="http://schemas.microsoft.com/office/drawing/2014/main" id="{D18CFF28-9C2D-094C-9550-35E356BAE01B}"/>
              </a:ext>
            </a:extLst>
          </p:cNvPr>
          <p:cNvCxnSpPr>
            <a:cxnSpLocks/>
          </p:cNvCxnSpPr>
          <p:nvPr/>
        </p:nvCxnSpPr>
        <p:spPr bwMode="auto">
          <a:xfrm>
            <a:off x="4063249" y="1300943"/>
            <a:ext cx="744932" cy="4961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42" name="Oval 241">
            <a:extLst>
              <a:ext uri="{FF2B5EF4-FFF2-40B4-BE49-F238E27FC236}">
                <a16:creationId xmlns:a16="http://schemas.microsoft.com/office/drawing/2014/main" id="{A366EC4F-03B7-F848-8179-24164F880493}"/>
              </a:ext>
            </a:extLst>
          </p:cNvPr>
          <p:cNvSpPr/>
          <p:nvPr/>
        </p:nvSpPr>
        <p:spPr bwMode="auto">
          <a:xfrm>
            <a:off x="3538466" y="905558"/>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b="0" i="0" u="none" strike="noStrike" cap="none" normalizeH="0" baseline="0">
              <a:ln>
                <a:noFill/>
              </a:ln>
              <a:solidFill>
                <a:schemeClr val="tx1"/>
              </a:solidFill>
              <a:effectLst/>
              <a:latin typeface="Arial" pitchFamily="34" charset="0"/>
            </a:endParaRPr>
          </a:p>
        </p:txBody>
      </p:sp>
      <p:sp>
        <p:nvSpPr>
          <p:cNvPr id="41" name="TextBox 40">
            <a:extLst>
              <a:ext uri="{FF2B5EF4-FFF2-40B4-BE49-F238E27FC236}">
                <a16:creationId xmlns:a16="http://schemas.microsoft.com/office/drawing/2014/main" id="{48EC831C-22F0-224D-AA6B-23BBFE7A59D1}"/>
              </a:ext>
            </a:extLst>
          </p:cNvPr>
          <p:cNvSpPr txBox="1"/>
          <p:nvPr/>
        </p:nvSpPr>
        <p:spPr>
          <a:xfrm>
            <a:off x="7047361" y="3620310"/>
            <a:ext cx="617478" cy="461665"/>
          </a:xfrm>
          <a:prstGeom prst="rect">
            <a:avLst/>
          </a:prstGeom>
          <a:noFill/>
        </p:spPr>
        <p:txBody>
          <a:bodyPr wrap="none" rtlCol="0">
            <a:spAutoFit/>
          </a:bodyPr>
          <a:lstStyle/>
          <a:p>
            <a:r>
              <a:rPr lang="en-US" b="0" dirty="0">
                <a:latin typeface="Consolas" panose="020B0609020204030204" pitchFamily="49" charset="0"/>
                <a:cs typeface="Consolas" panose="020B0609020204030204" pitchFamily="49" charset="0"/>
              </a:rPr>
              <a:t>b</a:t>
            </a:r>
            <a:r>
              <a:rPr lang="en-US" sz="1400" b="0" dirty="0">
                <a:latin typeface="Times New Roman" panose="02020603050405020304" pitchFamily="18" charset="0"/>
                <a:cs typeface="Times New Roman" panose="02020603050405020304" pitchFamily="18" charset="0"/>
              </a:rPr>
              <a:t> , </a:t>
            </a:r>
            <a:r>
              <a:rPr lang="en-US" sz="2000" b="0" dirty="0">
                <a:latin typeface="Times New Roman" panose="02020603050405020304" pitchFamily="18" charset="0"/>
                <a:cs typeface="Times New Roman" panose="02020603050405020304" pitchFamily="18" charset="0"/>
              </a:rPr>
              <a:t>3</a:t>
            </a:r>
            <a:endParaRPr lang="en-IL" sz="2000" b="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C14969B7-1A04-6A4B-AF1B-FC127B952DBA}"/>
              </a:ext>
            </a:extLst>
          </p:cNvPr>
          <p:cNvSpPr txBox="1"/>
          <p:nvPr/>
        </p:nvSpPr>
        <p:spPr>
          <a:xfrm>
            <a:off x="1839439" y="4483615"/>
            <a:ext cx="617478" cy="461665"/>
          </a:xfrm>
          <a:prstGeom prst="rect">
            <a:avLst/>
          </a:prstGeom>
          <a:noFill/>
        </p:spPr>
        <p:txBody>
          <a:bodyPr wrap="none" rtlCol="0">
            <a:spAutoFit/>
          </a:bodyPr>
          <a:lstStyle/>
          <a:p>
            <a:r>
              <a:rPr lang="en-US" b="0" dirty="0">
                <a:latin typeface="Consolas" panose="020B0609020204030204" pitchFamily="49" charset="0"/>
                <a:cs typeface="Consolas" panose="020B0609020204030204" pitchFamily="49" charset="0"/>
              </a:rPr>
              <a:t>c</a:t>
            </a:r>
            <a:r>
              <a:rPr lang="en-US" sz="1400" b="0" dirty="0">
                <a:latin typeface="Times New Roman" panose="02020603050405020304" pitchFamily="18" charset="0"/>
                <a:cs typeface="Times New Roman" panose="02020603050405020304" pitchFamily="18" charset="0"/>
              </a:rPr>
              <a:t> , </a:t>
            </a:r>
            <a:r>
              <a:rPr lang="en-US" sz="2000" b="0" dirty="0">
                <a:latin typeface="Times New Roman" panose="02020603050405020304" pitchFamily="18" charset="0"/>
                <a:cs typeface="Times New Roman" panose="02020603050405020304" pitchFamily="18" charset="0"/>
              </a:rPr>
              <a:t>1</a:t>
            </a:r>
            <a:endParaRPr lang="en-IL" sz="2000" b="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3D0FBA20-A8AA-B14F-AD5B-24A955B98DE9}"/>
              </a:ext>
            </a:extLst>
          </p:cNvPr>
          <p:cNvSpPr txBox="1"/>
          <p:nvPr/>
        </p:nvSpPr>
        <p:spPr>
          <a:xfrm>
            <a:off x="2693165" y="4458688"/>
            <a:ext cx="617478" cy="461665"/>
          </a:xfrm>
          <a:prstGeom prst="rect">
            <a:avLst/>
          </a:prstGeom>
          <a:noFill/>
        </p:spPr>
        <p:txBody>
          <a:bodyPr wrap="none" rtlCol="0">
            <a:spAutoFit/>
          </a:bodyPr>
          <a:lstStyle/>
          <a:p>
            <a:r>
              <a:rPr lang="en-US" b="0" dirty="0">
                <a:latin typeface="Consolas" panose="020B0609020204030204" pitchFamily="49" charset="0"/>
                <a:cs typeface="Consolas" panose="020B0609020204030204" pitchFamily="49" charset="0"/>
              </a:rPr>
              <a:t>d</a:t>
            </a:r>
            <a:r>
              <a:rPr lang="en-US" sz="1400" b="0" dirty="0">
                <a:latin typeface="Times New Roman" panose="02020603050405020304" pitchFamily="18" charset="0"/>
                <a:cs typeface="Times New Roman" panose="02020603050405020304" pitchFamily="18" charset="0"/>
              </a:rPr>
              <a:t> , </a:t>
            </a:r>
            <a:r>
              <a:rPr lang="en-US" sz="2000" b="0" dirty="0">
                <a:latin typeface="Times New Roman" panose="02020603050405020304" pitchFamily="18" charset="0"/>
                <a:cs typeface="Times New Roman" panose="02020603050405020304" pitchFamily="18" charset="0"/>
              </a:rPr>
              <a:t>1</a:t>
            </a:r>
            <a:endParaRPr lang="en-IL" sz="2000" b="0">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67E1B0BE-CCEC-EF43-ACCC-A3CF3D426B20}"/>
              </a:ext>
            </a:extLst>
          </p:cNvPr>
          <p:cNvSpPr txBox="1"/>
          <p:nvPr/>
        </p:nvSpPr>
        <p:spPr>
          <a:xfrm>
            <a:off x="3638490" y="4476323"/>
            <a:ext cx="617478" cy="461665"/>
          </a:xfrm>
          <a:prstGeom prst="rect">
            <a:avLst/>
          </a:prstGeom>
          <a:noFill/>
        </p:spPr>
        <p:txBody>
          <a:bodyPr wrap="none" rtlCol="0">
            <a:spAutoFit/>
          </a:bodyPr>
          <a:lstStyle/>
          <a:p>
            <a:r>
              <a:rPr lang="en-US" b="0" dirty="0">
                <a:latin typeface="Consolas" panose="020B0609020204030204" pitchFamily="49" charset="0"/>
                <a:cs typeface="Consolas" panose="020B0609020204030204" pitchFamily="49" charset="0"/>
              </a:rPr>
              <a:t>e</a:t>
            </a:r>
            <a:r>
              <a:rPr lang="en-US" sz="1400" b="0" dirty="0">
                <a:latin typeface="Times New Roman" panose="02020603050405020304" pitchFamily="18" charset="0"/>
                <a:cs typeface="Times New Roman" panose="02020603050405020304" pitchFamily="18" charset="0"/>
              </a:rPr>
              <a:t> , </a:t>
            </a:r>
            <a:r>
              <a:rPr lang="en-US" sz="2000" b="0" dirty="0">
                <a:latin typeface="Times New Roman" panose="02020603050405020304" pitchFamily="18" charset="0"/>
                <a:cs typeface="Times New Roman" panose="02020603050405020304" pitchFamily="18" charset="0"/>
              </a:rPr>
              <a:t>1</a:t>
            </a:r>
            <a:endParaRPr lang="en-IL" sz="2000" b="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A3BA0C07-436E-B142-A0EF-C1F9E8B40982}"/>
              </a:ext>
            </a:extLst>
          </p:cNvPr>
          <p:cNvSpPr txBox="1"/>
          <p:nvPr/>
        </p:nvSpPr>
        <p:spPr>
          <a:xfrm>
            <a:off x="4506577" y="4483615"/>
            <a:ext cx="617478" cy="461665"/>
          </a:xfrm>
          <a:prstGeom prst="rect">
            <a:avLst/>
          </a:prstGeom>
          <a:noFill/>
        </p:spPr>
        <p:txBody>
          <a:bodyPr wrap="none" rtlCol="0">
            <a:spAutoFit/>
          </a:bodyPr>
          <a:lstStyle/>
          <a:p>
            <a:r>
              <a:rPr lang="en-US" b="0" dirty="0">
                <a:latin typeface="Consolas" panose="020B0609020204030204" pitchFamily="49" charset="0"/>
                <a:cs typeface="Consolas" panose="020B0609020204030204" pitchFamily="49" charset="0"/>
              </a:rPr>
              <a:t>f</a:t>
            </a:r>
            <a:r>
              <a:rPr lang="en-US" sz="1400" b="0" dirty="0">
                <a:latin typeface="Times New Roman" panose="02020603050405020304" pitchFamily="18" charset="0"/>
                <a:cs typeface="Times New Roman" panose="02020603050405020304" pitchFamily="18" charset="0"/>
              </a:rPr>
              <a:t> , </a:t>
            </a:r>
            <a:r>
              <a:rPr lang="en-US" sz="2000" b="0" dirty="0">
                <a:latin typeface="Times New Roman" panose="02020603050405020304" pitchFamily="18" charset="0"/>
                <a:cs typeface="Times New Roman" panose="02020603050405020304" pitchFamily="18" charset="0"/>
              </a:rPr>
              <a:t>1</a:t>
            </a:r>
            <a:endParaRPr lang="en-IL" sz="2000" b="0">
              <a:latin typeface="Times New Roman" panose="02020603050405020304" pitchFamily="18" charset="0"/>
              <a:cs typeface="Times New Roman" panose="02020603050405020304" pitchFamily="18" charset="0"/>
            </a:endParaRPr>
          </a:p>
        </p:txBody>
      </p:sp>
      <p:sp>
        <p:nvSpPr>
          <p:cNvPr id="46" name="TextBox 45">
            <a:extLst>
              <a:ext uri="{FF2B5EF4-FFF2-40B4-BE49-F238E27FC236}">
                <a16:creationId xmlns:a16="http://schemas.microsoft.com/office/drawing/2014/main" id="{7977EE3C-8ADC-5549-A224-B0AC145D247C}"/>
              </a:ext>
            </a:extLst>
          </p:cNvPr>
          <p:cNvSpPr txBox="1"/>
          <p:nvPr/>
        </p:nvSpPr>
        <p:spPr>
          <a:xfrm>
            <a:off x="5386662" y="4483615"/>
            <a:ext cx="617478" cy="461665"/>
          </a:xfrm>
          <a:prstGeom prst="rect">
            <a:avLst/>
          </a:prstGeom>
          <a:noFill/>
        </p:spPr>
        <p:txBody>
          <a:bodyPr wrap="none" rtlCol="0">
            <a:spAutoFit/>
          </a:bodyPr>
          <a:lstStyle/>
          <a:p>
            <a:r>
              <a:rPr lang="en-US" b="0" dirty="0">
                <a:latin typeface="Consolas" panose="020B0609020204030204" pitchFamily="49" charset="0"/>
                <a:cs typeface="Consolas" panose="020B0609020204030204" pitchFamily="49" charset="0"/>
              </a:rPr>
              <a:t>g</a:t>
            </a:r>
            <a:r>
              <a:rPr lang="en-US" sz="1400" b="0" dirty="0">
                <a:latin typeface="Times New Roman" panose="02020603050405020304" pitchFamily="18" charset="0"/>
                <a:cs typeface="Times New Roman" panose="02020603050405020304" pitchFamily="18" charset="0"/>
              </a:rPr>
              <a:t> , </a:t>
            </a:r>
            <a:r>
              <a:rPr lang="en-US" sz="2000" b="0" dirty="0">
                <a:latin typeface="Times New Roman" panose="02020603050405020304" pitchFamily="18" charset="0"/>
                <a:cs typeface="Times New Roman" panose="02020603050405020304" pitchFamily="18" charset="0"/>
              </a:rPr>
              <a:t>1</a:t>
            </a:r>
            <a:endParaRPr lang="en-IL" sz="2000" b="0">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F1E68E63-CBD6-E444-9CE0-401F9988B66D}"/>
              </a:ext>
            </a:extLst>
          </p:cNvPr>
          <p:cNvSpPr txBox="1"/>
          <p:nvPr/>
        </p:nvSpPr>
        <p:spPr>
          <a:xfrm>
            <a:off x="6248646" y="4483615"/>
            <a:ext cx="617478" cy="461665"/>
          </a:xfrm>
          <a:prstGeom prst="rect">
            <a:avLst/>
          </a:prstGeom>
          <a:noFill/>
        </p:spPr>
        <p:txBody>
          <a:bodyPr wrap="none" rtlCol="0">
            <a:spAutoFit/>
          </a:bodyPr>
          <a:lstStyle/>
          <a:p>
            <a:r>
              <a:rPr lang="en-US" b="0" dirty="0">
                <a:latin typeface="Consolas" panose="020B0609020204030204" pitchFamily="49" charset="0"/>
                <a:cs typeface="Consolas" panose="020B0609020204030204" pitchFamily="49" charset="0"/>
              </a:rPr>
              <a:t>h</a:t>
            </a:r>
            <a:r>
              <a:rPr lang="en-US" sz="1400" b="0" dirty="0">
                <a:latin typeface="Times New Roman" panose="02020603050405020304" pitchFamily="18" charset="0"/>
                <a:cs typeface="Times New Roman" panose="02020603050405020304" pitchFamily="18" charset="0"/>
              </a:rPr>
              <a:t> , </a:t>
            </a:r>
            <a:r>
              <a:rPr lang="en-US" sz="2000" b="0" dirty="0">
                <a:latin typeface="Times New Roman" panose="02020603050405020304" pitchFamily="18" charset="0"/>
                <a:cs typeface="Times New Roman" panose="02020603050405020304" pitchFamily="18" charset="0"/>
              </a:rPr>
              <a:t>1</a:t>
            </a:r>
            <a:endParaRPr lang="en-IL" sz="2000" b="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741873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Huffman code</a:t>
            </a:r>
          </a:p>
        </p:txBody>
      </p:sp>
      <p:grpSp>
        <p:nvGrpSpPr>
          <p:cNvPr id="73" name="Group 72">
            <a:extLst>
              <a:ext uri="{FF2B5EF4-FFF2-40B4-BE49-F238E27FC236}">
                <a16:creationId xmlns:a16="http://schemas.microsoft.com/office/drawing/2014/main" id="{89093315-7720-4E44-817D-031F46252B0A}"/>
              </a:ext>
            </a:extLst>
          </p:cNvPr>
          <p:cNvGrpSpPr/>
          <p:nvPr/>
        </p:nvGrpSpPr>
        <p:grpSpPr>
          <a:xfrm>
            <a:off x="304800" y="4876800"/>
            <a:ext cx="970337" cy="307794"/>
            <a:chOff x="1384499" y="4777898"/>
            <a:chExt cx="970337" cy="307794"/>
          </a:xfrm>
        </p:grpSpPr>
        <p:sp>
          <p:nvSpPr>
            <p:cNvPr id="74" name="TextBox 73">
              <a:extLst>
                <a:ext uri="{FF2B5EF4-FFF2-40B4-BE49-F238E27FC236}">
                  <a16:creationId xmlns:a16="http://schemas.microsoft.com/office/drawing/2014/main" id="{DF9F26D8-783F-CB48-B571-2143DC7B306C}"/>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c</a:t>
              </a:r>
            </a:p>
          </p:txBody>
        </p:sp>
        <p:sp>
          <p:nvSpPr>
            <p:cNvPr id="75" name="TextBox 74">
              <a:extLst>
                <a:ext uri="{FF2B5EF4-FFF2-40B4-BE49-F238E27FC236}">
                  <a16:creationId xmlns:a16="http://schemas.microsoft.com/office/drawing/2014/main" id="{236A6134-419B-0A4B-B1C3-4E30B25DE0D0}"/>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76" name="TextBox 75">
              <a:extLst>
                <a:ext uri="{FF2B5EF4-FFF2-40B4-BE49-F238E27FC236}">
                  <a16:creationId xmlns:a16="http://schemas.microsoft.com/office/drawing/2014/main" id="{942D7F8D-89D9-654F-BF21-F6DF97F6AF0A}"/>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77" name="TextBox 76">
              <a:extLst>
                <a:ext uri="{FF2B5EF4-FFF2-40B4-BE49-F238E27FC236}">
                  <a16:creationId xmlns:a16="http://schemas.microsoft.com/office/drawing/2014/main" id="{EC3E6802-968F-F542-8275-6D220D58063A}"/>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1</a:t>
              </a:r>
            </a:p>
          </p:txBody>
        </p:sp>
      </p:grpSp>
      <p:grpSp>
        <p:nvGrpSpPr>
          <p:cNvPr id="78" name="Group 77">
            <a:extLst>
              <a:ext uri="{FF2B5EF4-FFF2-40B4-BE49-F238E27FC236}">
                <a16:creationId xmlns:a16="http://schemas.microsoft.com/office/drawing/2014/main" id="{C83F2F96-43B3-F546-900D-412894B066CD}"/>
              </a:ext>
            </a:extLst>
          </p:cNvPr>
          <p:cNvGrpSpPr/>
          <p:nvPr/>
        </p:nvGrpSpPr>
        <p:grpSpPr>
          <a:xfrm>
            <a:off x="1458978" y="4862584"/>
            <a:ext cx="970337" cy="307794"/>
            <a:chOff x="1384499" y="4777898"/>
            <a:chExt cx="970337" cy="307794"/>
          </a:xfrm>
        </p:grpSpPr>
        <p:sp>
          <p:nvSpPr>
            <p:cNvPr id="79" name="TextBox 78">
              <a:extLst>
                <a:ext uri="{FF2B5EF4-FFF2-40B4-BE49-F238E27FC236}">
                  <a16:creationId xmlns:a16="http://schemas.microsoft.com/office/drawing/2014/main" id="{BC8208F4-FF71-664E-992E-5ECAFEE53D8C}"/>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d</a:t>
              </a:r>
            </a:p>
          </p:txBody>
        </p:sp>
        <p:sp>
          <p:nvSpPr>
            <p:cNvPr id="80" name="TextBox 79">
              <a:extLst>
                <a:ext uri="{FF2B5EF4-FFF2-40B4-BE49-F238E27FC236}">
                  <a16:creationId xmlns:a16="http://schemas.microsoft.com/office/drawing/2014/main" id="{228CEF8B-80E8-BA42-A968-BEE972F82A28}"/>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81" name="TextBox 80">
              <a:extLst>
                <a:ext uri="{FF2B5EF4-FFF2-40B4-BE49-F238E27FC236}">
                  <a16:creationId xmlns:a16="http://schemas.microsoft.com/office/drawing/2014/main" id="{7CB4A9E9-BFE7-644F-B6D5-D979050CF885}"/>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82" name="TextBox 81">
              <a:extLst>
                <a:ext uri="{FF2B5EF4-FFF2-40B4-BE49-F238E27FC236}">
                  <a16:creationId xmlns:a16="http://schemas.microsoft.com/office/drawing/2014/main" id="{F94B2EC9-B612-9740-8831-44F66BE7EA64}"/>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1</a:t>
              </a:r>
            </a:p>
          </p:txBody>
        </p:sp>
      </p:grpSp>
      <p:grpSp>
        <p:nvGrpSpPr>
          <p:cNvPr id="83" name="Group 82">
            <a:extLst>
              <a:ext uri="{FF2B5EF4-FFF2-40B4-BE49-F238E27FC236}">
                <a16:creationId xmlns:a16="http://schemas.microsoft.com/office/drawing/2014/main" id="{EDA2E343-F99B-D54C-87B2-31B95A48DAD4}"/>
              </a:ext>
            </a:extLst>
          </p:cNvPr>
          <p:cNvGrpSpPr/>
          <p:nvPr/>
        </p:nvGrpSpPr>
        <p:grpSpPr>
          <a:xfrm>
            <a:off x="2664875" y="4862584"/>
            <a:ext cx="970337" cy="307794"/>
            <a:chOff x="1384499" y="4777898"/>
            <a:chExt cx="970337" cy="307794"/>
          </a:xfrm>
        </p:grpSpPr>
        <p:sp>
          <p:nvSpPr>
            <p:cNvPr id="84" name="TextBox 83">
              <a:extLst>
                <a:ext uri="{FF2B5EF4-FFF2-40B4-BE49-F238E27FC236}">
                  <a16:creationId xmlns:a16="http://schemas.microsoft.com/office/drawing/2014/main" id="{7F5E17E0-44B6-904F-879E-F67222CD876F}"/>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e</a:t>
              </a:r>
            </a:p>
          </p:txBody>
        </p:sp>
        <p:sp>
          <p:nvSpPr>
            <p:cNvPr id="85" name="TextBox 84">
              <a:extLst>
                <a:ext uri="{FF2B5EF4-FFF2-40B4-BE49-F238E27FC236}">
                  <a16:creationId xmlns:a16="http://schemas.microsoft.com/office/drawing/2014/main" id="{52684B25-8C06-0B44-8AD1-2C127BF56CD9}"/>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86" name="TextBox 85">
              <a:extLst>
                <a:ext uri="{FF2B5EF4-FFF2-40B4-BE49-F238E27FC236}">
                  <a16:creationId xmlns:a16="http://schemas.microsoft.com/office/drawing/2014/main" id="{C5AB5DB5-F12D-1540-B784-C0E5FC69FCD6}"/>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87" name="TextBox 86">
              <a:extLst>
                <a:ext uri="{FF2B5EF4-FFF2-40B4-BE49-F238E27FC236}">
                  <a16:creationId xmlns:a16="http://schemas.microsoft.com/office/drawing/2014/main" id="{47FA7884-16C1-DA4B-A985-DD27B80A6D5E}"/>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1</a:t>
              </a:r>
            </a:p>
          </p:txBody>
        </p:sp>
      </p:grpSp>
      <p:grpSp>
        <p:nvGrpSpPr>
          <p:cNvPr id="88" name="Group 87">
            <a:extLst>
              <a:ext uri="{FF2B5EF4-FFF2-40B4-BE49-F238E27FC236}">
                <a16:creationId xmlns:a16="http://schemas.microsoft.com/office/drawing/2014/main" id="{1BB34810-8562-F44B-A67B-84F4A580E4D3}"/>
              </a:ext>
            </a:extLst>
          </p:cNvPr>
          <p:cNvGrpSpPr/>
          <p:nvPr/>
        </p:nvGrpSpPr>
        <p:grpSpPr>
          <a:xfrm>
            <a:off x="3819053" y="4862567"/>
            <a:ext cx="970337" cy="307794"/>
            <a:chOff x="1384499" y="4777898"/>
            <a:chExt cx="970337" cy="307794"/>
          </a:xfrm>
        </p:grpSpPr>
        <p:sp>
          <p:nvSpPr>
            <p:cNvPr id="89" name="TextBox 88">
              <a:extLst>
                <a:ext uri="{FF2B5EF4-FFF2-40B4-BE49-F238E27FC236}">
                  <a16:creationId xmlns:a16="http://schemas.microsoft.com/office/drawing/2014/main" id="{941B33D3-2EDC-D64A-B8D7-1F022E6DAFAB}"/>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f</a:t>
              </a:r>
            </a:p>
          </p:txBody>
        </p:sp>
        <p:sp>
          <p:nvSpPr>
            <p:cNvPr id="90" name="TextBox 89">
              <a:extLst>
                <a:ext uri="{FF2B5EF4-FFF2-40B4-BE49-F238E27FC236}">
                  <a16:creationId xmlns:a16="http://schemas.microsoft.com/office/drawing/2014/main" id="{89606E95-6C7F-3342-864D-AFC18333D0FB}"/>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91" name="TextBox 90">
              <a:extLst>
                <a:ext uri="{FF2B5EF4-FFF2-40B4-BE49-F238E27FC236}">
                  <a16:creationId xmlns:a16="http://schemas.microsoft.com/office/drawing/2014/main" id="{67EC15FE-70EB-FE4E-955D-294F3ABEC678}"/>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92" name="TextBox 91">
              <a:extLst>
                <a:ext uri="{FF2B5EF4-FFF2-40B4-BE49-F238E27FC236}">
                  <a16:creationId xmlns:a16="http://schemas.microsoft.com/office/drawing/2014/main" id="{BACAE41A-B8B4-7149-8858-93AA96D7D401}"/>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1</a:t>
              </a:r>
            </a:p>
          </p:txBody>
        </p:sp>
      </p:grpSp>
      <p:grpSp>
        <p:nvGrpSpPr>
          <p:cNvPr id="167" name="Group 166">
            <a:extLst>
              <a:ext uri="{FF2B5EF4-FFF2-40B4-BE49-F238E27FC236}">
                <a16:creationId xmlns:a16="http://schemas.microsoft.com/office/drawing/2014/main" id="{0F06AFA6-EE4E-C64C-93F9-92D3B099B8F7}"/>
              </a:ext>
            </a:extLst>
          </p:cNvPr>
          <p:cNvGrpSpPr/>
          <p:nvPr/>
        </p:nvGrpSpPr>
        <p:grpSpPr>
          <a:xfrm>
            <a:off x="699987" y="3919508"/>
            <a:ext cx="970337" cy="307794"/>
            <a:chOff x="1384499" y="4777898"/>
            <a:chExt cx="970337" cy="307794"/>
          </a:xfrm>
        </p:grpSpPr>
        <p:sp>
          <p:nvSpPr>
            <p:cNvPr id="168" name="TextBox 167">
              <a:extLst>
                <a:ext uri="{FF2B5EF4-FFF2-40B4-BE49-F238E27FC236}">
                  <a16:creationId xmlns:a16="http://schemas.microsoft.com/office/drawing/2014/main" id="{4726CA1F-B680-6547-8E3C-6A73215F7F62}"/>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69" name="TextBox 168">
              <a:extLst>
                <a:ext uri="{FF2B5EF4-FFF2-40B4-BE49-F238E27FC236}">
                  <a16:creationId xmlns:a16="http://schemas.microsoft.com/office/drawing/2014/main" id="{4747D075-CC91-194B-BE59-09CD5CC58106}"/>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70" name="TextBox 169">
              <a:extLst>
                <a:ext uri="{FF2B5EF4-FFF2-40B4-BE49-F238E27FC236}">
                  <a16:creationId xmlns:a16="http://schemas.microsoft.com/office/drawing/2014/main" id="{FC715F87-1DB6-0746-B8E8-FF9C3C7A37D9}"/>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71" name="TextBox 170">
              <a:extLst>
                <a:ext uri="{FF2B5EF4-FFF2-40B4-BE49-F238E27FC236}">
                  <a16:creationId xmlns:a16="http://schemas.microsoft.com/office/drawing/2014/main" id="{90654116-0DC0-7B4A-8041-A81F52DE104A}"/>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grpSp>
      <p:cxnSp>
        <p:nvCxnSpPr>
          <p:cNvPr id="172" name="Straight Arrow Connector 171">
            <a:extLst>
              <a:ext uri="{FF2B5EF4-FFF2-40B4-BE49-F238E27FC236}">
                <a16:creationId xmlns:a16="http://schemas.microsoft.com/office/drawing/2014/main" id="{9AE39A99-1B2C-6A46-BF13-745DA7D7CD73}"/>
              </a:ext>
            </a:extLst>
          </p:cNvPr>
          <p:cNvCxnSpPr>
            <a:cxnSpLocks/>
          </p:cNvCxnSpPr>
          <p:nvPr/>
        </p:nvCxnSpPr>
        <p:spPr bwMode="auto">
          <a:xfrm flipH="1">
            <a:off x="958890" y="4118605"/>
            <a:ext cx="425913"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73" name="Straight Arrow Connector 172">
            <a:extLst>
              <a:ext uri="{FF2B5EF4-FFF2-40B4-BE49-F238E27FC236}">
                <a16:creationId xmlns:a16="http://schemas.microsoft.com/office/drawing/2014/main" id="{A35A8E97-D361-4945-9D20-0A1619D9ED29}"/>
              </a:ext>
            </a:extLst>
          </p:cNvPr>
          <p:cNvCxnSpPr>
            <a:cxnSpLocks/>
          </p:cNvCxnSpPr>
          <p:nvPr/>
        </p:nvCxnSpPr>
        <p:spPr bwMode="auto">
          <a:xfrm>
            <a:off x="1561658" y="4118605"/>
            <a:ext cx="455626"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174" name="Group 173">
            <a:extLst>
              <a:ext uri="{FF2B5EF4-FFF2-40B4-BE49-F238E27FC236}">
                <a16:creationId xmlns:a16="http://schemas.microsoft.com/office/drawing/2014/main" id="{62503E0F-5150-D44D-B87F-6A99A3D097FA}"/>
              </a:ext>
            </a:extLst>
          </p:cNvPr>
          <p:cNvGrpSpPr/>
          <p:nvPr/>
        </p:nvGrpSpPr>
        <p:grpSpPr>
          <a:xfrm>
            <a:off x="3053928" y="3919491"/>
            <a:ext cx="970337" cy="307794"/>
            <a:chOff x="1384499" y="4777898"/>
            <a:chExt cx="970337" cy="307794"/>
          </a:xfrm>
        </p:grpSpPr>
        <p:sp>
          <p:nvSpPr>
            <p:cNvPr id="175" name="TextBox 174">
              <a:extLst>
                <a:ext uri="{FF2B5EF4-FFF2-40B4-BE49-F238E27FC236}">
                  <a16:creationId xmlns:a16="http://schemas.microsoft.com/office/drawing/2014/main" id="{8A212ADC-EB8C-BA4A-8F76-221862FCC953}"/>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76" name="TextBox 175">
              <a:extLst>
                <a:ext uri="{FF2B5EF4-FFF2-40B4-BE49-F238E27FC236}">
                  <a16:creationId xmlns:a16="http://schemas.microsoft.com/office/drawing/2014/main" id="{31D9301E-EAE4-504E-A075-40F1B54BFBBD}"/>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77" name="TextBox 176">
              <a:extLst>
                <a:ext uri="{FF2B5EF4-FFF2-40B4-BE49-F238E27FC236}">
                  <a16:creationId xmlns:a16="http://schemas.microsoft.com/office/drawing/2014/main" id="{67992BD4-C885-3648-B015-EC8F4C31A975}"/>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78" name="TextBox 177">
              <a:extLst>
                <a:ext uri="{FF2B5EF4-FFF2-40B4-BE49-F238E27FC236}">
                  <a16:creationId xmlns:a16="http://schemas.microsoft.com/office/drawing/2014/main" id="{1F9F4743-39B7-0148-9D0D-E04EB6191ABE}"/>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grpSp>
      <p:cxnSp>
        <p:nvCxnSpPr>
          <p:cNvPr id="179" name="Straight Arrow Connector 178">
            <a:extLst>
              <a:ext uri="{FF2B5EF4-FFF2-40B4-BE49-F238E27FC236}">
                <a16:creationId xmlns:a16="http://schemas.microsoft.com/office/drawing/2014/main" id="{BF68FF2F-67A5-8648-BC85-41BC5FB11EFF}"/>
              </a:ext>
            </a:extLst>
          </p:cNvPr>
          <p:cNvCxnSpPr>
            <a:cxnSpLocks/>
          </p:cNvCxnSpPr>
          <p:nvPr/>
        </p:nvCxnSpPr>
        <p:spPr bwMode="auto">
          <a:xfrm flipH="1">
            <a:off x="3312831" y="4118588"/>
            <a:ext cx="425913"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80" name="Straight Arrow Connector 179">
            <a:extLst>
              <a:ext uri="{FF2B5EF4-FFF2-40B4-BE49-F238E27FC236}">
                <a16:creationId xmlns:a16="http://schemas.microsoft.com/office/drawing/2014/main" id="{AAFA2542-ED6F-734D-94C4-C4D29E5F468C}"/>
              </a:ext>
            </a:extLst>
          </p:cNvPr>
          <p:cNvCxnSpPr>
            <a:cxnSpLocks/>
          </p:cNvCxnSpPr>
          <p:nvPr/>
        </p:nvCxnSpPr>
        <p:spPr bwMode="auto">
          <a:xfrm>
            <a:off x="3915599" y="4118588"/>
            <a:ext cx="455626"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202" name="Group 201">
            <a:extLst>
              <a:ext uri="{FF2B5EF4-FFF2-40B4-BE49-F238E27FC236}">
                <a16:creationId xmlns:a16="http://schemas.microsoft.com/office/drawing/2014/main" id="{62B0ED85-43B4-3447-9DCA-D7FD9249FBB0}"/>
              </a:ext>
            </a:extLst>
          </p:cNvPr>
          <p:cNvGrpSpPr/>
          <p:nvPr/>
        </p:nvGrpSpPr>
        <p:grpSpPr>
          <a:xfrm>
            <a:off x="1641696" y="2962199"/>
            <a:ext cx="970337" cy="307794"/>
            <a:chOff x="1384499" y="4777898"/>
            <a:chExt cx="970337" cy="307794"/>
          </a:xfrm>
        </p:grpSpPr>
        <p:sp>
          <p:nvSpPr>
            <p:cNvPr id="203" name="TextBox 202">
              <a:extLst>
                <a:ext uri="{FF2B5EF4-FFF2-40B4-BE49-F238E27FC236}">
                  <a16:creationId xmlns:a16="http://schemas.microsoft.com/office/drawing/2014/main" id="{D645BED1-67E0-4045-A9C0-381CB58BF400}"/>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204" name="TextBox 203">
              <a:extLst>
                <a:ext uri="{FF2B5EF4-FFF2-40B4-BE49-F238E27FC236}">
                  <a16:creationId xmlns:a16="http://schemas.microsoft.com/office/drawing/2014/main" id="{C98FB905-76E4-464C-BFFA-573771104AD9}"/>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205" name="TextBox 204">
              <a:extLst>
                <a:ext uri="{FF2B5EF4-FFF2-40B4-BE49-F238E27FC236}">
                  <a16:creationId xmlns:a16="http://schemas.microsoft.com/office/drawing/2014/main" id="{39F9BA74-657D-0946-899D-5446C51B05E8}"/>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206" name="TextBox 205">
              <a:extLst>
                <a:ext uri="{FF2B5EF4-FFF2-40B4-BE49-F238E27FC236}">
                  <a16:creationId xmlns:a16="http://schemas.microsoft.com/office/drawing/2014/main" id="{20A3C7EF-73EA-124F-B812-46CAC0B25E38}"/>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grpSp>
      <p:cxnSp>
        <p:nvCxnSpPr>
          <p:cNvPr id="207" name="Straight Arrow Connector 206">
            <a:extLst>
              <a:ext uri="{FF2B5EF4-FFF2-40B4-BE49-F238E27FC236}">
                <a16:creationId xmlns:a16="http://schemas.microsoft.com/office/drawing/2014/main" id="{E207301D-340E-5749-A6AD-019EB56373F2}"/>
              </a:ext>
            </a:extLst>
          </p:cNvPr>
          <p:cNvCxnSpPr>
            <a:cxnSpLocks/>
          </p:cNvCxnSpPr>
          <p:nvPr/>
        </p:nvCxnSpPr>
        <p:spPr bwMode="auto">
          <a:xfrm flipH="1">
            <a:off x="1384803" y="3161296"/>
            <a:ext cx="941710"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8" name="Straight Arrow Connector 207">
            <a:extLst>
              <a:ext uri="{FF2B5EF4-FFF2-40B4-BE49-F238E27FC236}">
                <a16:creationId xmlns:a16="http://schemas.microsoft.com/office/drawing/2014/main" id="{10322844-42E4-6948-8DA3-3AD81B6A2FD5}"/>
              </a:ext>
            </a:extLst>
          </p:cNvPr>
          <p:cNvCxnSpPr>
            <a:cxnSpLocks/>
          </p:cNvCxnSpPr>
          <p:nvPr/>
        </p:nvCxnSpPr>
        <p:spPr bwMode="auto">
          <a:xfrm>
            <a:off x="2503367" y="3161296"/>
            <a:ext cx="1001833"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209" name="Group 208">
            <a:extLst>
              <a:ext uri="{FF2B5EF4-FFF2-40B4-BE49-F238E27FC236}">
                <a16:creationId xmlns:a16="http://schemas.microsoft.com/office/drawing/2014/main" id="{A8EECF48-D86F-5D4D-8117-1DA31A72CD2D}"/>
              </a:ext>
            </a:extLst>
          </p:cNvPr>
          <p:cNvGrpSpPr/>
          <p:nvPr/>
        </p:nvGrpSpPr>
        <p:grpSpPr>
          <a:xfrm>
            <a:off x="1933596" y="1949601"/>
            <a:ext cx="970337" cy="307794"/>
            <a:chOff x="1384499" y="4777898"/>
            <a:chExt cx="970337" cy="307794"/>
          </a:xfrm>
        </p:grpSpPr>
        <p:sp>
          <p:nvSpPr>
            <p:cNvPr id="210" name="TextBox 209">
              <a:extLst>
                <a:ext uri="{FF2B5EF4-FFF2-40B4-BE49-F238E27FC236}">
                  <a16:creationId xmlns:a16="http://schemas.microsoft.com/office/drawing/2014/main" id="{73F81912-997B-A74A-BDD5-25E2657A16EF}"/>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a</a:t>
              </a:r>
            </a:p>
          </p:txBody>
        </p:sp>
        <p:sp>
          <p:nvSpPr>
            <p:cNvPr id="211" name="TextBox 210">
              <a:extLst>
                <a:ext uri="{FF2B5EF4-FFF2-40B4-BE49-F238E27FC236}">
                  <a16:creationId xmlns:a16="http://schemas.microsoft.com/office/drawing/2014/main" id="{D2F7483C-2C50-2649-AA8B-E5496A305515}"/>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212" name="TextBox 211">
              <a:extLst>
                <a:ext uri="{FF2B5EF4-FFF2-40B4-BE49-F238E27FC236}">
                  <a16:creationId xmlns:a16="http://schemas.microsoft.com/office/drawing/2014/main" id="{770B99FF-57B2-F449-B7BC-E1147A6B7E84}"/>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213" name="TextBox 212">
              <a:extLst>
                <a:ext uri="{FF2B5EF4-FFF2-40B4-BE49-F238E27FC236}">
                  <a16:creationId xmlns:a16="http://schemas.microsoft.com/office/drawing/2014/main" id="{276D288A-671F-6D4E-A594-BD2A44A8F302}"/>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8</a:t>
              </a:r>
            </a:p>
          </p:txBody>
        </p:sp>
      </p:grpSp>
      <p:grpSp>
        <p:nvGrpSpPr>
          <p:cNvPr id="216" name="Group 215">
            <a:extLst>
              <a:ext uri="{FF2B5EF4-FFF2-40B4-BE49-F238E27FC236}">
                <a16:creationId xmlns:a16="http://schemas.microsoft.com/office/drawing/2014/main" id="{502C76B6-7730-FB4C-9C78-21CF83CC7CEA}"/>
              </a:ext>
            </a:extLst>
          </p:cNvPr>
          <p:cNvGrpSpPr/>
          <p:nvPr/>
        </p:nvGrpSpPr>
        <p:grpSpPr>
          <a:xfrm>
            <a:off x="3737463" y="1947389"/>
            <a:ext cx="970337" cy="307794"/>
            <a:chOff x="1384499" y="4777898"/>
            <a:chExt cx="970337" cy="307794"/>
          </a:xfrm>
        </p:grpSpPr>
        <p:sp>
          <p:nvSpPr>
            <p:cNvPr id="217" name="TextBox 216">
              <a:extLst>
                <a:ext uri="{FF2B5EF4-FFF2-40B4-BE49-F238E27FC236}">
                  <a16:creationId xmlns:a16="http://schemas.microsoft.com/office/drawing/2014/main" id="{5DBFCBBD-F218-7E42-A5B3-5117887F960E}"/>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218" name="TextBox 217">
              <a:extLst>
                <a:ext uri="{FF2B5EF4-FFF2-40B4-BE49-F238E27FC236}">
                  <a16:creationId xmlns:a16="http://schemas.microsoft.com/office/drawing/2014/main" id="{F694118D-DFFD-A043-809A-81A4F160D688}"/>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219" name="TextBox 218">
              <a:extLst>
                <a:ext uri="{FF2B5EF4-FFF2-40B4-BE49-F238E27FC236}">
                  <a16:creationId xmlns:a16="http://schemas.microsoft.com/office/drawing/2014/main" id="{FC659D1D-23E8-524A-9787-2933A1D149A0}"/>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220" name="TextBox 219">
              <a:extLst>
                <a:ext uri="{FF2B5EF4-FFF2-40B4-BE49-F238E27FC236}">
                  <a16:creationId xmlns:a16="http://schemas.microsoft.com/office/drawing/2014/main" id="{C54FC7ED-E5EB-664D-B1C6-41D257D1D25D}"/>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grpSp>
      <p:cxnSp>
        <p:nvCxnSpPr>
          <p:cNvPr id="221" name="Straight Arrow Connector 220">
            <a:extLst>
              <a:ext uri="{FF2B5EF4-FFF2-40B4-BE49-F238E27FC236}">
                <a16:creationId xmlns:a16="http://schemas.microsoft.com/office/drawing/2014/main" id="{BE4CB308-3C78-D44C-B8AA-CF004334316B}"/>
              </a:ext>
            </a:extLst>
          </p:cNvPr>
          <p:cNvCxnSpPr>
            <a:cxnSpLocks/>
          </p:cNvCxnSpPr>
          <p:nvPr/>
        </p:nvCxnSpPr>
        <p:spPr bwMode="auto">
          <a:xfrm flipH="1">
            <a:off x="2357821" y="2146486"/>
            <a:ext cx="2064459" cy="69429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2" name="Straight Arrow Connector 221">
            <a:extLst>
              <a:ext uri="{FF2B5EF4-FFF2-40B4-BE49-F238E27FC236}">
                <a16:creationId xmlns:a16="http://schemas.microsoft.com/office/drawing/2014/main" id="{E23B6DBC-0212-0740-B10D-5D2B0C18837C}"/>
              </a:ext>
            </a:extLst>
          </p:cNvPr>
          <p:cNvCxnSpPr>
            <a:cxnSpLocks/>
          </p:cNvCxnSpPr>
          <p:nvPr/>
        </p:nvCxnSpPr>
        <p:spPr bwMode="auto">
          <a:xfrm>
            <a:off x="4599134" y="2146486"/>
            <a:ext cx="1960002" cy="69429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0" name="TextBox 229">
            <a:extLst>
              <a:ext uri="{FF2B5EF4-FFF2-40B4-BE49-F238E27FC236}">
                <a16:creationId xmlns:a16="http://schemas.microsoft.com/office/drawing/2014/main" id="{5EB36200-CCE5-2745-BD10-03780E4F5FC5}"/>
              </a:ext>
            </a:extLst>
          </p:cNvPr>
          <p:cNvSpPr txBox="1"/>
          <p:nvPr/>
        </p:nvSpPr>
        <p:spPr>
          <a:xfrm>
            <a:off x="3085557" y="2255166"/>
            <a:ext cx="291901" cy="30777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grpSp>
        <p:nvGrpSpPr>
          <p:cNvPr id="236" name="Group 235">
            <a:extLst>
              <a:ext uri="{FF2B5EF4-FFF2-40B4-BE49-F238E27FC236}">
                <a16:creationId xmlns:a16="http://schemas.microsoft.com/office/drawing/2014/main" id="{D360F26F-0176-1C44-8089-BEB29C851402}"/>
              </a:ext>
            </a:extLst>
          </p:cNvPr>
          <p:cNvGrpSpPr/>
          <p:nvPr/>
        </p:nvGrpSpPr>
        <p:grpSpPr>
          <a:xfrm>
            <a:off x="2704370" y="957711"/>
            <a:ext cx="970337" cy="307794"/>
            <a:chOff x="1384499" y="4777898"/>
            <a:chExt cx="970337" cy="307794"/>
          </a:xfrm>
        </p:grpSpPr>
        <p:sp>
          <p:nvSpPr>
            <p:cNvPr id="237" name="TextBox 236">
              <a:extLst>
                <a:ext uri="{FF2B5EF4-FFF2-40B4-BE49-F238E27FC236}">
                  <a16:creationId xmlns:a16="http://schemas.microsoft.com/office/drawing/2014/main" id="{7E8FA4A7-53F7-B948-82C6-BAB08CAFE2B9}"/>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238" name="TextBox 237">
              <a:extLst>
                <a:ext uri="{FF2B5EF4-FFF2-40B4-BE49-F238E27FC236}">
                  <a16:creationId xmlns:a16="http://schemas.microsoft.com/office/drawing/2014/main" id="{B90E929B-1C3F-C142-AF53-5CFBE558F7ED}"/>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239" name="TextBox 238">
              <a:extLst>
                <a:ext uri="{FF2B5EF4-FFF2-40B4-BE49-F238E27FC236}">
                  <a16:creationId xmlns:a16="http://schemas.microsoft.com/office/drawing/2014/main" id="{21AD34B5-BA99-1B4B-86A5-C969368A2A12}"/>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240" name="TextBox 239">
              <a:extLst>
                <a:ext uri="{FF2B5EF4-FFF2-40B4-BE49-F238E27FC236}">
                  <a16:creationId xmlns:a16="http://schemas.microsoft.com/office/drawing/2014/main" id="{47C6B7FA-8AD3-B64B-8670-F7F0FFA1694F}"/>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grpSp>
      <p:cxnSp>
        <p:nvCxnSpPr>
          <p:cNvPr id="241" name="Straight Arrow Connector 240">
            <a:extLst>
              <a:ext uri="{FF2B5EF4-FFF2-40B4-BE49-F238E27FC236}">
                <a16:creationId xmlns:a16="http://schemas.microsoft.com/office/drawing/2014/main" id="{A795C976-1B9B-7847-AD4A-31CC28F1B47C}"/>
              </a:ext>
            </a:extLst>
          </p:cNvPr>
          <p:cNvCxnSpPr>
            <a:cxnSpLocks/>
          </p:cNvCxnSpPr>
          <p:nvPr/>
        </p:nvCxnSpPr>
        <p:spPr bwMode="auto">
          <a:xfrm flipH="1">
            <a:off x="2534676" y="1156808"/>
            <a:ext cx="854511"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42" name="Straight Arrow Connector 241">
            <a:extLst>
              <a:ext uri="{FF2B5EF4-FFF2-40B4-BE49-F238E27FC236}">
                <a16:creationId xmlns:a16="http://schemas.microsoft.com/office/drawing/2014/main" id="{74ED1DC3-1E98-8F45-A277-F2CC23FAD32B}"/>
              </a:ext>
            </a:extLst>
          </p:cNvPr>
          <p:cNvCxnSpPr>
            <a:cxnSpLocks/>
          </p:cNvCxnSpPr>
          <p:nvPr/>
        </p:nvCxnSpPr>
        <p:spPr bwMode="auto">
          <a:xfrm>
            <a:off x="3566041" y="1156808"/>
            <a:ext cx="652082"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47" name="TextBox 246">
            <a:extLst>
              <a:ext uri="{FF2B5EF4-FFF2-40B4-BE49-F238E27FC236}">
                <a16:creationId xmlns:a16="http://schemas.microsoft.com/office/drawing/2014/main" id="{9D0E7AED-9EC0-4F4F-B500-CD10A91CF02E}"/>
              </a:ext>
            </a:extLst>
          </p:cNvPr>
          <p:cNvSpPr txBox="1"/>
          <p:nvPr/>
        </p:nvSpPr>
        <p:spPr>
          <a:xfrm>
            <a:off x="5590698" y="2231574"/>
            <a:ext cx="291901" cy="30777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48" name="TextBox 247">
            <a:extLst>
              <a:ext uri="{FF2B5EF4-FFF2-40B4-BE49-F238E27FC236}">
                <a16:creationId xmlns:a16="http://schemas.microsoft.com/office/drawing/2014/main" id="{B596AAB9-F7CF-3440-ACEA-D3828BD76FE8}"/>
              </a:ext>
            </a:extLst>
          </p:cNvPr>
          <p:cNvSpPr txBox="1"/>
          <p:nvPr/>
        </p:nvSpPr>
        <p:spPr>
          <a:xfrm>
            <a:off x="2612032" y="1351765"/>
            <a:ext cx="291901" cy="30777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49" name="TextBox 248">
            <a:extLst>
              <a:ext uri="{FF2B5EF4-FFF2-40B4-BE49-F238E27FC236}">
                <a16:creationId xmlns:a16="http://schemas.microsoft.com/office/drawing/2014/main" id="{12387D7B-B38D-B645-86B9-62552E03F4B8}"/>
              </a:ext>
            </a:extLst>
          </p:cNvPr>
          <p:cNvSpPr txBox="1"/>
          <p:nvPr/>
        </p:nvSpPr>
        <p:spPr>
          <a:xfrm>
            <a:off x="3926222" y="1313674"/>
            <a:ext cx="291901" cy="30777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52" name="TextBox 251">
            <a:extLst>
              <a:ext uri="{FF2B5EF4-FFF2-40B4-BE49-F238E27FC236}">
                <a16:creationId xmlns:a16="http://schemas.microsoft.com/office/drawing/2014/main" id="{D81832C7-D039-4C4B-AE39-87E81023FB41}"/>
              </a:ext>
            </a:extLst>
          </p:cNvPr>
          <p:cNvSpPr txBox="1"/>
          <p:nvPr/>
        </p:nvSpPr>
        <p:spPr>
          <a:xfrm>
            <a:off x="1510357" y="3357173"/>
            <a:ext cx="291901" cy="30777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53" name="TextBox 252">
            <a:extLst>
              <a:ext uri="{FF2B5EF4-FFF2-40B4-BE49-F238E27FC236}">
                <a16:creationId xmlns:a16="http://schemas.microsoft.com/office/drawing/2014/main" id="{F68C179F-6C22-DF4B-9EF9-0F041DF1FC82}"/>
              </a:ext>
            </a:extLst>
          </p:cNvPr>
          <p:cNvSpPr txBox="1"/>
          <p:nvPr/>
        </p:nvSpPr>
        <p:spPr>
          <a:xfrm>
            <a:off x="3029247" y="3294047"/>
            <a:ext cx="291901" cy="30777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grpSp>
        <p:nvGrpSpPr>
          <p:cNvPr id="5" name="Group 4">
            <a:extLst>
              <a:ext uri="{FF2B5EF4-FFF2-40B4-BE49-F238E27FC236}">
                <a16:creationId xmlns:a16="http://schemas.microsoft.com/office/drawing/2014/main" id="{6A55B107-7A1B-4546-B512-15E74E4F4BE8}"/>
              </a:ext>
            </a:extLst>
          </p:cNvPr>
          <p:cNvGrpSpPr/>
          <p:nvPr/>
        </p:nvGrpSpPr>
        <p:grpSpPr>
          <a:xfrm>
            <a:off x="5138868" y="4844114"/>
            <a:ext cx="970337" cy="307794"/>
            <a:chOff x="1384499" y="4777898"/>
            <a:chExt cx="970337" cy="307794"/>
          </a:xfrm>
        </p:grpSpPr>
        <p:sp>
          <p:nvSpPr>
            <p:cNvPr id="41" name="TextBox 40">
              <a:extLst>
                <a:ext uri="{FF2B5EF4-FFF2-40B4-BE49-F238E27FC236}">
                  <a16:creationId xmlns:a16="http://schemas.microsoft.com/office/drawing/2014/main" id="{CE247FBF-2A86-2448-B49A-7457F90CB080}"/>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g</a:t>
              </a:r>
            </a:p>
          </p:txBody>
        </p:sp>
        <p:sp>
          <p:nvSpPr>
            <p:cNvPr id="36" name="TextBox 35">
              <a:extLst>
                <a:ext uri="{FF2B5EF4-FFF2-40B4-BE49-F238E27FC236}">
                  <a16:creationId xmlns:a16="http://schemas.microsoft.com/office/drawing/2014/main" id="{9D14BF37-0583-EE44-B13E-9AB61B0CFF75}"/>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66" name="TextBox 65">
              <a:extLst>
                <a:ext uri="{FF2B5EF4-FFF2-40B4-BE49-F238E27FC236}">
                  <a16:creationId xmlns:a16="http://schemas.microsoft.com/office/drawing/2014/main" id="{2CF7AAF2-54F2-0142-B75A-F4CB65BE16C8}"/>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67" name="TextBox 66">
              <a:extLst>
                <a:ext uri="{FF2B5EF4-FFF2-40B4-BE49-F238E27FC236}">
                  <a16:creationId xmlns:a16="http://schemas.microsoft.com/office/drawing/2014/main" id="{B3A202E4-A9F0-3642-8EA1-FE1AFC1FB94A}"/>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1</a:t>
              </a:r>
            </a:p>
          </p:txBody>
        </p:sp>
      </p:grpSp>
      <p:grpSp>
        <p:nvGrpSpPr>
          <p:cNvPr id="68" name="Group 67">
            <a:extLst>
              <a:ext uri="{FF2B5EF4-FFF2-40B4-BE49-F238E27FC236}">
                <a16:creationId xmlns:a16="http://schemas.microsoft.com/office/drawing/2014/main" id="{EADB8902-A7D1-9448-AC78-D23949C22580}"/>
              </a:ext>
            </a:extLst>
          </p:cNvPr>
          <p:cNvGrpSpPr/>
          <p:nvPr/>
        </p:nvGrpSpPr>
        <p:grpSpPr>
          <a:xfrm>
            <a:off x="6344765" y="4844114"/>
            <a:ext cx="970337" cy="307794"/>
            <a:chOff x="1384499" y="4777898"/>
            <a:chExt cx="970337" cy="307794"/>
          </a:xfrm>
        </p:grpSpPr>
        <p:sp>
          <p:nvSpPr>
            <p:cNvPr id="69" name="TextBox 68">
              <a:extLst>
                <a:ext uri="{FF2B5EF4-FFF2-40B4-BE49-F238E27FC236}">
                  <a16:creationId xmlns:a16="http://schemas.microsoft.com/office/drawing/2014/main" id="{373301C3-E94F-C24B-908B-87726CA4F8B5}"/>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h</a:t>
              </a:r>
            </a:p>
          </p:txBody>
        </p:sp>
        <p:sp>
          <p:nvSpPr>
            <p:cNvPr id="70" name="TextBox 69">
              <a:extLst>
                <a:ext uri="{FF2B5EF4-FFF2-40B4-BE49-F238E27FC236}">
                  <a16:creationId xmlns:a16="http://schemas.microsoft.com/office/drawing/2014/main" id="{DFAD08B4-419C-1D41-AC36-D178CDB95C3C}"/>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71" name="TextBox 70">
              <a:extLst>
                <a:ext uri="{FF2B5EF4-FFF2-40B4-BE49-F238E27FC236}">
                  <a16:creationId xmlns:a16="http://schemas.microsoft.com/office/drawing/2014/main" id="{AF442101-EDEC-D745-8EAE-20E983BB0B39}"/>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72" name="TextBox 71">
              <a:extLst>
                <a:ext uri="{FF2B5EF4-FFF2-40B4-BE49-F238E27FC236}">
                  <a16:creationId xmlns:a16="http://schemas.microsoft.com/office/drawing/2014/main" id="{D3D0A0E8-2DF1-5842-90DF-A37C7DD81ADF}"/>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1</a:t>
              </a:r>
            </a:p>
          </p:txBody>
        </p:sp>
      </p:grpSp>
      <p:grpSp>
        <p:nvGrpSpPr>
          <p:cNvPr id="93" name="Group 92">
            <a:extLst>
              <a:ext uri="{FF2B5EF4-FFF2-40B4-BE49-F238E27FC236}">
                <a16:creationId xmlns:a16="http://schemas.microsoft.com/office/drawing/2014/main" id="{481AF5EF-D6D4-604C-AFC5-18D5B255E78F}"/>
              </a:ext>
            </a:extLst>
          </p:cNvPr>
          <p:cNvGrpSpPr/>
          <p:nvPr/>
        </p:nvGrpSpPr>
        <p:grpSpPr>
          <a:xfrm>
            <a:off x="7271230" y="3881753"/>
            <a:ext cx="970337" cy="307794"/>
            <a:chOff x="1384499" y="4777898"/>
            <a:chExt cx="970337" cy="307794"/>
          </a:xfrm>
        </p:grpSpPr>
        <p:sp>
          <p:nvSpPr>
            <p:cNvPr id="94" name="TextBox 93">
              <a:extLst>
                <a:ext uri="{FF2B5EF4-FFF2-40B4-BE49-F238E27FC236}">
                  <a16:creationId xmlns:a16="http://schemas.microsoft.com/office/drawing/2014/main" id="{49014C41-1078-274B-99C6-D1FE07A6D222}"/>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b</a:t>
              </a:r>
            </a:p>
          </p:txBody>
        </p:sp>
        <p:sp>
          <p:nvSpPr>
            <p:cNvPr id="111" name="TextBox 110">
              <a:extLst>
                <a:ext uri="{FF2B5EF4-FFF2-40B4-BE49-F238E27FC236}">
                  <a16:creationId xmlns:a16="http://schemas.microsoft.com/office/drawing/2014/main" id="{8920011D-1DE1-4A42-A2D7-97C28A7D149B}"/>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12" name="TextBox 111">
              <a:extLst>
                <a:ext uri="{FF2B5EF4-FFF2-40B4-BE49-F238E27FC236}">
                  <a16:creationId xmlns:a16="http://schemas.microsoft.com/office/drawing/2014/main" id="{1B0E9FF0-9160-2444-9732-CAB3FE80A817}"/>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13" name="TextBox 112">
              <a:extLst>
                <a:ext uri="{FF2B5EF4-FFF2-40B4-BE49-F238E27FC236}">
                  <a16:creationId xmlns:a16="http://schemas.microsoft.com/office/drawing/2014/main" id="{A9620763-E7F8-AA4D-8BA7-BFCDB2EC2F2A}"/>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3</a:t>
              </a:r>
            </a:p>
          </p:txBody>
        </p:sp>
      </p:grpSp>
      <p:grpSp>
        <p:nvGrpSpPr>
          <p:cNvPr id="114" name="Group 113">
            <a:extLst>
              <a:ext uri="{FF2B5EF4-FFF2-40B4-BE49-F238E27FC236}">
                <a16:creationId xmlns:a16="http://schemas.microsoft.com/office/drawing/2014/main" id="{E61A517D-F238-4E4C-AD4D-DD8AC2B659B4}"/>
              </a:ext>
            </a:extLst>
          </p:cNvPr>
          <p:cNvGrpSpPr/>
          <p:nvPr/>
        </p:nvGrpSpPr>
        <p:grpSpPr>
          <a:xfrm>
            <a:off x="5430768" y="3886839"/>
            <a:ext cx="970337" cy="307794"/>
            <a:chOff x="1384499" y="4777898"/>
            <a:chExt cx="970337" cy="307794"/>
          </a:xfrm>
        </p:grpSpPr>
        <p:sp>
          <p:nvSpPr>
            <p:cNvPr id="115" name="TextBox 114">
              <a:extLst>
                <a:ext uri="{FF2B5EF4-FFF2-40B4-BE49-F238E27FC236}">
                  <a16:creationId xmlns:a16="http://schemas.microsoft.com/office/drawing/2014/main" id="{4356BC09-C292-CE4A-8620-EB05D9FC7914}"/>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16" name="TextBox 115">
              <a:extLst>
                <a:ext uri="{FF2B5EF4-FFF2-40B4-BE49-F238E27FC236}">
                  <a16:creationId xmlns:a16="http://schemas.microsoft.com/office/drawing/2014/main" id="{D12252B4-90B6-C643-B8B0-23305D8FC7F7}"/>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17" name="TextBox 116">
              <a:extLst>
                <a:ext uri="{FF2B5EF4-FFF2-40B4-BE49-F238E27FC236}">
                  <a16:creationId xmlns:a16="http://schemas.microsoft.com/office/drawing/2014/main" id="{780479BA-D3CD-8144-A0AB-27FC043C42C0}"/>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18" name="TextBox 117">
              <a:extLst>
                <a:ext uri="{FF2B5EF4-FFF2-40B4-BE49-F238E27FC236}">
                  <a16:creationId xmlns:a16="http://schemas.microsoft.com/office/drawing/2014/main" id="{561E5B9D-08F2-8E42-AE61-3A7E8F30256E}"/>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grpSp>
      <p:cxnSp>
        <p:nvCxnSpPr>
          <p:cNvPr id="159" name="Straight Arrow Connector 158">
            <a:extLst>
              <a:ext uri="{FF2B5EF4-FFF2-40B4-BE49-F238E27FC236}">
                <a16:creationId xmlns:a16="http://schemas.microsoft.com/office/drawing/2014/main" id="{6B50B3BC-8444-3F40-B963-C7DEBE638B99}"/>
              </a:ext>
            </a:extLst>
          </p:cNvPr>
          <p:cNvCxnSpPr>
            <a:cxnSpLocks/>
          </p:cNvCxnSpPr>
          <p:nvPr/>
        </p:nvCxnSpPr>
        <p:spPr bwMode="auto">
          <a:xfrm flipH="1">
            <a:off x="5689671" y="4085936"/>
            <a:ext cx="425913"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60" name="Straight Arrow Connector 159">
            <a:extLst>
              <a:ext uri="{FF2B5EF4-FFF2-40B4-BE49-F238E27FC236}">
                <a16:creationId xmlns:a16="http://schemas.microsoft.com/office/drawing/2014/main" id="{30A14F3B-9A19-A649-B0A2-92695438F9EE}"/>
              </a:ext>
            </a:extLst>
          </p:cNvPr>
          <p:cNvCxnSpPr>
            <a:cxnSpLocks/>
          </p:cNvCxnSpPr>
          <p:nvPr/>
        </p:nvCxnSpPr>
        <p:spPr bwMode="auto">
          <a:xfrm>
            <a:off x="6292439" y="4085936"/>
            <a:ext cx="455626"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195" name="Group 194">
            <a:extLst>
              <a:ext uri="{FF2B5EF4-FFF2-40B4-BE49-F238E27FC236}">
                <a16:creationId xmlns:a16="http://schemas.microsoft.com/office/drawing/2014/main" id="{F3163E0B-A15A-D042-B845-FA745B978E5B}"/>
              </a:ext>
            </a:extLst>
          </p:cNvPr>
          <p:cNvGrpSpPr/>
          <p:nvPr/>
        </p:nvGrpSpPr>
        <p:grpSpPr>
          <a:xfrm>
            <a:off x="6084866" y="2957509"/>
            <a:ext cx="970337" cy="307794"/>
            <a:chOff x="1384499" y="4777898"/>
            <a:chExt cx="970337" cy="307794"/>
          </a:xfrm>
        </p:grpSpPr>
        <p:sp>
          <p:nvSpPr>
            <p:cNvPr id="196" name="TextBox 195">
              <a:extLst>
                <a:ext uri="{FF2B5EF4-FFF2-40B4-BE49-F238E27FC236}">
                  <a16:creationId xmlns:a16="http://schemas.microsoft.com/office/drawing/2014/main" id="{6F11343D-A1E8-1D48-AA50-FA1E076CA13B}"/>
                </a:ext>
              </a:extLst>
            </p:cNvPr>
            <p:cNvSpPr txBox="1"/>
            <p:nvPr/>
          </p:nvSpPr>
          <p:spPr>
            <a:xfrm>
              <a:off x="1384499"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97" name="TextBox 196">
              <a:extLst>
                <a:ext uri="{FF2B5EF4-FFF2-40B4-BE49-F238E27FC236}">
                  <a16:creationId xmlns:a16="http://schemas.microsoft.com/office/drawing/2014/main" id="{8ABD9313-A525-2144-8C54-143FCDAEEC28}"/>
                </a:ext>
              </a:extLst>
            </p:cNvPr>
            <p:cNvSpPr txBox="1"/>
            <p:nvPr/>
          </p:nvSpPr>
          <p:spPr>
            <a:xfrm>
              <a:off x="1968301"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98" name="TextBox 197">
              <a:extLst>
                <a:ext uri="{FF2B5EF4-FFF2-40B4-BE49-F238E27FC236}">
                  <a16:creationId xmlns:a16="http://schemas.microsoft.com/office/drawing/2014/main" id="{B76EE674-2E36-0C43-A778-63FEA275BCD3}"/>
                </a:ext>
              </a:extLst>
            </p:cNvPr>
            <p:cNvSpPr txBox="1"/>
            <p:nvPr/>
          </p:nvSpPr>
          <p:spPr>
            <a:xfrm>
              <a:off x="2161568" y="4777915"/>
              <a:ext cx="193268" cy="307777"/>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sp>
          <p:nvSpPr>
            <p:cNvPr id="199" name="TextBox 198">
              <a:extLst>
                <a:ext uri="{FF2B5EF4-FFF2-40B4-BE49-F238E27FC236}">
                  <a16:creationId xmlns:a16="http://schemas.microsoft.com/office/drawing/2014/main" id="{38BA7FE0-5865-F549-9300-3CFB750991D1}"/>
                </a:ext>
              </a:extLst>
            </p:cNvPr>
            <p:cNvSpPr txBox="1"/>
            <p:nvPr/>
          </p:nvSpPr>
          <p:spPr>
            <a:xfrm>
              <a:off x="1676400" y="4777898"/>
              <a:ext cx="291901" cy="307777"/>
            </a:xfrm>
            <a:prstGeom prst="rect">
              <a:avLst/>
            </a:prstGeom>
            <a:solidFill>
              <a:schemeClr val="bg1">
                <a:lumMod val="85000"/>
              </a:schemeClr>
            </a:solidFill>
            <a:ln>
              <a:solidFill>
                <a:schemeClr val="tx1"/>
              </a:solidFill>
            </a:ln>
          </p:spPr>
          <p:txBody>
            <a:bodyPr wrap="square" lIns="0" tIns="46800" rIns="0" rtlCol="0">
              <a:spAutoFit/>
            </a:bodyPr>
            <a:lstStyle/>
            <a:p>
              <a:endParaRPr lang="en-IL" sz="1400" b="0">
                <a:latin typeface="Consolas" panose="020B0609020204030204" pitchFamily="49" charset="0"/>
                <a:cs typeface="Consolas" panose="020B0609020204030204" pitchFamily="49" charset="0"/>
              </a:endParaRPr>
            </a:p>
          </p:txBody>
        </p:sp>
      </p:grpSp>
      <p:cxnSp>
        <p:nvCxnSpPr>
          <p:cNvPr id="200" name="Straight Arrow Connector 199">
            <a:extLst>
              <a:ext uri="{FF2B5EF4-FFF2-40B4-BE49-F238E27FC236}">
                <a16:creationId xmlns:a16="http://schemas.microsoft.com/office/drawing/2014/main" id="{A3737F78-4C52-9F45-9DF0-9DB8B58F4D89}"/>
              </a:ext>
            </a:extLst>
          </p:cNvPr>
          <p:cNvCxnSpPr>
            <a:cxnSpLocks/>
          </p:cNvCxnSpPr>
          <p:nvPr/>
        </p:nvCxnSpPr>
        <p:spPr bwMode="auto">
          <a:xfrm flipH="1">
            <a:off x="6334694" y="3131927"/>
            <a:ext cx="425913"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1" name="Straight Arrow Connector 200">
            <a:extLst>
              <a:ext uri="{FF2B5EF4-FFF2-40B4-BE49-F238E27FC236}">
                <a16:creationId xmlns:a16="http://schemas.microsoft.com/office/drawing/2014/main" id="{AB908C55-7FE8-1C4F-BE8C-395978275ED0}"/>
              </a:ext>
            </a:extLst>
          </p:cNvPr>
          <p:cNvCxnSpPr>
            <a:cxnSpLocks/>
          </p:cNvCxnSpPr>
          <p:nvPr/>
        </p:nvCxnSpPr>
        <p:spPr bwMode="auto">
          <a:xfrm>
            <a:off x="6937462" y="3131927"/>
            <a:ext cx="455626" cy="71083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50" name="TextBox 249">
            <a:extLst>
              <a:ext uri="{FF2B5EF4-FFF2-40B4-BE49-F238E27FC236}">
                <a16:creationId xmlns:a16="http://schemas.microsoft.com/office/drawing/2014/main" id="{7BF182C6-9E1C-644C-858B-31F21A24C650}"/>
              </a:ext>
            </a:extLst>
          </p:cNvPr>
          <p:cNvSpPr txBox="1"/>
          <p:nvPr/>
        </p:nvSpPr>
        <p:spPr>
          <a:xfrm>
            <a:off x="6236276" y="3360527"/>
            <a:ext cx="291901" cy="30777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51" name="TextBox 250">
            <a:extLst>
              <a:ext uri="{FF2B5EF4-FFF2-40B4-BE49-F238E27FC236}">
                <a16:creationId xmlns:a16="http://schemas.microsoft.com/office/drawing/2014/main" id="{E63F21FD-E3C5-8A44-B9F2-D7EA20265E5D}"/>
              </a:ext>
            </a:extLst>
          </p:cNvPr>
          <p:cNvSpPr txBox="1"/>
          <p:nvPr/>
        </p:nvSpPr>
        <p:spPr>
          <a:xfrm>
            <a:off x="7226876" y="3360527"/>
            <a:ext cx="291901" cy="30777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54" name="TextBox 253">
            <a:extLst>
              <a:ext uri="{FF2B5EF4-FFF2-40B4-BE49-F238E27FC236}">
                <a16:creationId xmlns:a16="http://schemas.microsoft.com/office/drawing/2014/main" id="{DD92C782-DC69-7546-93C2-E8D1995ACE58}"/>
              </a:ext>
            </a:extLst>
          </p:cNvPr>
          <p:cNvSpPr txBox="1"/>
          <p:nvPr/>
        </p:nvSpPr>
        <p:spPr>
          <a:xfrm>
            <a:off x="5589958" y="4317378"/>
            <a:ext cx="291901" cy="30777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55" name="TextBox 254">
            <a:extLst>
              <a:ext uri="{FF2B5EF4-FFF2-40B4-BE49-F238E27FC236}">
                <a16:creationId xmlns:a16="http://schemas.microsoft.com/office/drawing/2014/main" id="{49CF4D9B-7531-7642-A81C-2C8AB7C59D98}"/>
              </a:ext>
            </a:extLst>
          </p:cNvPr>
          <p:cNvSpPr txBox="1"/>
          <p:nvPr/>
        </p:nvSpPr>
        <p:spPr>
          <a:xfrm>
            <a:off x="6550763" y="4289137"/>
            <a:ext cx="291901" cy="30777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56" name="TextBox 255">
            <a:extLst>
              <a:ext uri="{FF2B5EF4-FFF2-40B4-BE49-F238E27FC236}">
                <a16:creationId xmlns:a16="http://schemas.microsoft.com/office/drawing/2014/main" id="{466AAC8A-CB0C-AA46-9470-2B5253BE5F2A}"/>
              </a:ext>
            </a:extLst>
          </p:cNvPr>
          <p:cNvSpPr txBox="1"/>
          <p:nvPr/>
        </p:nvSpPr>
        <p:spPr>
          <a:xfrm>
            <a:off x="841453" y="4353677"/>
            <a:ext cx="291901" cy="30777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57" name="TextBox 256">
            <a:extLst>
              <a:ext uri="{FF2B5EF4-FFF2-40B4-BE49-F238E27FC236}">
                <a16:creationId xmlns:a16="http://schemas.microsoft.com/office/drawing/2014/main" id="{2ED5D43C-6099-4543-8B0F-868AAC246F68}"/>
              </a:ext>
            </a:extLst>
          </p:cNvPr>
          <p:cNvSpPr txBox="1"/>
          <p:nvPr/>
        </p:nvSpPr>
        <p:spPr>
          <a:xfrm>
            <a:off x="1802258" y="4325436"/>
            <a:ext cx="291901" cy="30777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58" name="TextBox 257">
            <a:extLst>
              <a:ext uri="{FF2B5EF4-FFF2-40B4-BE49-F238E27FC236}">
                <a16:creationId xmlns:a16="http://schemas.microsoft.com/office/drawing/2014/main" id="{6EF0A4DB-989A-794F-B3E9-BB916C56A4A1}"/>
              </a:ext>
            </a:extLst>
          </p:cNvPr>
          <p:cNvSpPr txBox="1"/>
          <p:nvPr/>
        </p:nvSpPr>
        <p:spPr>
          <a:xfrm>
            <a:off x="3256705" y="4320444"/>
            <a:ext cx="291901" cy="30777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59" name="TextBox 258">
            <a:extLst>
              <a:ext uri="{FF2B5EF4-FFF2-40B4-BE49-F238E27FC236}">
                <a16:creationId xmlns:a16="http://schemas.microsoft.com/office/drawing/2014/main" id="{901681FE-042F-E549-A0E3-75C4763DE539}"/>
              </a:ext>
            </a:extLst>
          </p:cNvPr>
          <p:cNvSpPr txBox="1"/>
          <p:nvPr/>
        </p:nvSpPr>
        <p:spPr>
          <a:xfrm>
            <a:off x="4114800" y="4292203"/>
            <a:ext cx="291901" cy="30777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2231158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168" name="Oval 167">
            <a:extLst>
              <a:ext uri="{FF2B5EF4-FFF2-40B4-BE49-F238E27FC236}">
                <a16:creationId xmlns:a16="http://schemas.microsoft.com/office/drawing/2014/main" id="{2D9D7174-A3A7-E24C-886C-A55A355A8919}"/>
              </a:ext>
            </a:extLst>
          </p:cNvPr>
          <p:cNvSpPr/>
          <p:nvPr/>
        </p:nvSpPr>
        <p:spPr bwMode="auto">
          <a:xfrm>
            <a:off x="1828800"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600" b="0" i="0" u="none" strike="noStrike" cap="none" normalizeH="0" baseline="0">
              <a:ln>
                <a:noFill/>
              </a:ln>
              <a:solidFill>
                <a:schemeClr val="tx1"/>
              </a:solidFill>
              <a:effectLst/>
              <a:latin typeface="Arial" pitchFamily="34" charset="0"/>
            </a:endParaRPr>
          </a:p>
        </p:txBody>
      </p:sp>
      <p:sp>
        <p:nvSpPr>
          <p:cNvPr id="171" name="Oval 170">
            <a:extLst>
              <a:ext uri="{FF2B5EF4-FFF2-40B4-BE49-F238E27FC236}">
                <a16:creationId xmlns:a16="http://schemas.microsoft.com/office/drawing/2014/main" id="{F9431492-BEBD-344B-86FF-5C52093044F9}"/>
              </a:ext>
            </a:extLst>
          </p:cNvPr>
          <p:cNvSpPr/>
          <p:nvPr/>
        </p:nvSpPr>
        <p:spPr bwMode="auto">
          <a:xfrm>
            <a:off x="2662767" y="447855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600" b="0" i="0" u="none" strike="noStrike" cap="none" normalizeH="0" baseline="0">
              <a:ln>
                <a:noFill/>
              </a:ln>
              <a:solidFill>
                <a:schemeClr val="tx1"/>
              </a:solidFill>
              <a:effectLst/>
              <a:latin typeface="Arial" pitchFamily="34" charset="0"/>
            </a:endParaRPr>
          </a:p>
        </p:txBody>
      </p:sp>
      <p:sp>
        <p:nvSpPr>
          <p:cNvPr id="174" name="Oval 173">
            <a:extLst>
              <a:ext uri="{FF2B5EF4-FFF2-40B4-BE49-F238E27FC236}">
                <a16:creationId xmlns:a16="http://schemas.microsoft.com/office/drawing/2014/main" id="{D51713E3-E11D-BC48-94ED-C4114BCC0C26}"/>
              </a:ext>
            </a:extLst>
          </p:cNvPr>
          <p:cNvSpPr/>
          <p:nvPr/>
        </p:nvSpPr>
        <p:spPr bwMode="auto">
          <a:xfrm>
            <a:off x="3580088"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600" b="0" i="0" u="none" strike="noStrike" cap="none" normalizeH="0" baseline="0">
              <a:ln>
                <a:noFill/>
              </a:ln>
              <a:solidFill>
                <a:schemeClr val="tx1"/>
              </a:solidFill>
              <a:effectLst/>
              <a:latin typeface="Arial" pitchFamily="34" charset="0"/>
            </a:endParaRPr>
          </a:p>
        </p:txBody>
      </p:sp>
      <p:sp>
        <p:nvSpPr>
          <p:cNvPr id="177" name="Oval 176">
            <a:extLst>
              <a:ext uri="{FF2B5EF4-FFF2-40B4-BE49-F238E27FC236}">
                <a16:creationId xmlns:a16="http://schemas.microsoft.com/office/drawing/2014/main" id="{49EAC30E-782F-E947-ACEE-0B186498882C}"/>
              </a:ext>
            </a:extLst>
          </p:cNvPr>
          <p:cNvSpPr/>
          <p:nvPr/>
        </p:nvSpPr>
        <p:spPr bwMode="auto">
          <a:xfrm>
            <a:off x="4456659" y="450398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600" b="0" i="0" u="none" strike="noStrike" cap="none" normalizeH="0" baseline="0">
              <a:ln>
                <a:noFill/>
              </a:ln>
              <a:solidFill>
                <a:schemeClr val="tx1"/>
              </a:solidFill>
              <a:effectLst/>
              <a:latin typeface="Arial" pitchFamily="34" charset="0"/>
            </a:endParaRPr>
          </a:p>
        </p:txBody>
      </p:sp>
      <p:sp>
        <p:nvSpPr>
          <p:cNvPr id="180" name="Oval 179">
            <a:extLst>
              <a:ext uri="{FF2B5EF4-FFF2-40B4-BE49-F238E27FC236}">
                <a16:creationId xmlns:a16="http://schemas.microsoft.com/office/drawing/2014/main" id="{C4592195-403D-6D4F-A552-8E9951EC4702}"/>
              </a:ext>
            </a:extLst>
          </p:cNvPr>
          <p:cNvSpPr/>
          <p:nvPr/>
        </p:nvSpPr>
        <p:spPr bwMode="auto">
          <a:xfrm>
            <a:off x="534244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600" b="0" i="0" u="none" strike="noStrike" cap="none" normalizeH="0" baseline="0">
              <a:ln>
                <a:noFill/>
              </a:ln>
              <a:solidFill>
                <a:schemeClr val="tx1"/>
              </a:solidFill>
              <a:effectLst/>
              <a:latin typeface="Arial" pitchFamily="34" charset="0"/>
            </a:endParaRPr>
          </a:p>
        </p:txBody>
      </p:sp>
      <p:sp>
        <p:nvSpPr>
          <p:cNvPr id="193" name="Oval 192">
            <a:extLst>
              <a:ext uri="{FF2B5EF4-FFF2-40B4-BE49-F238E27FC236}">
                <a16:creationId xmlns:a16="http://schemas.microsoft.com/office/drawing/2014/main" id="{4D2A0AB5-9B7A-144F-BE57-658452063461}"/>
              </a:ext>
            </a:extLst>
          </p:cNvPr>
          <p:cNvSpPr/>
          <p:nvPr/>
        </p:nvSpPr>
        <p:spPr bwMode="auto">
          <a:xfrm>
            <a:off x="622823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600" b="0" i="0" u="none" strike="noStrike" cap="none" normalizeH="0" baseline="0">
              <a:ln>
                <a:noFill/>
              </a:ln>
              <a:solidFill>
                <a:schemeClr val="tx1"/>
              </a:solidFill>
              <a:effectLst/>
              <a:latin typeface="Arial" pitchFamily="34" charset="0"/>
            </a:endParaRPr>
          </a:p>
        </p:txBody>
      </p:sp>
      <p:grpSp>
        <p:nvGrpSpPr>
          <p:cNvPr id="195" name="Group 194">
            <a:extLst>
              <a:ext uri="{FF2B5EF4-FFF2-40B4-BE49-F238E27FC236}">
                <a16:creationId xmlns:a16="http://schemas.microsoft.com/office/drawing/2014/main" id="{FF5BAE6F-F6D8-A34E-9312-CD3BE2206DAC}"/>
              </a:ext>
            </a:extLst>
          </p:cNvPr>
          <p:cNvGrpSpPr/>
          <p:nvPr/>
        </p:nvGrpSpPr>
        <p:grpSpPr>
          <a:xfrm>
            <a:off x="2418842" y="1724622"/>
            <a:ext cx="635181" cy="466210"/>
            <a:chOff x="1916178" y="5705990"/>
            <a:chExt cx="635181" cy="466210"/>
          </a:xfrm>
          <a:solidFill>
            <a:schemeClr val="bg1">
              <a:lumMod val="95000"/>
            </a:schemeClr>
          </a:solidFill>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grp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40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55674" y="5705990"/>
              <a:ext cx="356188" cy="461665"/>
            </a:xfrm>
            <a:prstGeom prst="rect">
              <a:avLst/>
            </a:prstGeom>
            <a:noFill/>
          </p:spPr>
          <p:txBody>
            <a:bodyPr wrap="none" rtlCol="0">
              <a:spAutoFit/>
            </a:bodyPr>
            <a:lstStyle/>
            <a:p>
              <a:r>
                <a:rPr lang="en-US" b="0" dirty="0"/>
                <a:t>a</a:t>
              </a:r>
              <a:endParaRPr lang="en-IL" b="0">
                <a:latin typeface="Times New Roman" panose="02020603050405020304" pitchFamily="18" charset="0"/>
                <a:cs typeface="Times New Roman" panose="02020603050405020304" pitchFamily="18" charset="0"/>
              </a:endParaRPr>
            </a:p>
          </p:txBody>
        </p:sp>
      </p:grpSp>
      <p:sp>
        <p:nvSpPr>
          <p:cNvPr id="199" name="Oval 198">
            <a:extLst>
              <a:ext uri="{FF2B5EF4-FFF2-40B4-BE49-F238E27FC236}">
                <a16:creationId xmlns:a16="http://schemas.microsoft.com/office/drawing/2014/main" id="{28CF101D-D899-F04B-AD3F-338330FBCD12}"/>
              </a:ext>
            </a:extLst>
          </p:cNvPr>
          <p:cNvSpPr/>
          <p:nvPr/>
        </p:nvSpPr>
        <p:spPr bwMode="auto">
          <a:xfrm>
            <a:off x="7001223" y="362031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600" b="0" i="0" u="none" strike="noStrike" cap="none" normalizeH="0" baseline="0">
              <a:ln>
                <a:noFill/>
              </a:ln>
              <a:solidFill>
                <a:schemeClr val="tx1"/>
              </a:solidFill>
              <a:effectLst/>
              <a:latin typeface="Arial" pitchFamily="34" charset="0"/>
            </a:endParaRPr>
          </a:p>
        </p:txBody>
      </p:sp>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671118" y="4028059"/>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6330853" y="4028059"/>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6" name="Oval 205">
            <a:extLst>
              <a:ext uri="{FF2B5EF4-FFF2-40B4-BE49-F238E27FC236}">
                <a16:creationId xmlns:a16="http://schemas.microsoft.com/office/drawing/2014/main" id="{A2EA8FAE-6EC1-2D47-AC0F-56F8A7C295AA}"/>
              </a:ext>
            </a:extLst>
          </p:cNvPr>
          <p:cNvSpPr/>
          <p:nvPr/>
        </p:nvSpPr>
        <p:spPr bwMode="auto">
          <a:xfrm>
            <a:off x="5818605" y="3602565"/>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600" b="0" i="0" u="none" strike="noStrike" cap="none" normalizeH="0" baseline="0">
              <a:ln>
                <a:noFill/>
              </a:ln>
              <a:solidFill>
                <a:schemeClr val="tx1"/>
              </a:solidFill>
              <a:effectLst/>
              <a:latin typeface="Arial" pitchFamily="34" charset="0"/>
            </a:endParaRPr>
          </a:p>
        </p:txBody>
      </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146390" y="3991977"/>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2774082" y="3991977"/>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2" name="Oval 211">
            <a:extLst>
              <a:ext uri="{FF2B5EF4-FFF2-40B4-BE49-F238E27FC236}">
                <a16:creationId xmlns:a16="http://schemas.microsoft.com/office/drawing/2014/main" id="{74C97F85-9FDE-8D4F-B06B-9F92F66E98CB}"/>
              </a:ext>
            </a:extLst>
          </p:cNvPr>
          <p:cNvSpPr/>
          <p:nvPr/>
        </p:nvSpPr>
        <p:spPr bwMode="auto">
          <a:xfrm>
            <a:off x="2261834" y="3566483"/>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sz="3600" b="0" i="0" u="none" strike="noStrike" cap="none" normalizeH="0" baseline="0">
              <a:ln>
                <a:noFill/>
              </a:ln>
              <a:solidFill>
                <a:schemeClr val="tx1"/>
              </a:solidFill>
              <a:effectLst/>
              <a:latin typeface="Arial" pitchFamily="34" charset="0"/>
            </a:endParaRPr>
          </a:p>
        </p:txBody>
      </p:sp>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3866610" y="3978290"/>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4575497" y="3978290"/>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8" name="Oval 217">
            <a:extLst>
              <a:ext uri="{FF2B5EF4-FFF2-40B4-BE49-F238E27FC236}">
                <a16:creationId xmlns:a16="http://schemas.microsoft.com/office/drawing/2014/main" id="{38447991-954F-384E-BB71-E378A793B7C4}"/>
              </a:ext>
            </a:extLst>
          </p:cNvPr>
          <p:cNvSpPr/>
          <p:nvPr/>
        </p:nvSpPr>
        <p:spPr bwMode="auto">
          <a:xfrm>
            <a:off x="4063249" y="355279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sz="3600" b="0" i="0" u="none" strike="noStrike" cap="none" normalizeH="0" baseline="0">
              <a:ln>
                <a:noFill/>
              </a:ln>
              <a:solidFill>
                <a:schemeClr val="tx1"/>
              </a:solidFill>
              <a:effectLst/>
              <a:latin typeface="Arial" pitchFamily="34" charset="0"/>
            </a:endParaRPr>
          </a:p>
        </p:txBody>
      </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222403" y="3120714"/>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6882138" y="3120714"/>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4" name="Oval 223">
            <a:extLst>
              <a:ext uri="{FF2B5EF4-FFF2-40B4-BE49-F238E27FC236}">
                <a16:creationId xmlns:a16="http://schemas.microsoft.com/office/drawing/2014/main" id="{93959835-E916-564F-9C7A-809A0F6AB1DB}"/>
              </a:ext>
            </a:extLst>
          </p:cNvPr>
          <p:cNvSpPr/>
          <p:nvPr/>
        </p:nvSpPr>
        <p:spPr bwMode="auto">
          <a:xfrm>
            <a:off x="6369890" y="269522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40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2782824" y="3095238"/>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3624939" y="3095238"/>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0" name="Oval 229">
            <a:extLst>
              <a:ext uri="{FF2B5EF4-FFF2-40B4-BE49-F238E27FC236}">
                <a16:creationId xmlns:a16="http://schemas.microsoft.com/office/drawing/2014/main" id="{CCA72487-044F-9C4F-8FF3-C514ADD8DAE4}"/>
              </a:ext>
            </a:extLst>
          </p:cNvPr>
          <p:cNvSpPr/>
          <p:nvPr/>
        </p:nvSpPr>
        <p:spPr bwMode="auto">
          <a:xfrm>
            <a:off x="3112691" y="2669744"/>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40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3638490" y="218803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264332" y="218803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6" name="Oval 235">
            <a:extLst>
              <a:ext uri="{FF2B5EF4-FFF2-40B4-BE49-F238E27FC236}">
                <a16:creationId xmlns:a16="http://schemas.microsoft.com/office/drawing/2014/main" id="{73BA03C7-05A1-8840-8DC3-8CFCE79E4930}"/>
              </a:ext>
            </a:extLst>
          </p:cNvPr>
          <p:cNvSpPr/>
          <p:nvPr/>
        </p:nvSpPr>
        <p:spPr bwMode="auto">
          <a:xfrm>
            <a:off x="4752084" y="176253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4000" b="0" i="0" u="none" strike="noStrike" cap="none" normalizeH="0" baseline="0">
              <a:ln>
                <a:noFill/>
              </a:ln>
              <a:solidFill>
                <a:schemeClr val="tx1"/>
              </a:solidFill>
              <a:effectLst/>
              <a:latin typeface="Arial" pitchFamily="34" charset="0"/>
            </a:endParaRPr>
          </a:p>
        </p:txBody>
      </p:sp>
      <p:cxnSp>
        <p:nvCxnSpPr>
          <p:cNvPr id="238" name="Straight Arrow Connector 237">
            <a:extLst>
              <a:ext uri="{FF2B5EF4-FFF2-40B4-BE49-F238E27FC236}">
                <a16:creationId xmlns:a16="http://schemas.microsoft.com/office/drawing/2014/main" id="{AB20945C-EBD9-7145-903E-EC39EC06AD43}"/>
              </a:ext>
            </a:extLst>
          </p:cNvPr>
          <p:cNvCxnSpPr>
            <a:cxnSpLocks/>
            <a:stCxn id="242" idx="3"/>
          </p:cNvCxnSpPr>
          <p:nvPr/>
        </p:nvCxnSpPr>
        <p:spPr bwMode="auto">
          <a:xfrm flipH="1">
            <a:off x="2892998" y="1295803"/>
            <a:ext cx="738488" cy="43828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9" name="Straight Arrow Connector 238">
            <a:extLst>
              <a:ext uri="{FF2B5EF4-FFF2-40B4-BE49-F238E27FC236}">
                <a16:creationId xmlns:a16="http://schemas.microsoft.com/office/drawing/2014/main" id="{D18CFF28-9C2D-094C-9550-35E356BAE01B}"/>
              </a:ext>
            </a:extLst>
          </p:cNvPr>
          <p:cNvCxnSpPr>
            <a:cxnSpLocks/>
          </p:cNvCxnSpPr>
          <p:nvPr/>
        </p:nvCxnSpPr>
        <p:spPr bwMode="auto">
          <a:xfrm>
            <a:off x="4063249" y="1300943"/>
            <a:ext cx="744932" cy="4961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42" name="Oval 241">
            <a:extLst>
              <a:ext uri="{FF2B5EF4-FFF2-40B4-BE49-F238E27FC236}">
                <a16:creationId xmlns:a16="http://schemas.microsoft.com/office/drawing/2014/main" id="{A366EC4F-03B7-F848-8179-24164F880493}"/>
              </a:ext>
            </a:extLst>
          </p:cNvPr>
          <p:cNvSpPr/>
          <p:nvPr/>
        </p:nvSpPr>
        <p:spPr bwMode="auto">
          <a:xfrm>
            <a:off x="3538466" y="905558"/>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600" b="0" i="0" u="none" strike="noStrike" cap="none" normalizeH="0" baseline="0">
              <a:ln>
                <a:noFill/>
              </a:ln>
              <a:solidFill>
                <a:schemeClr val="tx1"/>
              </a:solidFill>
              <a:effectLst/>
              <a:latin typeface="Arial" pitchFamily="34" charset="0"/>
            </a:endParaRPr>
          </a:p>
        </p:txBody>
      </p:sp>
      <p:sp>
        <p:nvSpPr>
          <p:cNvPr id="56" name="TextBox 55">
            <a:extLst>
              <a:ext uri="{FF2B5EF4-FFF2-40B4-BE49-F238E27FC236}">
                <a16:creationId xmlns:a16="http://schemas.microsoft.com/office/drawing/2014/main" id="{A9ADEDFF-A8A7-6D49-B446-8AFF552AF131}"/>
              </a:ext>
            </a:extLst>
          </p:cNvPr>
          <p:cNvSpPr txBox="1"/>
          <p:nvPr/>
        </p:nvSpPr>
        <p:spPr>
          <a:xfrm>
            <a:off x="7137106" y="3598100"/>
            <a:ext cx="356188" cy="461665"/>
          </a:xfrm>
          <a:prstGeom prst="rect">
            <a:avLst/>
          </a:prstGeom>
          <a:noFill/>
        </p:spPr>
        <p:txBody>
          <a:bodyPr wrap="none" rtlCol="0">
            <a:spAutoFit/>
          </a:bodyPr>
          <a:lstStyle/>
          <a:p>
            <a:r>
              <a:rPr lang="en-US" b="0" dirty="0"/>
              <a:t>b</a:t>
            </a:r>
            <a:endParaRPr lang="en-IL" b="0"/>
          </a:p>
        </p:txBody>
      </p:sp>
      <p:sp>
        <p:nvSpPr>
          <p:cNvPr id="57" name="TextBox 56">
            <a:extLst>
              <a:ext uri="{FF2B5EF4-FFF2-40B4-BE49-F238E27FC236}">
                <a16:creationId xmlns:a16="http://schemas.microsoft.com/office/drawing/2014/main" id="{E594E59F-BF57-A447-816F-D02D7C9676A0}"/>
              </a:ext>
            </a:extLst>
          </p:cNvPr>
          <p:cNvSpPr txBox="1"/>
          <p:nvPr/>
        </p:nvSpPr>
        <p:spPr>
          <a:xfrm>
            <a:off x="1983810" y="4486961"/>
            <a:ext cx="338555" cy="461665"/>
          </a:xfrm>
          <a:prstGeom prst="rect">
            <a:avLst/>
          </a:prstGeom>
          <a:noFill/>
        </p:spPr>
        <p:txBody>
          <a:bodyPr wrap="none" rtlCol="0">
            <a:spAutoFit/>
          </a:bodyPr>
          <a:lstStyle/>
          <a:p>
            <a:r>
              <a:rPr lang="en-US" b="0" dirty="0"/>
              <a:t>c</a:t>
            </a:r>
            <a:endParaRPr lang="en-IL" b="0"/>
          </a:p>
        </p:txBody>
      </p:sp>
      <p:sp>
        <p:nvSpPr>
          <p:cNvPr id="58" name="TextBox 57">
            <a:extLst>
              <a:ext uri="{FF2B5EF4-FFF2-40B4-BE49-F238E27FC236}">
                <a16:creationId xmlns:a16="http://schemas.microsoft.com/office/drawing/2014/main" id="{6F717345-9DEE-DE48-8292-BC7ADED6D8FF}"/>
              </a:ext>
            </a:extLst>
          </p:cNvPr>
          <p:cNvSpPr txBox="1"/>
          <p:nvPr/>
        </p:nvSpPr>
        <p:spPr>
          <a:xfrm>
            <a:off x="2806046" y="4467560"/>
            <a:ext cx="356188" cy="461665"/>
          </a:xfrm>
          <a:prstGeom prst="rect">
            <a:avLst/>
          </a:prstGeom>
          <a:noFill/>
        </p:spPr>
        <p:txBody>
          <a:bodyPr wrap="none" rtlCol="0">
            <a:spAutoFit/>
          </a:bodyPr>
          <a:lstStyle/>
          <a:p>
            <a:r>
              <a:rPr lang="en-US" b="0" dirty="0"/>
              <a:t>d</a:t>
            </a:r>
            <a:endParaRPr lang="en-IL" b="0"/>
          </a:p>
        </p:txBody>
      </p:sp>
      <p:sp>
        <p:nvSpPr>
          <p:cNvPr id="59" name="TextBox 58">
            <a:extLst>
              <a:ext uri="{FF2B5EF4-FFF2-40B4-BE49-F238E27FC236}">
                <a16:creationId xmlns:a16="http://schemas.microsoft.com/office/drawing/2014/main" id="{8C6D4295-29D3-7342-9645-FFE4945D86AE}"/>
              </a:ext>
            </a:extLst>
          </p:cNvPr>
          <p:cNvSpPr txBox="1"/>
          <p:nvPr/>
        </p:nvSpPr>
        <p:spPr>
          <a:xfrm>
            <a:off x="3704951" y="4467142"/>
            <a:ext cx="356188" cy="461665"/>
          </a:xfrm>
          <a:prstGeom prst="rect">
            <a:avLst/>
          </a:prstGeom>
          <a:noFill/>
        </p:spPr>
        <p:txBody>
          <a:bodyPr wrap="none" rtlCol="0">
            <a:spAutoFit/>
          </a:bodyPr>
          <a:lstStyle/>
          <a:p>
            <a:r>
              <a:rPr lang="en-US" b="0" dirty="0"/>
              <a:t>e</a:t>
            </a:r>
            <a:endParaRPr lang="en-IL" b="0"/>
          </a:p>
        </p:txBody>
      </p:sp>
      <p:sp>
        <p:nvSpPr>
          <p:cNvPr id="60" name="TextBox 59">
            <a:extLst>
              <a:ext uri="{FF2B5EF4-FFF2-40B4-BE49-F238E27FC236}">
                <a16:creationId xmlns:a16="http://schemas.microsoft.com/office/drawing/2014/main" id="{17479A25-EAD6-9941-BF43-9AC4827E8FF0}"/>
              </a:ext>
            </a:extLst>
          </p:cNvPr>
          <p:cNvSpPr txBox="1"/>
          <p:nvPr/>
        </p:nvSpPr>
        <p:spPr>
          <a:xfrm>
            <a:off x="4625877" y="4469138"/>
            <a:ext cx="269626" cy="461665"/>
          </a:xfrm>
          <a:prstGeom prst="rect">
            <a:avLst/>
          </a:prstGeom>
          <a:noFill/>
        </p:spPr>
        <p:txBody>
          <a:bodyPr wrap="none" rtlCol="0">
            <a:spAutoFit/>
          </a:bodyPr>
          <a:lstStyle/>
          <a:p>
            <a:r>
              <a:rPr lang="en-US" b="0" dirty="0"/>
              <a:t>f</a:t>
            </a:r>
            <a:endParaRPr lang="en-IL" b="0"/>
          </a:p>
        </p:txBody>
      </p:sp>
      <p:sp>
        <p:nvSpPr>
          <p:cNvPr id="61" name="TextBox 60">
            <a:extLst>
              <a:ext uri="{FF2B5EF4-FFF2-40B4-BE49-F238E27FC236}">
                <a16:creationId xmlns:a16="http://schemas.microsoft.com/office/drawing/2014/main" id="{4141C829-9759-2247-90F2-26E29690EE3D}"/>
              </a:ext>
            </a:extLst>
          </p:cNvPr>
          <p:cNvSpPr txBox="1"/>
          <p:nvPr/>
        </p:nvSpPr>
        <p:spPr>
          <a:xfrm>
            <a:off x="5476581" y="4481781"/>
            <a:ext cx="356188" cy="461665"/>
          </a:xfrm>
          <a:prstGeom prst="rect">
            <a:avLst/>
          </a:prstGeom>
          <a:noFill/>
        </p:spPr>
        <p:txBody>
          <a:bodyPr wrap="none" rtlCol="0">
            <a:spAutoFit/>
          </a:bodyPr>
          <a:lstStyle/>
          <a:p>
            <a:r>
              <a:rPr lang="en-US" b="0" dirty="0"/>
              <a:t>g</a:t>
            </a:r>
            <a:endParaRPr lang="en-IL" b="0"/>
          </a:p>
        </p:txBody>
      </p:sp>
      <p:sp>
        <p:nvSpPr>
          <p:cNvPr id="62" name="TextBox 61">
            <a:extLst>
              <a:ext uri="{FF2B5EF4-FFF2-40B4-BE49-F238E27FC236}">
                <a16:creationId xmlns:a16="http://schemas.microsoft.com/office/drawing/2014/main" id="{F3420D9C-4A4E-784E-8F82-C2AC2B6D9459}"/>
              </a:ext>
            </a:extLst>
          </p:cNvPr>
          <p:cNvSpPr txBox="1"/>
          <p:nvPr/>
        </p:nvSpPr>
        <p:spPr>
          <a:xfrm>
            <a:off x="6373284" y="4477506"/>
            <a:ext cx="356188" cy="461665"/>
          </a:xfrm>
          <a:prstGeom prst="rect">
            <a:avLst/>
          </a:prstGeom>
          <a:noFill/>
        </p:spPr>
        <p:txBody>
          <a:bodyPr wrap="none" rtlCol="0">
            <a:spAutoFit/>
          </a:bodyPr>
          <a:lstStyle/>
          <a:p>
            <a:r>
              <a:rPr lang="en-US" b="0" dirty="0"/>
              <a:t>h</a:t>
            </a:r>
            <a:endParaRPr lang="en-IL" b="0"/>
          </a:p>
        </p:txBody>
      </p:sp>
      <p:sp>
        <p:nvSpPr>
          <p:cNvPr id="41" name="TextBox 40">
            <a:extLst>
              <a:ext uri="{FF2B5EF4-FFF2-40B4-BE49-F238E27FC236}">
                <a16:creationId xmlns:a16="http://schemas.microsoft.com/office/drawing/2014/main" id="{52F7BB85-7A82-E542-8731-DCE64427EE21}"/>
              </a:ext>
            </a:extLst>
          </p:cNvPr>
          <p:cNvSpPr txBox="1"/>
          <p:nvPr/>
        </p:nvSpPr>
        <p:spPr>
          <a:xfrm>
            <a:off x="2960752" y="1143177"/>
            <a:ext cx="291901" cy="462755"/>
          </a:xfrm>
          <a:prstGeom prst="rect">
            <a:avLst/>
          </a:prstGeom>
          <a:noFill/>
          <a:ln>
            <a:noFill/>
          </a:ln>
        </p:spPr>
        <p:txBody>
          <a:bodyPr wrap="square" lIns="0" tIns="46800" rIns="0" rtlCol="0">
            <a:spAutoFit/>
          </a:bodyPr>
          <a:lstStyle/>
          <a:p>
            <a:r>
              <a:rPr lang="en-IL" b="0">
                <a:latin typeface="Consolas" panose="020B0609020204030204" pitchFamily="49" charset="0"/>
                <a:cs typeface="Consolas" panose="020B0609020204030204" pitchFamily="49" charset="0"/>
              </a:rPr>
              <a:t>0</a:t>
            </a:r>
          </a:p>
        </p:txBody>
      </p:sp>
      <p:sp>
        <p:nvSpPr>
          <p:cNvPr id="42" name="TextBox 41">
            <a:extLst>
              <a:ext uri="{FF2B5EF4-FFF2-40B4-BE49-F238E27FC236}">
                <a16:creationId xmlns:a16="http://schemas.microsoft.com/office/drawing/2014/main" id="{1B8016E0-9574-2A4F-A97B-B1EE884581D5}"/>
              </a:ext>
            </a:extLst>
          </p:cNvPr>
          <p:cNvSpPr txBox="1"/>
          <p:nvPr/>
        </p:nvSpPr>
        <p:spPr>
          <a:xfrm>
            <a:off x="3987410" y="2036519"/>
            <a:ext cx="291901" cy="462755"/>
          </a:xfrm>
          <a:prstGeom prst="rect">
            <a:avLst/>
          </a:prstGeom>
          <a:noFill/>
          <a:ln>
            <a:noFill/>
          </a:ln>
        </p:spPr>
        <p:txBody>
          <a:bodyPr wrap="square" lIns="0" tIns="46800" rIns="0" rtlCol="0">
            <a:spAutoFit/>
          </a:bodyPr>
          <a:lstStyle/>
          <a:p>
            <a:r>
              <a:rPr lang="en-IL" b="0">
                <a:latin typeface="Consolas" panose="020B0609020204030204" pitchFamily="49" charset="0"/>
                <a:cs typeface="Consolas" panose="020B0609020204030204" pitchFamily="49" charset="0"/>
              </a:rPr>
              <a:t>0</a:t>
            </a:r>
          </a:p>
        </p:txBody>
      </p:sp>
      <p:sp>
        <p:nvSpPr>
          <p:cNvPr id="43" name="TextBox 42">
            <a:extLst>
              <a:ext uri="{FF2B5EF4-FFF2-40B4-BE49-F238E27FC236}">
                <a16:creationId xmlns:a16="http://schemas.microsoft.com/office/drawing/2014/main" id="{12424FFF-894D-9346-A8A5-BA82752A950E}"/>
              </a:ext>
            </a:extLst>
          </p:cNvPr>
          <p:cNvSpPr txBox="1"/>
          <p:nvPr/>
        </p:nvSpPr>
        <p:spPr>
          <a:xfrm>
            <a:off x="2670021" y="2951102"/>
            <a:ext cx="291901" cy="462755"/>
          </a:xfrm>
          <a:prstGeom prst="rect">
            <a:avLst/>
          </a:prstGeom>
          <a:noFill/>
          <a:ln>
            <a:noFill/>
          </a:ln>
        </p:spPr>
        <p:txBody>
          <a:bodyPr wrap="square" lIns="0" tIns="46800" rIns="0" rtlCol="0">
            <a:spAutoFit/>
          </a:bodyPr>
          <a:lstStyle/>
          <a:p>
            <a:r>
              <a:rPr lang="en-IL" b="0">
                <a:latin typeface="Consolas" panose="020B0609020204030204" pitchFamily="49" charset="0"/>
                <a:cs typeface="Consolas" panose="020B0609020204030204" pitchFamily="49" charset="0"/>
              </a:rPr>
              <a:t>0</a:t>
            </a:r>
          </a:p>
        </p:txBody>
      </p:sp>
      <p:sp>
        <p:nvSpPr>
          <p:cNvPr id="44" name="TextBox 43">
            <a:extLst>
              <a:ext uri="{FF2B5EF4-FFF2-40B4-BE49-F238E27FC236}">
                <a16:creationId xmlns:a16="http://schemas.microsoft.com/office/drawing/2014/main" id="{635E436F-F3F0-5145-B9E2-B6D9CC50561D}"/>
              </a:ext>
            </a:extLst>
          </p:cNvPr>
          <p:cNvSpPr txBox="1"/>
          <p:nvPr/>
        </p:nvSpPr>
        <p:spPr>
          <a:xfrm>
            <a:off x="1936972" y="3897391"/>
            <a:ext cx="291901" cy="462755"/>
          </a:xfrm>
          <a:prstGeom prst="rect">
            <a:avLst/>
          </a:prstGeom>
          <a:noFill/>
          <a:ln>
            <a:noFill/>
          </a:ln>
        </p:spPr>
        <p:txBody>
          <a:bodyPr wrap="square" lIns="0" tIns="46800" rIns="0" rtlCol="0">
            <a:spAutoFit/>
          </a:bodyPr>
          <a:lstStyle/>
          <a:p>
            <a:r>
              <a:rPr lang="en-IL" b="0">
                <a:latin typeface="Consolas" panose="020B0609020204030204" pitchFamily="49" charset="0"/>
                <a:cs typeface="Consolas" panose="020B0609020204030204" pitchFamily="49" charset="0"/>
              </a:rPr>
              <a:t>0</a:t>
            </a:r>
          </a:p>
        </p:txBody>
      </p:sp>
      <p:sp>
        <p:nvSpPr>
          <p:cNvPr id="45" name="TextBox 44">
            <a:extLst>
              <a:ext uri="{FF2B5EF4-FFF2-40B4-BE49-F238E27FC236}">
                <a16:creationId xmlns:a16="http://schemas.microsoft.com/office/drawing/2014/main" id="{F55743AC-CFF6-494D-9C56-9324404CEE8F}"/>
              </a:ext>
            </a:extLst>
          </p:cNvPr>
          <p:cNvSpPr txBox="1"/>
          <p:nvPr/>
        </p:nvSpPr>
        <p:spPr>
          <a:xfrm>
            <a:off x="6081383" y="2980001"/>
            <a:ext cx="291901" cy="462755"/>
          </a:xfrm>
          <a:prstGeom prst="rect">
            <a:avLst/>
          </a:prstGeom>
          <a:noFill/>
          <a:ln>
            <a:noFill/>
          </a:ln>
        </p:spPr>
        <p:txBody>
          <a:bodyPr wrap="square" lIns="0" tIns="46800" rIns="0" rtlCol="0">
            <a:spAutoFit/>
          </a:bodyPr>
          <a:lstStyle/>
          <a:p>
            <a:r>
              <a:rPr lang="en-IL" b="0">
                <a:latin typeface="Consolas" panose="020B0609020204030204" pitchFamily="49" charset="0"/>
                <a:cs typeface="Consolas" panose="020B0609020204030204" pitchFamily="49" charset="0"/>
              </a:rPr>
              <a:t>0</a:t>
            </a:r>
          </a:p>
        </p:txBody>
      </p:sp>
      <p:sp>
        <p:nvSpPr>
          <p:cNvPr id="46" name="TextBox 45">
            <a:extLst>
              <a:ext uri="{FF2B5EF4-FFF2-40B4-BE49-F238E27FC236}">
                <a16:creationId xmlns:a16="http://schemas.microsoft.com/office/drawing/2014/main" id="{FBD51055-CC06-D443-8A99-A0C6E25E0A28}"/>
              </a:ext>
            </a:extLst>
          </p:cNvPr>
          <p:cNvSpPr txBox="1"/>
          <p:nvPr/>
        </p:nvSpPr>
        <p:spPr>
          <a:xfrm>
            <a:off x="3736892" y="3895559"/>
            <a:ext cx="291901" cy="462755"/>
          </a:xfrm>
          <a:prstGeom prst="rect">
            <a:avLst/>
          </a:prstGeom>
          <a:noFill/>
          <a:ln>
            <a:noFill/>
          </a:ln>
        </p:spPr>
        <p:txBody>
          <a:bodyPr wrap="square" lIns="0" tIns="46800" rIns="0" rtlCol="0">
            <a:spAutoFit/>
          </a:bodyPr>
          <a:lstStyle/>
          <a:p>
            <a:r>
              <a:rPr lang="en-IL" b="0">
                <a:latin typeface="Consolas" panose="020B0609020204030204" pitchFamily="49" charset="0"/>
                <a:cs typeface="Consolas" panose="020B0609020204030204" pitchFamily="49" charset="0"/>
              </a:rPr>
              <a:t>0</a:t>
            </a:r>
          </a:p>
        </p:txBody>
      </p:sp>
      <p:sp>
        <p:nvSpPr>
          <p:cNvPr id="47" name="TextBox 46">
            <a:extLst>
              <a:ext uri="{FF2B5EF4-FFF2-40B4-BE49-F238E27FC236}">
                <a16:creationId xmlns:a16="http://schemas.microsoft.com/office/drawing/2014/main" id="{F35131BF-6578-1A47-8605-037D88BD6566}"/>
              </a:ext>
            </a:extLst>
          </p:cNvPr>
          <p:cNvSpPr txBox="1"/>
          <p:nvPr/>
        </p:nvSpPr>
        <p:spPr>
          <a:xfrm>
            <a:off x="5509996" y="3893492"/>
            <a:ext cx="291901" cy="462755"/>
          </a:xfrm>
          <a:prstGeom prst="rect">
            <a:avLst/>
          </a:prstGeom>
          <a:noFill/>
          <a:ln>
            <a:noFill/>
          </a:ln>
        </p:spPr>
        <p:txBody>
          <a:bodyPr wrap="square" lIns="0" tIns="46800" rIns="0" rtlCol="0">
            <a:spAutoFit/>
          </a:bodyPr>
          <a:lstStyle/>
          <a:p>
            <a:r>
              <a:rPr lang="en-IL" b="0">
                <a:latin typeface="Consolas" panose="020B0609020204030204" pitchFamily="49" charset="0"/>
                <a:cs typeface="Consolas" panose="020B0609020204030204" pitchFamily="49" charset="0"/>
              </a:rPr>
              <a:t>0</a:t>
            </a:r>
          </a:p>
        </p:txBody>
      </p:sp>
      <p:sp>
        <p:nvSpPr>
          <p:cNvPr id="48" name="TextBox 47">
            <a:extLst>
              <a:ext uri="{FF2B5EF4-FFF2-40B4-BE49-F238E27FC236}">
                <a16:creationId xmlns:a16="http://schemas.microsoft.com/office/drawing/2014/main" id="{A68A61A6-973A-2643-8D37-31D3082AD9B1}"/>
              </a:ext>
            </a:extLst>
          </p:cNvPr>
          <p:cNvSpPr txBox="1"/>
          <p:nvPr/>
        </p:nvSpPr>
        <p:spPr>
          <a:xfrm>
            <a:off x="4435715" y="1131267"/>
            <a:ext cx="291901" cy="462755"/>
          </a:xfrm>
          <a:prstGeom prst="rect">
            <a:avLst/>
          </a:prstGeom>
          <a:noFill/>
          <a:ln>
            <a:noFill/>
          </a:ln>
        </p:spPr>
        <p:txBody>
          <a:bodyPr wrap="square" lIns="0" tIns="46800" rIns="0" rtlCol="0">
            <a:spAutoFit/>
          </a:bodyPr>
          <a:lstStyle/>
          <a:p>
            <a:r>
              <a:rPr lang="he-IL" b="0" dirty="0">
                <a:latin typeface="Consolas" panose="020B0609020204030204" pitchFamily="49" charset="0"/>
                <a:cs typeface="Consolas" panose="020B0609020204030204" pitchFamily="49" charset="0"/>
              </a:rPr>
              <a:t>1</a:t>
            </a:r>
            <a:endParaRPr lang="en-IL" b="0">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2FA25F7E-B51C-B345-95D2-4DA859BF4A95}"/>
              </a:ext>
            </a:extLst>
          </p:cNvPr>
          <p:cNvSpPr txBox="1"/>
          <p:nvPr/>
        </p:nvSpPr>
        <p:spPr>
          <a:xfrm>
            <a:off x="5873347" y="1997075"/>
            <a:ext cx="291901" cy="462755"/>
          </a:xfrm>
          <a:prstGeom prst="rect">
            <a:avLst/>
          </a:prstGeom>
          <a:noFill/>
          <a:ln>
            <a:noFill/>
          </a:ln>
        </p:spPr>
        <p:txBody>
          <a:bodyPr wrap="square" lIns="0" tIns="46800" rIns="0" rtlCol="0">
            <a:spAutoFit/>
          </a:bodyPr>
          <a:lstStyle/>
          <a:p>
            <a:r>
              <a:rPr lang="he-IL" b="0" dirty="0">
                <a:latin typeface="Consolas" panose="020B0609020204030204" pitchFamily="49" charset="0"/>
                <a:cs typeface="Consolas" panose="020B0609020204030204" pitchFamily="49" charset="0"/>
              </a:rPr>
              <a:t>1</a:t>
            </a:r>
            <a:endParaRPr lang="en-IL" b="0">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449FB440-B876-FF44-821D-CCED7ACDDA50}"/>
              </a:ext>
            </a:extLst>
          </p:cNvPr>
          <p:cNvSpPr txBox="1"/>
          <p:nvPr/>
        </p:nvSpPr>
        <p:spPr>
          <a:xfrm>
            <a:off x="7081935" y="2954611"/>
            <a:ext cx="291901" cy="462755"/>
          </a:xfrm>
          <a:prstGeom prst="rect">
            <a:avLst/>
          </a:prstGeom>
          <a:noFill/>
          <a:ln>
            <a:noFill/>
          </a:ln>
        </p:spPr>
        <p:txBody>
          <a:bodyPr wrap="square" lIns="0" tIns="46800" rIns="0" rtlCol="0">
            <a:spAutoFit/>
          </a:bodyPr>
          <a:lstStyle/>
          <a:p>
            <a:r>
              <a:rPr lang="he-IL" b="0" dirty="0">
                <a:latin typeface="Consolas" panose="020B0609020204030204" pitchFamily="49" charset="0"/>
                <a:cs typeface="Consolas" panose="020B0609020204030204" pitchFamily="49" charset="0"/>
              </a:rPr>
              <a:t>1</a:t>
            </a:r>
            <a:endParaRPr lang="en-IL" b="0">
              <a:latin typeface="Consolas" panose="020B0609020204030204" pitchFamily="49" charset="0"/>
              <a:cs typeface="Consolas" panose="020B0609020204030204" pitchFamily="49" charset="0"/>
            </a:endParaRPr>
          </a:p>
        </p:txBody>
      </p:sp>
      <p:sp>
        <p:nvSpPr>
          <p:cNvPr id="51" name="TextBox 50">
            <a:extLst>
              <a:ext uri="{FF2B5EF4-FFF2-40B4-BE49-F238E27FC236}">
                <a16:creationId xmlns:a16="http://schemas.microsoft.com/office/drawing/2014/main" id="{55CA206B-B87F-B241-869B-6B51BCF91D2D}"/>
              </a:ext>
            </a:extLst>
          </p:cNvPr>
          <p:cNvSpPr txBox="1"/>
          <p:nvPr/>
        </p:nvSpPr>
        <p:spPr>
          <a:xfrm>
            <a:off x="3895359" y="2896751"/>
            <a:ext cx="291901" cy="462755"/>
          </a:xfrm>
          <a:prstGeom prst="rect">
            <a:avLst/>
          </a:prstGeom>
          <a:noFill/>
          <a:ln>
            <a:noFill/>
          </a:ln>
        </p:spPr>
        <p:txBody>
          <a:bodyPr wrap="square" lIns="0" tIns="46800" rIns="0" rtlCol="0">
            <a:spAutoFit/>
          </a:bodyPr>
          <a:lstStyle/>
          <a:p>
            <a:r>
              <a:rPr lang="he-IL" b="0" dirty="0">
                <a:latin typeface="Consolas" panose="020B0609020204030204" pitchFamily="49" charset="0"/>
                <a:cs typeface="Consolas" panose="020B0609020204030204" pitchFamily="49" charset="0"/>
              </a:rPr>
              <a:t>1</a:t>
            </a:r>
            <a:endParaRPr lang="en-IL" b="0">
              <a:latin typeface="Consolas" panose="020B0609020204030204" pitchFamily="49" charset="0"/>
              <a:cs typeface="Consolas" panose="020B0609020204030204" pitchFamily="49" charset="0"/>
            </a:endParaRPr>
          </a:p>
        </p:txBody>
      </p:sp>
      <p:sp>
        <p:nvSpPr>
          <p:cNvPr id="52" name="TextBox 51">
            <a:extLst>
              <a:ext uri="{FF2B5EF4-FFF2-40B4-BE49-F238E27FC236}">
                <a16:creationId xmlns:a16="http://schemas.microsoft.com/office/drawing/2014/main" id="{1F171211-AB47-0644-A026-A5F83E4D0019}"/>
              </a:ext>
            </a:extLst>
          </p:cNvPr>
          <p:cNvSpPr txBox="1"/>
          <p:nvPr/>
        </p:nvSpPr>
        <p:spPr>
          <a:xfrm>
            <a:off x="4730485" y="3918622"/>
            <a:ext cx="291901" cy="462755"/>
          </a:xfrm>
          <a:prstGeom prst="rect">
            <a:avLst/>
          </a:prstGeom>
          <a:noFill/>
          <a:ln>
            <a:noFill/>
          </a:ln>
        </p:spPr>
        <p:txBody>
          <a:bodyPr wrap="square" lIns="0" tIns="46800" rIns="0" rtlCol="0">
            <a:spAutoFit/>
          </a:bodyPr>
          <a:lstStyle/>
          <a:p>
            <a:r>
              <a:rPr lang="he-IL" b="0" dirty="0">
                <a:latin typeface="Consolas" panose="020B0609020204030204" pitchFamily="49" charset="0"/>
                <a:cs typeface="Consolas" panose="020B0609020204030204" pitchFamily="49" charset="0"/>
              </a:rPr>
              <a:t>1</a:t>
            </a:r>
            <a:endParaRPr lang="en-IL" b="0">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75AEF7E6-49D6-AA4C-972B-22001B009E5E}"/>
              </a:ext>
            </a:extLst>
          </p:cNvPr>
          <p:cNvSpPr txBox="1"/>
          <p:nvPr/>
        </p:nvSpPr>
        <p:spPr>
          <a:xfrm>
            <a:off x="6464838" y="3893976"/>
            <a:ext cx="291901" cy="462755"/>
          </a:xfrm>
          <a:prstGeom prst="rect">
            <a:avLst/>
          </a:prstGeom>
          <a:noFill/>
          <a:ln>
            <a:noFill/>
          </a:ln>
        </p:spPr>
        <p:txBody>
          <a:bodyPr wrap="square" lIns="0" tIns="46800" rIns="0" rtlCol="0">
            <a:spAutoFit/>
          </a:bodyPr>
          <a:lstStyle/>
          <a:p>
            <a:r>
              <a:rPr lang="he-IL" b="0" dirty="0">
                <a:latin typeface="Consolas" panose="020B0609020204030204" pitchFamily="49" charset="0"/>
                <a:cs typeface="Consolas" panose="020B0609020204030204" pitchFamily="49" charset="0"/>
              </a:rPr>
              <a:t>1</a:t>
            </a:r>
            <a:endParaRPr lang="en-IL" b="0">
              <a:latin typeface="Consolas" panose="020B0609020204030204" pitchFamily="49" charset="0"/>
              <a:cs typeface="Consolas" panose="020B0609020204030204" pitchFamily="49" charset="0"/>
            </a:endParaRPr>
          </a:p>
        </p:txBody>
      </p:sp>
      <p:sp>
        <p:nvSpPr>
          <p:cNvPr id="55" name="TextBox 54">
            <a:extLst>
              <a:ext uri="{FF2B5EF4-FFF2-40B4-BE49-F238E27FC236}">
                <a16:creationId xmlns:a16="http://schemas.microsoft.com/office/drawing/2014/main" id="{38406360-8D6D-5D4B-B83D-975EAC6147F5}"/>
              </a:ext>
            </a:extLst>
          </p:cNvPr>
          <p:cNvSpPr txBox="1"/>
          <p:nvPr/>
        </p:nvSpPr>
        <p:spPr>
          <a:xfrm>
            <a:off x="2908067" y="3855508"/>
            <a:ext cx="291901" cy="462755"/>
          </a:xfrm>
          <a:prstGeom prst="rect">
            <a:avLst/>
          </a:prstGeom>
          <a:noFill/>
          <a:ln>
            <a:noFill/>
          </a:ln>
        </p:spPr>
        <p:txBody>
          <a:bodyPr wrap="square" lIns="0" tIns="46800" rIns="0" rtlCol="0">
            <a:spAutoFit/>
          </a:bodyPr>
          <a:lstStyle/>
          <a:p>
            <a:r>
              <a:rPr lang="he-IL" b="0" dirty="0">
                <a:latin typeface="Consolas" panose="020B0609020204030204" pitchFamily="49" charset="0"/>
                <a:cs typeface="Consolas" panose="020B0609020204030204" pitchFamily="49" charset="0"/>
              </a:rPr>
              <a:t>1</a:t>
            </a:r>
            <a:endParaRPr lang="en-IL"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90969320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168" name="Oval 167">
            <a:extLst>
              <a:ext uri="{FF2B5EF4-FFF2-40B4-BE49-F238E27FC236}">
                <a16:creationId xmlns:a16="http://schemas.microsoft.com/office/drawing/2014/main" id="{2D9D7174-A3A7-E24C-886C-A55A355A8919}"/>
              </a:ext>
            </a:extLst>
          </p:cNvPr>
          <p:cNvSpPr/>
          <p:nvPr/>
        </p:nvSpPr>
        <p:spPr bwMode="auto">
          <a:xfrm>
            <a:off x="1828800"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600" b="0" i="0" u="none" strike="noStrike" cap="none" normalizeH="0" baseline="0">
              <a:ln>
                <a:noFill/>
              </a:ln>
              <a:solidFill>
                <a:schemeClr val="tx1"/>
              </a:solidFill>
              <a:effectLst/>
              <a:latin typeface="Arial" pitchFamily="34" charset="0"/>
            </a:endParaRPr>
          </a:p>
        </p:txBody>
      </p:sp>
      <p:sp>
        <p:nvSpPr>
          <p:cNvPr id="171" name="Oval 170">
            <a:extLst>
              <a:ext uri="{FF2B5EF4-FFF2-40B4-BE49-F238E27FC236}">
                <a16:creationId xmlns:a16="http://schemas.microsoft.com/office/drawing/2014/main" id="{F9431492-BEBD-344B-86FF-5C52093044F9}"/>
              </a:ext>
            </a:extLst>
          </p:cNvPr>
          <p:cNvSpPr/>
          <p:nvPr/>
        </p:nvSpPr>
        <p:spPr bwMode="auto">
          <a:xfrm>
            <a:off x="2662767" y="447855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600" b="0" i="0" u="none" strike="noStrike" cap="none" normalizeH="0" baseline="0">
              <a:ln>
                <a:noFill/>
              </a:ln>
              <a:solidFill>
                <a:schemeClr val="tx1"/>
              </a:solidFill>
              <a:effectLst/>
              <a:latin typeface="Arial" pitchFamily="34" charset="0"/>
            </a:endParaRPr>
          </a:p>
        </p:txBody>
      </p:sp>
      <p:sp>
        <p:nvSpPr>
          <p:cNvPr id="174" name="Oval 173">
            <a:extLst>
              <a:ext uri="{FF2B5EF4-FFF2-40B4-BE49-F238E27FC236}">
                <a16:creationId xmlns:a16="http://schemas.microsoft.com/office/drawing/2014/main" id="{D51713E3-E11D-BC48-94ED-C4114BCC0C26}"/>
              </a:ext>
            </a:extLst>
          </p:cNvPr>
          <p:cNvSpPr/>
          <p:nvPr/>
        </p:nvSpPr>
        <p:spPr bwMode="auto">
          <a:xfrm>
            <a:off x="3580088"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600" b="0" i="0" u="none" strike="noStrike" cap="none" normalizeH="0" baseline="0">
              <a:ln>
                <a:noFill/>
              </a:ln>
              <a:solidFill>
                <a:schemeClr val="tx1"/>
              </a:solidFill>
              <a:effectLst/>
              <a:latin typeface="Arial" pitchFamily="34" charset="0"/>
            </a:endParaRPr>
          </a:p>
        </p:txBody>
      </p:sp>
      <p:sp>
        <p:nvSpPr>
          <p:cNvPr id="177" name="Oval 176">
            <a:extLst>
              <a:ext uri="{FF2B5EF4-FFF2-40B4-BE49-F238E27FC236}">
                <a16:creationId xmlns:a16="http://schemas.microsoft.com/office/drawing/2014/main" id="{49EAC30E-782F-E947-ACEE-0B186498882C}"/>
              </a:ext>
            </a:extLst>
          </p:cNvPr>
          <p:cNvSpPr/>
          <p:nvPr/>
        </p:nvSpPr>
        <p:spPr bwMode="auto">
          <a:xfrm>
            <a:off x="4456659" y="450398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600" b="0" i="0" u="none" strike="noStrike" cap="none" normalizeH="0" baseline="0">
              <a:ln>
                <a:noFill/>
              </a:ln>
              <a:solidFill>
                <a:schemeClr val="tx1"/>
              </a:solidFill>
              <a:effectLst/>
              <a:latin typeface="Arial" pitchFamily="34" charset="0"/>
            </a:endParaRPr>
          </a:p>
        </p:txBody>
      </p:sp>
      <p:sp>
        <p:nvSpPr>
          <p:cNvPr id="180" name="Oval 179">
            <a:extLst>
              <a:ext uri="{FF2B5EF4-FFF2-40B4-BE49-F238E27FC236}">
                <a16:creationId xmlns:a16="http://schemas.microsoft.com/office/drawing/2014/main" id="{C4592195-403D-6D4F-A552-8E9951EC4702}"/>
              </a:ext>
            </a:extLst>
          </p:cNvPr>
          <p:cNvSpPr/>
          <p:nvPr/>
        </p:nvSpPr>
        <p:spPr bwMode="auto">
          <a:xfrm>
            <a:off x="534244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600" b="0" i="0" u="none" strike="noStrike" cap="none" normalizeH="0" baseline="0">
              <a:ln>
                <a:noFill/>
              </a:ln>
              <a:solidFill>
                <a:schemeClr val="tx1"/>
              </a:solidFill>
              <a:effectLst/>
              <a:latin typeface="Arial" pitchFamily="34" charset="0"/>
            </a:endParaRPr>
          </a:p>
        </p:txBody>
      </p:sp>
      <p:sp>
        <p:nvSpPr>
          <p:cNvPr id="193" name="Oval 192">
            <a:extLst>
              <a:ext uri="{FF2B5EF4-FFF2-40B4-BE49-F238E27FC236}">
                <a16:creationId xmlns:a16="http://schemas.microsoft.com/office/drawing/2014/main" id="{4D2A0AB5-9B7A-144F-BE57-658452063461}"/>
              </a:ext>
            </a:extLst>
          </p:cNvPr>
          <p:cNvSpPr/>
          <p:nvPr/>
        </p:nvSpPr>
        <p:spPr bwMode="auto">
          <a:xfrm>
            <a:off x="6228239" y="449580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600" b="0" i="0" u="none" strike="noStrike" cap="none" normalizeH="0" baseline="0">
              <a:ln>
                <a:noFill/>
              </a:ln>
              <a:solidFill>
                <a:schemeClr val="tx1"/>
              </a:solidFill>
              <a:effectLst/>
              <a:latin typeface="Arial" pitchFamily="34" charset="0"/>
            </a:endParaRPr>
          </a:p>
        </p:txBody>
      </p:sp>
      <p:grpSp>
        <p:nvGrpSpPr>
          <p:cNvPr id="195" name="Group 194">
            <a:extLst>
              <a:ext uri="{FF2B5EF4-FFF2-40B4-BE49-F238E27FC236}">
                <a16:creationId xmlns:a16="http://schemas.microsoft.com/office/drawing/2014/main" id="{FF5BAE6F-F6D8-A34E-9312-CD3BE2206DAC}"/>
              </a:ext>
            </a:extLst>
          </p:cNvPr>
          <p:cNvGrpSpPr/>
          <p:nvPr/>
        </p:nvGrpSpPr>
        <p:grpSpPr>
          <a:xfrm>
            <a:off x="2418842" y="1724622"/>
            <a:ext cx="635181" cy="466210"/>
            <a:chOff x="1916178" y="5705990"/>
            <a:chExt cx="635181" cy="466210"/>
          </a:xfrm>
          <a:solidFill>
            <a:schemeClr val="bg1">
              <a:lumMod val="95000"/>
            </a:schemeClr>
          </a:solidFill>
        </p:grpSpPr>
        <p:sp>
          <p:nvSpPr>
            <p:cNvPr id="196" name="Oval 195">
              <a:extLst>
                <a:ext uri="{FF2B5EF4-FFF2-40B4-BE49-F238E27FC236}">
                  <a16:creationId xmlns:a16="http://schemas.microsoft.com/office/drawing/2014/main" id="{7C1DAA78-EEF7-354C-94ED-DBA5444EBAB7}"/>
                </a:ext>
              </a:extLst>
            </p:cNvPr>
            <p:cNvSpPr/>
            <p:nvPr/>
          </p:nvSpPr>
          <p:spPr bwMode="auto">
            <a:xfrm>
              <a:off x="1916178" y="5715000"/>
              <a:ext cx="635181" cy="457200"/>
            </a:xfrm>
            <a:prstGeom prst="ellipse">
              <a:avLst/>
            </a:prstGeom>
            <a:grp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4000" b="0" i="0" u="none" strike="noStrike" cap="none" normalizeH="0" baseline="0">
                <a:ln>
                  <a:noFill/>
                </a:ln>
                <a:solidFill>
                  <a:schemeClr val="tx1"/>
                </a:solidFill>
                <a:effectLst/>
                <a:latin typeface="Arial" pitchFamily="34" charset="0"/>
              </a:endParaRPr>
            </a:p>
          </p:txBody>
        </p:sp>
        <p:sp>
          <p:nvSpPr>
            <p:cNvPr id="197" name="TextBox 196">
              <a:extLst>
                <a:ext uri="{FF2B5EF4-FFF2-40B4-BE49-F238E27FC236}">
                  <a16:creationId xmlns:a16="http://schemas.microsoft.com/office/drawing/2014/main" id="{320E878A-1155-B941-B769-099B456DF728}"/>
                </a:ext>
              </a:extLst>
            </p:cNvPr>
            <p:cNvSpPr txBox="1"/>
            <p:nvPr/>
          </p:nvSpPr>
          <p:spPr>
            <a:xfrm>
              <a:off x="2055674" y="5705990"/>
              <a:ext cx="356188" cy="461665"/>
            </a:xfrm>
            <a:prstGeom prst="rect">
              <a:avLst/>
            </a:prstGeom>
            <a:noFill/>
          </p:spPr>
          <p:txBody>
            <a:bodyPr wrap="none" rtlCol="0">
              <a:spAutoFit/>
            </a:bodyPr>
            <a:lstStyle/>
            <a:p>
              <a:r>
                <a:rPr lang="en-US" b="0" dirty="0"/>
                <a:t>a</a:t>
              </a:r>
              <a:endParaRPr lang="en-IL" b="0">
                <a:latin typeface="Times New Roman" panose="02020603050405020304" pitchFamily="18" charset="0"/>
                <a:cs typeface="Times New Roman" panose="02020603050405020304" pitchFamily="18" charset="0"/>
              </a:endParaRPr>
            </a:p>
          </p:txBody>
        </p:sp>
      </p:grpSp>
      <p:sp>
        <p:nvSpPr>
          <p:cNvPr id="199" name="Oval 198">
            <a:extLst>
              <a:ext uri="{FF2B5EF4-FFF2-40B4-BE49-F238E27FC236}">
                <a16:creationId xmlns:a16="http://schemas.microsoft.com/office/drawing/2014/main" id="{28CF101D-D899-F04B-AD3F-338330FBCD12}"/>
              </a:ext>
            </a:extLst>
          </p:cNvPr>
          <p:cNvSpPr/>
          <p:nvPr/>
        </p:nvSpPr>
        <p:spPr bwMode="auto">
          <a:xfrm>
            <a:off x="7001223" y="362031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600" b="0" i="0" u="none" strike="noStrike" cap="none" normalizeH="0" baseline="0">
              <a:ln>
                <a:noFill/>
              </a:ln>
              <a:solidFill>
                <a:schemeClr val="tx1"/>
              </a:solidFill>
              <a:effectLst/>
              <a:latin typeface="Arial" pitchFamily="34" charset="0"/>
            </a:endParaRPr>
          </a:p>
        </p:txBody>
      </p:sp>
      <p:cxnSp>
        <p:nvCxnSpPr>
          <p:cNvPr id="202" name="Straight Arrow Connector 201">
            <a:extLst>
              <a:ext uri="{FF2B5EF4-FFF2-40B4-BE49-F238E27FC236}">
                <a16:creationId xmlns:a16="http://schemas.microsoft.com/office/drawing/2014/main" id="{DCFA0875-CB97-E640-AAFA-09026B5DEEB0}"/>
              </a:ext>
            </a:extLst>
          </p:cNvPr>
          <p:cNvCxnSpPr>
            <a:cxnSpLocks/>
          </p:cNvCxnSpPr>
          <p:nvPr/>
        </p:nvCxnSpPr>
        <p:spPr bwMode="auto">
          <a:xfrm flipH="1">
            <a:off x="5671118" y="4028059"/>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3" name="Straight Arrow Connector 202">
            <a:extLst>
              <a:ext uri="{FF2B5EF4-FFF2-40B4-BE49-F238E27FC236}">
                <a16:creationId xmlns:a16="http://schemas.microsoft.com/office/drawing/2014/main" id="{2A87DC10-7A36-324A-99B0-CCECE870036A}"/>
              </a:ext>
            </a:extLst>
          </p:cNvPr>
          <p:cNvCxnSpPr>
            <a:cxnSpLocks/>
          </p:cNvCxnSpPr>
          <p:nvPr/>
        </p:nvCxnSpPr>
        <p:spPr bwMode="auto">
          <a:xfrm>
            <a:off x="6330853" y="4028059"/>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06" name="Oval 205">
            <a:extLst>
              <a:ext uri="{FF2B5EF4-FFF2-40B4-BE49-F238E27FC236}">
                <a16:creationId xmlns:a16="http://schemas.microsoft.com/office/drawing/2014/main" id="{A2EA8FAE-6EC1-2D47-AC0F-56F8A7C295AA}"/>
              </a:ext>
            </a:extLst>
          </p:cNvPr>
          <p:cNvSpPr/>
          <p:nvPr/>
        </p:nvSpPr>
        <p:spPr bwMode="auto">
          <a:xfrm>
            <a:off x="5818605" y="3602565"/>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600" b="0" i="0" u="none" strike="noStrike" cap="none" normalizeH="0" baseline="0">
              <a:ln>
                <a:noFill/>
              </a:ln>
              <a:solidFill>
                <a:schemeClr val="tx1"/>
              </a:solidFill>
              <a:effectLst/>
              <a:latin typeface="Arial" pitchFamily="34" charset="0"/>
            </a:endParaRPr>
          </a:p>
        </p:txBody>
      </p:sp>
      <p:cxnSp>
        <p:nvCxnSpPr>
          <p:cNvPr id="208" name="Straight Arrow Connector 207">
            <a:extLst>
              <a:ext uri="{FF2B5EF4-FFF2-40B4-BE49-F238E27FC236}">
                <a16:creationId xmlns:a16="http://schemas.microsoft.com/office/drawing/2014/main" id="{C79C4C43-718F-3243-950E-D7420274D075}"/>
              </a:ext>
            </a:extLst>
          </p:cNvPr>
          <p:cNvCxnSpPr>
            <a:cxnSpLocks/>
          </p:cNvCxnSpPr>
          <p:nvPr/>
        </p:nvCxnSpPr>
        <p:spPr bwMode="auto">
          <a:xfrm flipH="1">
            <a:off x="2146390" y="3991977"/>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9" name="Straight Arrow Connector 208">
            <a:extLst>
              <a:ext uri="{FF2B5EF4-FFF2-40B4-BE49-F238E27FC236}">
                <a16:creationId xmlns:a16="http://schemas.microsoft.com/office/drawing/2014/main" id="{984ADA17-295F-6942-8B96-877AE92131EF}"/>
              </a:ext>
            </a:extLst>
          </p:cNvPr>
          <p:cNvCxnSpPr>
            <a:cxnSpLocks/>
          </p:cNvCxnSpPr>
          <p:nvPr/>
        </p:nvCxnSpPr>
        <p:spPr bwMode="auto">
          <a:xfrm>
            <a:off x="2774082" y="3991977"/>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2" name="Oval 211">
            <a:extLst>
              <a:ext uri="{FF2B5EF4-FFF2-40B4-BE49-F238E27FC236}">
                <a16:creationId xmlns:a16="http://schemas.microsoft.com/office/drawing/2014/main" id="{74C97F85-9FDE-8D4F-B06B-9F92F66E98CB}"/>
              </a:ext>
            </a:extLst>
          </p:cNvPr>
          <p:cNvSpPr/>
          <p:nvPr/>
        </p:nvSpPr>
        <p:spPr bwMode="auto">
          <a:xfrm>
            <a:off x="2261834" y="3566483"/>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sz="3600" b="0" i="0" u="none" strike="noStrike" cap="none" normalizeH="0" baseline="0">
              <a:ln>
                <a:noFill/>
              </a:ln>
              <a:solidFill>
                <a:schemeClr val="tx1"/>
              </a:solidFill>
              <a:effectLst/>
              <a:latin typeface="Arial" pitchFamily="34" charset="0"/>
            </a:endParaRPr>
          </a:p>
        </p:txBody>
      </p:sp>
      <p:cxnSp>
        <p:nvCxnSpPr>
          <p:cNvPr id="214" name="Straight Arrow Connector 213">
            <a:extLst>
              <a:ext uri="{FF2B5EF4-FFF2-40B4-BE49-F238E27FC236}">
                <a16:creationId xmlns:a16="http://schemas.microsoft.com/office/drawing/2014/main" id="{47A7FD88-01BF-2841-803A-76F0875BFE4B}"/>
              </a:ext>
            </a:extLst>
          </p:cNvPr>
          <p:cNvCxnSpPr>
            <a:cxnSpLocks/>
          </p:cNvCxnSpPr>
          <p:nvPr/>
        </p:nvCxnSpPr>
        <p:spPr bwMode="auto">
          <a:xfrm flipH="1">
            <a:off x="3866610" y="3978290"/>
            <a:ext cx="348074" cy="466031"/>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15" name="Straight Arrow Connector 214">
            <a:extLst>
              <a:ext uri="{FF2B5EF4-FFF2-40B4-BE49-F238E27FC236}">
                <a16:creationId xmlns:a16="http://schemas.microsoft.com/office/drawing/2014/main" id="{6D72B6A6-BB9C-D140-B995-1928C9793A38}"/>
              </a:ext>
            </a:extLst>
          </p:cNvPr>
          <p:cNvCxnSpPr>
            <a:cxnSpLocks/>
          </p:cNvCxnSpPr>
          <p:nvPr/>
        </p:nvCxnSpPr>
        <p:spPr bwMode="auto">
          <a:xfrm>
            <a:off x="4575497" y="3978290"/>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8" name="Oval 217">
            <a:extLst>
              <a:ext uri="{FF2B5EF4-FFF2-40B4-BE49-F238E27FC236}">
                <a16:creationId xmlns:a16="http://schemas.microsoft.com/office/drawing/2014/main" id="{38447991-954F-384E-BB71-E378A793B7C4}"/>
              </a:ext>
            </a:extLst>
          </p:cNvPr>
          <p:cNvSpPr/>
          <p:nvPr/>
        </p:nvSpPr>
        <p:spPr bwMode="auto">
          <a:xfrm>
            <a:off x="4063249" y="3552796"/>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IL" sz="3600" b="0" i="0" u="none" strike="noStrike" cap="none" normalizeH="0" baseline="0">
              <a:ln>
                <a:noFill/>
              </a:ln>
              <a:solidFill>
                <a:schemeClr val="tx1"/>
              </a:solidFill>
              <a:effectLst/>
              <a:latin typeface="Arial" pitchFamily="34" charset="0"/>
            </a:endParaRPr>
          </a:p>
        </p:txBody>
      </p:sp>
      <p:cxnSp>
        <p:nvCxnSpPr>
          <p:cNvPr id="220" name="Straight Arrow Connector 219">
            <a:extLst>
              <a:ext uri="{FF2B5EF4-FFF2-40B4-BE49-F238E27FC236}">
                <a16:creationId xmlns:a16="http://schemas.microsoft.com/office/drawing/2014/main" id="{5F9EA5E1-3ED8-BB49-904C-0F29806BEF23}"/>
              </a:ext>
            </a:extLst>
          </p:cNvPr>
          <p:cNvCxnSpPr>
            <a:cxnSpLocks/>
          </p:cNvCxnSpPr>
          <p:nvPr/>
        </p:nvCxnSpPr>
        <p:spPr bwMode="auto">
          <a:xfrm flipH="1">
            <a:off x="6222403" y="3120714"/>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1" name="Straight Arrow Connector 220">
            <a:extLst>
              <a:ext uri="{FF2B5EF4-FFF2-40B4-BE49-F238E27FC236}">
                <a16:creationId xmlns:a16="http://schemas.microsoft.com/office/drawing/2014/main" id="{FFD58EC7-FAFB-CF44-8233-E11E3698D33D}"/>
              </a:ext>
            </a:extLst>
          </p:cNvPr>
          <p:cNvCxnSpPr>
            <a:cxnSpLocks/>
          </p:cNvCxnSpPr>
          <p:nvPr/>
        </p:nvCxnSpPr>
        <p:spPr bwMode="auto">
          <a:xfrm>
            <a:off x="6882138" y="3120714"/>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4" name="Oval 223">
            <a:extLst>
              <a:ext uri="{FF2B5EF4-FFF2-40B4-BE49-F238E27FC236}">
                <a16:creationId xmlns:a16="http://schemas.microsoft.com/office/drawing/2014/main" id="{93959835-E916-564F-9C7A-809A0F6AB1DB}"/>
              </a:ext>
            </a:extLst>
          </p:cNvPr>
          <p:cNvSpPr/>
          <p:nvPr/>
        </p:nvSpPr>
        <p:spPr bwMode="auto">
          <a:xfrm>
            <a:off x="6369890" y="2695220"/>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4000" b="0" i="0" u="none" strike="noStrike" cap="none" normalizeH="0" baseline="0">
              <a:ln>
                <a:noFill/>
              </a:ln>
              <a:solidFill>
                <a:schemeClr val="tx1"/>
              </a:solidFill>
              <a:effectLst/>
              <a:latin typeface="Arial" pitchFamily="34" charset="0"/>
            </a:endParaRPr>
          </a:p>
        </p:txBody>
      </p:sp>
      <p:cxnSp>
        <p:nvCxnSpPr>
          <p:cNvPr id="226" name="Straight Arrow Connector 225">
            <a:extLst>
              <a:ext uri="{FF2B5EF4-FFF2-40B4-BE49-F238E27FC236}">
                <a16:creationId xmlns:a16="http://schemas.microsoft.com/office/drawing/2014/main" id="{F4CC6E57-DFE8-E340-82C2-DF0532A3DBEB}"/>
              </a:ext>
            </a:extLst>
          </p:cNvPr>
          <p:cNvCxnSpPr>
            <a:cxnSpLocks/>
          </p:cNvCxnSpPr>
          <p:nvPr/>
        </p:nvCxnSpPr>
        <p:spPr bwMode="auto">
          <a:xfrm flipH="1">
            <a:off x="2782824" y="3095238"/>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7" name="Straight Arrow Connector 226">
            <a:extLst>
              <a:ext uri="{FF2B5EF4-FFF2-40B4-BE49-F238E27FC236}">
                <a16:creationId xmlns:a16="http://schemas.microsoft.com/office/drawing/2014/main" id="{CB71A43D-5C68-684A-9699-7AE738855D44}"/>
              </a:ext>
            </a:extLst>
          </p:cNvPr>
          <p:cNvCxnSpPr>
            <a:cxnSpLocks/>
          </p:cNvCxnSpPr>
          <p:nvPr/>
        </p:nvCxnSpPr>
        <p:spPr bwMode="auto">
          <a:xfrm>
            <a:off x="3624939" y="3095238"/>
            <a:ext cx="554085" cy="403803"/>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0" name="Oval 229">
            <a:extLst>
              <a:ext uri="{FF2B5EF4-FFF2-40B4-BE49-F238E27FC236}">
                <a16:creationId xmlns:a16="http://schemas.microsoft.com/office/drawing/2014/main" id="{CCA72487-044F-9C4F-8FF3-C514ADD8DAE4}"/>
              </a:ext>
            </a:extLst>
          </p:cNvPr>
          <p:cNvSpPr/>
          <p:nvPr/>
        </p:nvSpPr>
        <p:spPr bwMode="auto">
          <a:xfrm>
            <a:off x="3112691" y="2669744"/>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4000" b="0" i="0" u="none" strike="noStrike" cap="none" normalizeH="0" baseline="0">
              <a:ln>
                <a:noFill/>
              </a:ln>
              <a:solidFill>
                <a:schemeClr val="tx1"/>
              </a:solidFill>
              <a:effectLst/>
              <a:latin typeface="Arial" pitchFamily="34" charset="0"/>
            </a:endParaRPr>
          </a:p>
        </p:txBody>
      </p:sp>
      <p:cxnSp>
        <p:nvCxnSpPr>
          <p:cNvPr id="232" name="Straight Arrow Connector 231">
            <a:extLst>
              <a:ext uri="{FF2B5EF4-FFF2-40B4-BE49-F238E27FC236}">
                <a16:creationId xmlns:a16="http://schemas.microsoft.com/office/drawing/2014/main" id="{26B7FF48-1CDE-4749-B302-E948A35D95C3}"/>
              </a:ext>
            </a:extLst>
          </p:cNvPr>
          <p:cNvCxnSpPr>
            <a:cxnSpLocks/>
          </p:cNvCxnSpPr>
          <p:nvPr/>
        </p:nvCxnSpPr>
        <p:spPr bwMode="auto">
          <a:xfrm flipH="1">
            <a:off x="3638490" y="2188033"/>
            <a:ext cx="1265030" cy="472880"/>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3" name="Straight Arrow Connector 232">
            <a:extLst>
              <a:ext uri="{FF2B5EF4-FFF2-40B4-BE49-F238E27FC236}">
                <a16:creationId xmlns:a16="http://schemas.microsoft.com/office/drawing/2014/main" id="{BB1E7495-F463-B347-A0A8-1DF22ACF0F49}"/>
              </a:ext>
            </a:extLst>
          </p:cNvPr>
          <p:cNvCxnSpPr>
            <a:cxnSpLocks/>
          </p:cNvCxnSpPr>
          <p:nvPr/>
        </p:nvCxnSpPr>
        <p:spPr bwMode="auto">
          <a:xfrm>
            <a:off x="5264332" y="218803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6" name="Oval 235">
            <a:extLst>
              <a:ext uri="{FF2B5EF4-FFF2-40B4-BE49-F238E27FC236}">
                <a16:creationId xmlns:a16="http://schemas.microsoft.com/office/drawing/2014/main" id="{73BA03C7-05A1-8840-8DC3-8CFCE79E4930}"/>
              </a:ext>
            </a:extLst>
          </p:cNvPr>
          <p:cNvSpPr/>
          <p:nvPr/>
        </p:nvSpPr>
        <p:spPr bwMode="auto">
          <a:xfrm>
            <a:off x="4752084" y="1762539"/>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4000" b="0" i="0" u="none" strike="noStrike" cap="none" normalizeH="0" baseline="0">
              <a:ln>
                <a:noFill/>
              </a:ln>
              <a:solidFill>
                <a:schemeClr val="tx1"/>
              </a:solidFill>
              <a:effectLst/>
              <a:latin typeface="Arial" pitchFamily="34" charset="0"/>
            </a:endParaRPr>
          </a:p>
        </p:txBody>
      </p:sp>
      <p:cxnSp>
        <p:nvCxnSpPr>
          <p:cNvPr id="238" name="Straight Arrow Connector 237">
            <a:extLst>
              <a:ext uri="{FF2B5EF4-FFF2-40B4-BE49-F238E27FC236}">
                <a16:creationId xmlns:a16="http://schemas.microsoft.com/office/drawing/2014/main" id="{AB20945C-EBD9-7145-903E-EC39EC06AD43}"/>
              </a:ext>
            </a:extLst>
          </p:cNvPr>
          <p:cNvCxnSpPr>
            <a:cxnSpLocks/>
            <a:stCxn id="242" idx="3"/>
          </p:cNvCxnSpPr>
          <p:nvPr/>
        </p:nvCxnSpPr>
        <p:spPr bwMode="auto">
          <a:xfrm flipH="1">
            <a:off x="2892998" y="1295803"/>
            <a:ext cx="738488" cy="438282"/>
          </a:xfrm>
          <a:prstGeom prst="straightConnector1">
            <a:avLst/>
          </a:prstGeom>
          <a:noFill/>
          <a:ln w="12700"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9" name="Straight Arrow Connector 238">
            <a:extLst>
              <a:ext uri="{FF2B5EF4-FFF2-40B4-BE49-F238E27FC236}">
                <a16:creationId xmlns:a16="http://schemas.microsoft.com/office/drawing/2014/main" id="{D18CFF28-9C2D-094C-9550-35E356BAE01B}"/>
              </a:ext>
            </a:extLst>
          </p:cNvPr>
          <p:cNvCxnSpPr>
            <a:cxnSpLocks/>
          </p:cNvCxnSpPr>
          <p:nvPr/>
        </p:nvCxnSpPr>
        <p:spPr bwMode="auto">
          <a:xfrm>
            <a:off x="4063249" y="1300943"/>
            <a:ext cx="744932" cy="496140"/>
          </a:xfrm>
          <a:prstGeom prst="straightConnector1">
            <a:avLst/>
          </a:prstGeom>
          <a:noFill/>
          <a:ln w="38100" cap="flat" cmpd="sng" algn="ctr">
            <a:solidFill>
              <a:srgbClr val="C00000"/>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42" name="Oval 241">
            <a:extLst>
              <a:ext uri="{FF2B5EF4-FFF2-40B4-BE49-F238E27FC236}">
                <a16:creationId xmlns:a16="http://schemas.microsoft.com/office/drawing/2014/main" id="{A366EC4F-03B7-F848-8179-24164F880493}"/>
              </a:ext>
            </a:extLst>
          </p:cNvPr>
          <p:cNvSpPr/>
          <p:nvPr/>
        </p:nvSpPr>
        <p:spPr bwMode="auto">
          <a:xfrm>
            <a:off x="3538466" y="905558"/>
            <a:ext cx="635181" cy="457200"/>
          </a:xfrm>
          <a:prstGeom prst="ellipse">
            <a:avLst/>
          </a:prstGeom>
          <a:solidFill>
            <a:schemeClr val="bg1">
              <a:lumMod val="9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600" b="0" i="0" u="none" strike="noStrike" cap="none" normalizeH="0" baseline="0">
              <a:ln>
                <a:noFill/>
              </a:ln>
              <a:solidFill>
                <a:schemeClr val="tx1"/>
              </a:solidFill>
              <a:effectLst/>
              <a:latin typeface="Arial" pitchFamily="34" charset="0"/>
            </a:endParaRPr>
          </a:p>
        </p:txBody>
      </p:sp>
      <p:sp>
        <p:nvSpPr>
          <p:cNvPr id="56" name="TextBox 55">
            <a:extLst>
              <a:ext uri="{FF2B5EF4-FFF2-40B4-BE49-F238E27FC236}">
                <a16:creationId xmlns:a16="http://schemas.microsoft.com/office/drawing/2014/main" id="{A9ADEDFF-A8A7-6D49-B446-8AFF552AF131}"/>
              </a:ext>
            </a:extLst>
          </p:cNvPr>
          <p:cNvSpPr txBox="1"/>
          <p:nvPr/>
        </p:nvSpPr>
        <p:spPr>
          <a:xfrm>
            <a:off x="7137106" y="3598100"/>
            <a:ext cx="356188" cy="461665"/>
          </a:xfrm>
          <a:prstGeom prst="rect">
            <a:avLst/>
          </a:prstGeom>
          <a:noFill/>
        </p:spPr>
        <p:txBody>
          <a:bodyPr wrap="none" rtlCol="0">
            <a:spAutoFit/>
          </a:bodyPr>
          <a:lstStyle/>
          <a:p>
            <a:r>
              <a:rPr lang="en-US" b="0" dirty="0"/>
              <a:t>b</a:t>
            </a:r>
            <a:endParaRPr lang="en-IL" b="0"/>
          </a:p>
        </p:txBody>
      </p:sp>
      <p:sp>
        <p:nvSpPr>
          <p:cNvPr id="57" name="TextBox 56">
            <a:extLst>
              <a:ext uri="{FF2B5EF4-FFF2-40B4-BE49-F238E27FC236}">
                <a16:creationId xmlns:a16="http://schemas.microsoft.com/office/drawing/2014/main" id="{E594E59F-BF57-A447-816F-D02D7C9676A0}"/>
              </a:ext>
            </a:extLst>
          </p:cNvPr>
          <p:cNvSpPr txBox="1"/>
          <p:nvPr/>
        </p:nvSpPr>
        <p:spPr>
          <a:xfrm>
            <a:off x="1983810" y="4486961"/>
            <a:ext cx="338555" cy="461665"/>
          </a:xfrm>
          <a:prstGeom prst="rect">
            <a:avLst/>
          </a:prstGeom>
          <a:noFill/>
        </p:spPr>
        <p:txBody>
          <a:bodyPr wrap="none" rtlCol="0">
            <a:spAutoFit/>
          </a:bodyPr>
          <a:lstStyle/>
          <a:p>
            <a:r>
              <a:rPr lang="en-US" b="0" dirty="0"/>
              <a:t>c</a:t>
            </a:r>
            <a:endParaRPr lang="en-IL" b="0"/>
          </a:p>
        </p:txBody>
      </p:sp>
      <p:sp>
        <p:nvSpPr>
          <p:cNvPr id="58" name="TextBox 57">
            <a:extLst>
              <a:ext uri="{FF2B5EF4-FFF2-40B4-BE49-F238E27FC236}">
                <a16:creationId xmlns:a16="http://schemas.microsoft.com/office/drawing/2014/main" id="{6F717345-9DEE-DE48-8292-BC7ADED6D8FF}"/>
              </a:ext>
            </a:extLst>
          </p:cNvPr>
          <p:cNvSpPr txBox="1"/>
          <p:nvPr/>
        </p:nvSpPr>
        <p:spPr>
          <a:xfrm>
            <a:off x="2806046" y="4467560"/>
            <a:ext cx="356188" cy="461665"/>
          </a:xfrm>
          <a:prstGeom prst="rect">
            <a:avLst/>
          </a:prstGeom>
          <a:noFill/>
        </p:spPr>
        <p:txBody>
          <a:bodyPr wrap="none" rtlCol="0">
            <a:spAutoFit/>
          </a:bodyPr>
          <a:lstStyle/>
          <a:p>
            <a:r>
              <a:rPr lang="en-US" b="0" dirty="0"/>
              <a:t>d</a:t>
            </a:r>
            <a:endParaRPr lang="en-IL" b="0"/>
          </a:p>
        </p:txBody>
      </p:sp>
      <p:sp>
        <p:nvSpPr>
          <p:cNvPr id="59" name="TextBox 58">
            <a:extLst>
              <a:ext uri="{FF2B5EF4-FFF2-40B4-BE49-F238E27FC236}">
                <a16:creationId xmlns:a16="http://schemas.microsoft.com/office/drawing/2014/main" id="{8C6D4295-29D3-7342-9645-FFE4945D86AE}"/>
              </a:ext>
            </a:extLst>
          </p:cNvPr>
          <p:cNvSpPr txBox="1"/>
          <p:nvPr/>
        </p:nvSpPr>
        <p:spPr>
          <a:xfrm>
            <a:off x="3704951" y="4467142"/>
            <a:ext cx="356188" cy="461665"/>
          </a:xfrm>
          <a:prstGeom prst="rect">
            <a:avLst/>
          </a:prstGeom>
          <a:noFill/>
        </p:spPr>
        <p:txBody>
          <a:bodyPr wrap="none" rtlCol="0">
            <a:spAutoFit/>
          </a:bodyPr>
          <a:lstStyle/>
          <a:p>
            <a:r>
              <a:rPr lang="en-US" b="0" dirty="0">
                <a:solidFill>
                  <a:srgbClr val="C00000"/>
                </a:solidFill>
              </a:rPr>
              <a:t>e</a:t>
            </a:r>
            <a:endParaRPr lang="en-IL" b="0">
              <a:solidFill>
                <a:srgbClr val="C00000"/>
              </a:solidFill>
            </a:endParaRPr>
          </a:p>
        </p:txBody>
      </p:sp>
      <p:sp>
        <p:nvSpPr>
          <p:cNvPr id="60" name="TextBox 59">
            <a:extLst>
              <a:ext uri="{FF2B5EF4-FFF2-40B4-BE49-F238E27FC236}">
                <a16:creationId xmlns:a16="http://schemas.microsoft.com/office/drawing/2014/main" id="{17479A25-EAD6-9941-BF43-9AC4827E8FF0}"/>
              </a:ext>
            </a:extLst>
          </p:cNvPr>
          <p:cNvSpPr txBox="1"/>
          <p:nvPr/>
        </p:nvSpPr>
        <p:spPr>
          <a:xfrm>
            <a:off x="4625877" y="4469138"/>
            <a:ext cx="269626" cy="461665"/>
          </a:xfrm>
          <a:prstGeom prst="rect">
            <a:avLst/>
          </a:prstGeom>
          <a:noFill/>
        </p:spPr>
        <p:txBody>
          <a:bodyPr wrap="none" rtlCol="0">
            <a:spAutoFit/>
          </a:bodyPr>
          <a:lstStyle/>
          <a:p>
            <a:r>
              <a:rPr lang="en-US" b="0" dirty="0"/>
              <a:t>f</a:t>
            </a:r>
            <a:endParaRPr lang="en-IL" b="0"/>
          </a:p>
        </p:txBody>
      </p:sp>
      <p:sp>
        <p:nvSpPr>
          <p:cNvPr id="61" name="TextBox 60">
            <a:extLst>
              <a:ext uri="{FF2B5EF4-FFF2-40B4-BE49-F238E27FC236}">
                <a16:creationId xmlns:a16="http://schemas.microsoft.com/office/drawing/2014/main" id="{4141C829-9759-2247-90F2-26E29690EE3D}"/>
              </a:ext>
            </a:extLst>
          </p:cNvPr>
          <p:cNvSpPr txBox="1"/>
          <p:nvPr/>
        </p:nvSpPr>
        <p:spPr>
          <a:xfrm>
            <a:off x="5476581" y="4481781"/>
            <a:ext cx="356188" cy="461665"/>
          </a:xfrm>
          <a:prstGeom prst="rect">
            <a:avLst/>
          </a:prstGeom>
          <a:noFill/>
        </p:spPr>
        <p:txBody>
          <a:bodyPr wrap="none" rtlCol="0">
            <a:spAutoFit/>
          </a:bodyPr>
          <a:lstStyle/>
          <a:p>
            <a:r>
              <a:rPr lang="en-US" b="0" dirty="0"/>
              <a:t>g</a:t>
            </a:r>
            <a:endParaRPr lang="en-IL" b="0"/>
          </a:p>
        </p:txBody>
      </p:sp>
      <p:sp>
        <p:nvSpPr>
          <p:cNvPr id="62" name="TextBox 61">
            <a:extLst>
              <a:ext uri="{FF2B5EF4-FFF2-40B4-BE49-F238E27FC236}">
                <a16:creationId xmlns:a16="http://schemas.microsoft.com/office/drawing/2014/main" id="{F3420D9C-4A4E-784E-8F82-C2AC2B6D9459}"/>
              </a:ext>
            </a:extLst>
          </p:cNvPr>
          <p:cNvSpPr txBox="1"/>
          <p:nvPr/>
        </p:nvSpPr>
        <p:spPr>
          <a:xfrm>
            <a:off x="6373284" y="4477506"/>
            <a:ext cx="356188" cy="461665"/>
          </a:xfrm>
          <a:prstGeom prst="rect">
            <a:avLst/>
          </a:prstGeom>
          <a:noFill/>
        </p:spPr>
        <p:txBody>
          <a:bodyPr wrap="none" rtlCol="0">
            <a:spAutoFit/>
          </a:bodyPr>
          <a:lstStyle/>
          <a:p>
            <a:r>
              <a:rPr lang="en-US" b="0" dirty="0"/>
              <a:t>h</a:t>
            </a:r>
            <a:endParaRPr lang="en-IL" b="0"/>
          </a:p>
        </p:txBody>
      </p:sp>
      <p:sp>
        <p:nvSpPr>
          <p:cNvPr id="41" name="TextBox 40">
            <a:extLst>
              <a:ext uri="{FF2B5EF4-FFF2-40B4-BE49-F238E27FC236}">
                <a16:creationId xmlns:a16="http://schemas.microsoft.com/office/drawing/2014/main" id="{52F7BB85-7A82-E542-8731-DCE64427EE21}"/>
              </a:ext>
            </a:extLst>
          </p:cNvPr>
          <p:cNvSpPr txBox="1"/>
          <p:nvPr/>
        </p:nvSpPr>
        <p:spPr>
          <a:xfrm>
            <a:off x="2960752" y="1143177"/>
            <a:ext cx="291901" cy="462755"/>
          </a:xfrm>
          <a:prstGeom prst="rect">
            <a:avLst/>
          </a:prstGeom>
          <a:noFill/>
          <a:ln>
            <a:noFill/>
          </a:ln>
        </p:spPr>
        <p:txBody>
          <a:bodyPr wrap="square" lIns="0" tIns="46800" rIns="0" rtlCol="0">
            <a:spAutoFit/>
          </a:bodyPr>
          <a:lstStyle/>
          <a:p>
            <a:r>
              <a:rPr lang="en-IL" b="0">
                <a:latin typeface="Consolas" panose="020B0609020204030204" pitchFamily="49" charset="0"/>
                <a:cs typeface="Consolas" panose="020B0609020204030204" pitchFamily="49" charset="0"/>
              </a:rPr>
              <a:t>0</a:t>
            </a:r>
          </a:p>
        </p:txBody>
      </p:sp>
      <p:sp>
        <p:nvSpPr>
          <p:cNvPr id="42" name="TextBox 41">
            <a:extLst>
              <a:ext uri="{FF2B5EF4-FFF2-40B4-BE49-F238E27FC236}">
                <a16:creationId xmlns:a16="http://schemas.microsoft.com/office/drawing/2014/main" id="{1B8016E0-9574-2A4F-A97B-B1EE884581D5}"/>
              </a:ext>
            </a:extLst>
          </p:cNvPr>
          <p:cNvSpPr txBox="1"/>
          <p:nvPr/>
        </p:nvSpPr>
        <p:spPr>
          <a:xfrm>
            <a:off x="3987410" y="2036519"/>
            <a:ext cx="291901" cy="462755"/>
          </a:xfrm>
          <a:prstGeom prst="rect">
            <a:avLst/>
          </a:prstGeom>
          <a:noFill/>
          <a:ln>
            <a:noFill/>
          </a:ln>
        </p:spPr>
        <p:txBody>
          <a:bodyPr wrap="square" lIns="0" tIns="46800" rIns="0" rtlCol="0">
            <a:spAutoFit/>
          </a:bodyPr>
          <a:lstStyle/>
          <a:p>
            <a:r>
              <a:rPr lang="en-IL" b="0">
                <a:latin typeface="Consolas" panose="020B0609020204030204" pitchFamily="49" charset="0"/>
                <a:cs typeface="Consolas" panose="020B0609020204030204" pitchFamily="49" charset="0"/>
              </a:rPr>
              <a:t>0</a:t>
            </a:r>
          </a:p>
        </p:txBody>
      </p:sp>
      <p:sp>
        <p:nvSpPr>
          <p:cNvPr id="43" name="TextBox 42">
            <a:extLst>
              <a:ext uri="{FF2B5EF4-FFF2-40B4-BE49-F238E27FC236}">
                <a16:creationId xmlns:a16="http://schemas.microsoft.com/office/drawing/2014/main" id="{12424FFF-894D-9346-A8A5-BA82752A950E}"/>
              </a:ext>
            </a:extLst>
          </p:cNvPr>
          <p:cNvSpPr txBox="1"/>
          <p:nvPr/>
        </p:nvSpPr>
        <p:spPr>
          <a:xfrm>
            <a:off x="2670021" y="2951102"/>
            <a:ext cx="291901" cy="462755"/>
          </a:xfrm>
          <a:prstGeom prst="rect">
            <a:avLst/>
          </a:prstGeom>
          <a:noFill/>
          <a:ln>
            <a:noFill/>
          </a:ln>
        </p:spPr>
        <p:txBody>
          <a:bodyPr wrap="square" lIns="0" tIns="46800" rIns="0" rtlCol="0">
            <a:spAutoFit/>
          </a:bodyPr>
          <a:lstStyle/>
          <a:p>
            <a:r>
              <a:rPr lang="en-IL" b="0">
                <a:latin typeface="Consolas" panose="020B0609020204030204" pitchFamily="49" charset="0"/>
                <a:cs typeface="Consolas" panose="020B0609020204030204" pitchFamily="49" charset="0"/>
              </a:rPr>
              <a:t>0</a:t>
            </a:r>
          </a:p>
        </p:txBody>
      </p:sp>
      <p:sp>
        <p:nvSpPr>
          <p:cNvPr id="44" name="TextBox 43">
            <a:extLst>
              <a:ext uri="{FF2B5EF4-FFF2-40B4-BE49-F238E27FC236}">
                <a16:creationId xmlns:a16="http://schemas.microsoft.com/office/drawing/2014/main" id="{635E436F-F3F0-5145-B9E2-B6D9CC50561D}"/>
              </a:ext>
            </a:extLst>
          </p:cNvPr>
          <p:cNvSpPr txBox="1"/>
          <p:nvPr/>
        </p:nvSpPr>
        <p:spPr>
          <a:xfrm>
            <a:off x="1936972" y="3897391"/>
            <a:ext cx="291901" cy="462755"/>
          </a:xfrm>
          <a:prstGeom prst="rect">
            <a:avLst/>
          </a:prstGeom>
          <a:noFill/>
          <a:ln>
            <a:noFill/>
          </a:ln>
        </p:spPr>
        <p:txBody>
          <a:bodyPr wrap="square" lIns="0" tIns="46800" rIns="0" rtlCol="0">
            <a:spAutoFit/>
          </a:bodyPr>
          <a:lstStyle/>
          <a:p>
            <a:r>
              <a:rPr lang="en-IL" b="0">
                <a:latin typeface="Consolas" panose="020B0609020204030204" pitchFamily="49" charset="0"/>
                <a:cs typeface="Consolas" panose="020B0609020204030204" pitchFamily="49" charset="0"/>
              </a:rPr>
              <a:t>0</a:t>
            </a:r>
          </a:p>
        </p:txBody>
      </p:sp>
      <p:sp>
        <p:nvSpPr>
          <p:cNvPr id="45" name="TextBox 44">
            <a:extLst>
              <a:ext uri="{FF2B5EF4-FFF2-40B4-BE49-F238E27FC236}">
                <a16:creationId xmlns:a16="http://schemas.microsoft.com/office/drawing/2014/main" id="{F55743AC-CFF6-494D-9C56-9324404CEE8F}"/>
              </a:ext>
            </a:extLst>
          </p:cNvPr>
          <p:cNvSpPr txBox="1"/>
          <p:nvPr/>
        </p:nvSpPr>
        <p:spPr>
          <a:xfrm>
            <a:off x="6081383" y="2980001"/>
            <a:ext cx="291901" cy="462755"/>
          </a:xfrm>
          <a:prstGeom prst="rect">
            <a:avLst/>
          </a:prstGeom>
          <a:noFill/>
          <a:ln>
            <a:noFill/>
          </a:ln>
        </p:spPr>
        <p:txBody>
          <a:bodyPr wrap="square" lIns="0" tIns="46800" rIns="0" rtlCol="0">
            <a:spAutoFit/>
          </a:bodyPr>
          <a:lstStyle/>
          <a:p>
            <a:r>
              <a:rPr lang="en-IL" b="0">
                <a:latin typeface="Consolas" panose="020B0609020204030204" pitchFamily="49" charset="0"/>
                <a:cs typeface="Consolas" panose="020B0609020204030204" pitchFamily="49" charset="0"/>
              </a:rPr>
              <a:t>0</a:t>
            </a:r>
          </a:p>
        </p:txBody>
      </p:sp>
      <p:sp>
        <p:nvSpPr>
          <p:cNvPr id="46" name="TextBox 45">
            <a:extLst>
              <a:ext uri="{FF2B5EF4-FFF2-40B4-BE49-F238E27FC236}">
                <a16:creationId xmlns:a16="http://schemas.microsoft.com/office/drawing/2014/main" id="{FBD51055-CC06-D443-8A99-A0C6E25E0A28}"/>
              </a:ext>
            </a:extLst>
          </p:cNvPr>
          <p:cNvSpPr txBox="1"/>
          <p:nvPr/>
        </p:nvSpPr>
        <p:spPr>
          <a:xfrm>
            <a:off x="3736892" y="3895559"/>
            <a:ext cx="291901" cy="462755"/>
          </a:xfrm>
          <a:prstGeom prst="rect">
            <a:avLst/>
          </a:prstGeom>
          <a:noFill/>
          <a:ln>
            <a:noFill/>
          </a:ln>
        </p:spPr>
        <p:txBody>
          <a:bodyPr wrap="square" lIns="0" tIns="46800" rIns="0" rtlCol="0">
            <a:spAutoFit/>
          </a:bodyPr>
          <a:lstStyle/>
          <a:p>
            <a:r>
              <a:rPr lang="en-IL" b="0">
                <a:latin typeface="Consolas" panose="020B0609020204030204" pitchFamily="49" charset="0"/>
                <a:cs typeface="Consolas" panose="020B0609020204030204" pitchFamily="49" charset="0"/>
              </a:rPr>
              <a:t>0</a:t>
            </a:r>
          </a:p>
        </p:txBody>
      </p:sp>
      <p:sp>
        <p:nvSpPr>
          <p:cNvPr id="47" name="TextBox 46">
            <a:extLst>
              <a:ext uri="{FF2B5EF4-FFF2-40B4-BE49-F238E27FC236}">
                <a16:creationId xmlns:a16="http://schemas.microsoft.com/office/drawing/2014/main" id="{F35131BF-6578-1A47-8605-037D88BD6566}"/>
              </a:ext>
            </a:extLst>
          </p:cNvPr>
          <p:cNvSpPr txBox="1"/>
          <p:nvPr/>
        </p:nvSpPr>
        <p:spPr>
          <a:xfrm>
            <a:off x="5509996" y="3893492"/>
            <a:ext cx="291901" cy="462755"/>
          </a:xfrm>
          <a:prstGeom prst="rect">
            <a:avLst/>
          </a:prstGeom>
          <a:noFill/>
          <a:ln>
            <a:noFill/>
          </a:ln>
        </p:spPr>
        <p:txBody>
          <a:bodyPr wrap="square" lIns="0" tIns="46800" rIns="0" rtlCol="0">
            <a:spAutoFit/>
          </a:bodyPr>
          <a:lstStyle/>
          <a:p>
            <a:r>
              <a:rPr lang="en-IL" b="0">
                <a:latin typeface="Consolas" panose="020B0609020204030204" pitchFamily="49" charset="0"/>
                <a:cs typeface="Consolas" panose="020B0609020204030204" pitchFamily="49" charset="0"/>
              </a:rPr>
              <a:t>0</a:t>
            </a:r>
          </a:p>
        </p:txBody>
      </p:sp>
      <p:sp>
        <p:nvSpPr>
          <p:cNvPr id="48" name="TextBox 47">
            <a:extLst>
              <a:ext uri="{FF2B5EF4-FFF2-40B4-BE49-F238E27FC236}">
                <a16:creationId xmlns:a16="http://schemas.microsoft.com/office/drawing/2014/main" id="{A68A61A6-973A-2643-8D37-31D3082AD9B1}"/>
              </a:ext>
            </a:extLst>
          </p:cNvPr>
          <p:cNvSpPr txBox="1"/>
          <p:nvPr/>
        </p:nvSpPr>
        <p:spPr>
          <a:xfrm>
            <a:off x="4435715" y="1131267"/>
            <a:ext cx="291901" cy="462755"/>
          </a:xfrm>
          <a:prstGeom prst="rect">
            <a:avLst/>
          </a:prstGeom>
          <a:noFill/>
          <a:ln>
            <a:noFill/>
          </a:ln>
        </p:spPr>
        <p:txBody>
          <a:bodyPr wrap="square" lIns="0" tIns="46800" rIns="0" rtlCol="0">
            <a:spAutoFit/>
          </a:bodyPr>
          <a:lstStyle/>
          <a:p>
            <a:r>
              <a:rPr lang="he-IL" b="0" dirty="0">
                <a:latin typeface="Consolas" panose="020B0609020204030204" pitchFamily="49" charset="0"/>
                <a:cs typeface="Consolas" panose="020B0609020204030204" pitchFamily="49" charset="0"/>
              </a:rPr>
              <a:t>1</a:t>
            </a:r>
            <a:endParaRPr lang="en-IL" b="0">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2FA25F7E-B51C-B345-95D2-4DA859BF4A95}"/>
              </a:ext>
            </a:extLst>
          </p:cNvPr>
          <p:cNvSpPr txBox="1"/>
          <p:nvPr/>
        </p:nvSpPr>
        <p:spPr>
          <a:xfrm>
            <a:off x="5873347" y="1997075"/>
            <a:ext cx="291901" cy="462755"/>
          </a:xfrm>
          <a:prstGeom prst="rect">
            <a:avLst/>
          </a:prstGeom>
          <a:noFill/>
          <a:ln>
            <a:noFill/>
          </a:ln>
        </p:spPr>
        <p:txBody>
          <a:bodyPr wrap="square" lIns="0" tIns="46800" rIns="0" rtlCol="0">
            <a:spAutoFit/>
          </a:bodyPr>
          <a:lstStyle/>
          <a:p>
            <a:r>
              <a:rPr lang="he-IL" b="0" dirty="0">
                <a:latin typeface="Consolas" panose="020B0609020204030204" pitchFamily="49" charset="0"/>
                <a:cs typeface="Consolas" panose="020B0609020204030204" pitchFamily="49" charset="0"/>
              </a:rPr>
              <a:t>1</a:t>
            </a:r>
            <a:endParaRPr lang="en-IL" b="0">
              <a:latin typeface="Consolas" panose="020B0609020204030204" pitchFamily="49" charset="0"/>
              <a:cs typeface="Consolas" panose="020B0609020204030204" pitchFamily="49" charset="0"/>
            </a:endParaRPr>
          </a:p>
        </p:txBody>
      </p:sp>
      <p:sp>
        <p:nvSpPr>
          <p:cNvPr id="50" name="TextBox 49">
            <a:extLst>
              <a:ext uri="{FF2B5EF4-FFF2-40B4-BE49-F238E27FC236}">
                <a16:creationId xmlns:a16="http://schemas.microsoft.com/office/drawing/2014/main" id="{449FB440-B876-FF44-821D-CCED7ACDDA50}"/>
              </a:ext>
            </a:extLst>
          </p:cNvPr>
          <p:cNvSpPr txBox="1"/>
          <p:nvPr/>
        </p:nvSpPr>
        <p:spPr>
          <a:xfrm>
            <a:off x="7081935" y="2954611"/>
            <a:ext cx="291901" cy="462755"/>
          </a:xfrm>
          <a:prstGeom prst="rect">
            <a:avLst/>
          </a:prstGeom>
          <a:noFill/>
          <a:ln>
            <a:noFill/>
          </a:ln>
        </p:spPr>
        <p:txBody>
          <a:bodyPr wrap="square" lIns="0" tIns="46800" rIns="0" rtlCol="0">
            <a:spAutoFit/>
          </a:bodyPr>
          <a:lstStyle/>
          <a:p>
            <a:r>
              <a:rPr lang="he-IL" b="0" dirty="0">
                <a:latin typeface="Consolas" panose="020B0609020204030204" pitchFamily="49" charset="0"/>
                <a:cs typeface="Consolas" panose="020B0609020204030204" pitchFamily="49" charset="0"/>
              </a:rPr>
              <a:t>1</a:t>
            </a:r>
            <a:endParaRPr lang="en-IL" b="0">
              <a:latin typeface="Consolas" panose="020B0609020204030204" pitchFamily="49" charset="0"/>
              <a:cs typeface="Consolas" panose="020B0609020204030204" pitchFamily="49" charset="0"/>
            </a:endParaRPr>
          </a:p>
        </p:txBody>
      </p:sp>
      <p:sp>
        <p:nvSpPr>
          <p:cNvPr id="51" name="TextBox 50">
            <a:extLst>
              <a:ext uri="{FF2B5EF4-FFF2-40B4-BE49-F238E27FC236}">
                <a16:creationId xmlns:a16="http://schemas.microsoft.com/office/drawing/2014/main" id="{55CA206B-B87F-B241-869B-6B51BCF91D2D}"/>
              </a:ext>
            </a:extLst>
          </p:cNvPr>
          <p:cNvSpPr txBox="1"/>
          <p:nvPr/>
        </p:nvSpPr>
        <p:spPr>
          <a:xfrm>
            <a:off x="3895359" y="2896751"/>
            <a:ext cx="291901" cy="462755"/>
          </a:xfrm>
          <a:prstGeom prst="rect">
            <a:avLst/>
          </a:prstGeom>
          <a:noFill/>
          <a:ln>
            <a:noFill/>
          </a:ln>
        </p:spPr>
        <p:txBody>
          <a:bodyPr wrap="square" lIns="0" tIns="46800" rIns="0" rtlCol="0">
            <a:spAutoFit/>
          </a:bodyPr>
          <a:lstStyle/>
          <a:p>
            <a:r>
              <a:rPr lang="he-IL" b="0" dirty="0">
                <a:latin typeface="Consolas" panose="020B0609020204030204" pitchFamily="49" charset="0"/>
                <a:cs typeface="Consolas" panose="020B0609020204030204" pitchFamily="49" charset="0"/>
              </a:rPr>
              <a:t>1</a:t>
            </a:r>
            <a:endParaRPr lang="en-IL" b="0">
              <a:latin typeface="Consolas" panose="020B0609020204030204" pitchFamily="49" charset="0"/>
              <a:cs typeface="Consolas" panose="020B0609020204030204" pitchFamily="49" charset="0"/>
            </a:endParaRPr>
          </a:p>
        </p:txBody>
      </p:sp>
      <p:sp>
        <p:nvSpPr>
          <p:cNvPr id="52" name="TextBox 51">
            <a:extLst>
              <a:ext uri="{FF2B5EF4-FFF2-40B4-BE49-F238E27FC236}">
                <a16:creationId xmlns:a16="http://schemas.microsoft.com/office/drawing/2014/main" id="{1F171211-AB47-0644-A026-A5F83E4D0019}"/>
              </a:ext>
            </a:extLst>
          </p:cNvPr>
          <p:cNvSpPr txBox="1"/>
          <p:nvPr/>
        </p:nvSpPr>
        <p:spPr>
          <a:xfrm>
            <a:off x="4730485" y="3918622"/>
            <a:ext cx="291901" cy="462755"/>
          </a:xfrm>
          <a:prstGeom prst="rect">
            <a:avLst/>
          </a:prstGeom>
          <a:noFill/>
          <a:ln>
            <a:noFill/>
          </a:ln>
        </p:spPr>
        <p:txBody>
          <a:bodyPr wrap="square" lIns="0" tIns="46800" rIns="0" rtlCol="0">
            <a:spAutoFit/>
          </a:bodyPr>
          <a:lstStyle/>
          <a:p>
            <a:r>
              <a:rPr lang="he-IL" b="0" dirty="0">
                <a:latin typeface="Consolas" panose="020B0609020204030204" pitchFamily="49" charset="0"/>
                <a:cs typeface="Consolas" panose="020B0609020204030204" pitchFamily="49" charset="0"/>
              </a:rPr>
              <a:t>1</a:t>
            </a:r>
            <a:endParaRPr lang="en-IL" b="0">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75AEF7E6-49D6-AA4C-972B-22001B009E5E}"/>
              </a:ext>
            </a:extLst>
          </p:cNvPr>
          <p:cNvSpPr txBox="1"/>
          <p:nvPr/>
        </p:nvSpPr>
        <p:spPr>
          <a:xfrm>
            <a:off x="6464838" y="3893976"/>
            <a:ext cx="291901" cy="462755"/>
          </a:xfrm>
          <a:prstGeom prst="rect">
            <a:avLst/>
          </a:prstGeom>
          <a:noFill/>
          <a:ln>
            <a:noFill/>
          </a:ln>
        </p:spPr>
        <p:txBody>
          <a:bodyPr wrap="square" lIns="0" tIns="46800" rIns="0" rtlCol="0">
            <a:spAutoFit/>
          </a:bodyPr>
          <a:lstStyle/>
          <a:p>
            <a:r>
              <a:rPr lang="he-IL" b="0" dirty="0">
                <a:latin typeface="Consolas" panose="020B0609020204030204" pitchFamily="49" charset="0"/>
                <a:cs typeface="Consolas" panose="020B0609020204030204" pitchFamily="49" charset="0"/>
              </a:rPr>
              <a:t>1</a:t>
            </a:r>
            <a:endParaRPr lang="en-IL" b="0">
              <a:latin typeface="Consolas" panose="020B0609020204030204" pitchFamily="49" charset="0"/>
              <a:cs typeface="Consolas" panose="020B0609020204030204" pitchFamily="49" charset="0"/>
            </a:endParaRPr>
          </a:p>
        </p:txBody>
      </p:sp>
      <p:sp>
        <p:nvSpPr>
          <p:cNvPr id="55" name="TextBox 54">
            <a:extLst>
              <a:ext uri="{FF2B5EF4-FFF2-40B4-BE49-F238E27FC236}">
                <a16:creationId xmlns:a16="http://schemas.microsoft.com/office/drawing/2014/main" id="{38406360-8D6D-5D4B-B83D-975EAC6147F5}"/>
              </a:ext>
            </a:extLst>
          </p:cNvPr>
          <p:cNvSpPr txBox="1"/>
          <p:nvPr/>
        </p:nvSpPr>
        <p:spPr>
          <a:xfrm>
            <a:off x="2908067" y="3855508"/>
            <a:ext cx="291901" cy="462755"/>
          </a:xfrm>
          <a:prstGeom prst="rect">
            <a:avLst/>
          </a:prstGeom>
          <a:noFill/>
          <a:ln>
            <a:noFill/>
          </a:ln>
        </p:spPr>
        <p:txBody>
          <a:bodyPr wrap="square" lIns="0" tIns="46800" rIns="0" rtlCol="0">
            <a:spAutoFit/>
          </a:bodyPr>
          <a:lstStyle/>
          <a:p>
            <a:r>
              <a:rPr lang="he-IL" b="0" dirty="0">
                <a:latin typeface="Consolas" panose="020B0609020204030204" pitchFamily="49" charset="0"/>
                <a:cs typeface="Consolas" panose="020B0609020204030204" pitchFamily="49" charset="0"/>
              </a:rPr>
              <a:t>1</a:t>
            </a:r>
            <a:endParaRPr lang="en-IL" b="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47848837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Decompression</a:t>
            </a:r>
          </a:p>
        </p:txBody>
      </p:sp>
      <p:sp>
        <p:nvSpPr>
          <p:cNvPr id="63" name="Rectangle 62">
            <a:extLst>
              <a:ext uri="{FF2B5EF4-FFF2-40B4-BE49-F238E27FC236}">
                <a16:creationId xmlns:a16="http://schemas.microsoft.com/office/drawing/2014/main" id="{39C4BA95-F4F3-9340-867A-164E983230E0}"/>
              </a:ext>
            </a:extLst>
          </p:cNvPr>
          <p:cNvSpPr/>
          <p:nvPr/>
        </p:nvSpPr>
        <p:spPr>
          <a:xfrm>
            <a:off x="1600200" y="4436105"/>
            <a:ext cx="914400" cy="369332"/>
          </a:xfrm>
          <a:prstGeom prst="rect">
            <a:avLst/>
          </a:prstGeom>
        </p:spPr>
        <p:txBody>
          <a:bodyPr wrap="square">
            <a:spAutoFit/>
          </a:bodyPr>
          <a:lstStyle/>
          <a:p>
            <a:pPr algn="l"/>
            <a:r>
              <a:rPr lang="en-IL" sz="1800" b="0" spc="200">
                <a:latin typeface="Consolas" panose="020B0609020204030204" pitchFamily="49" charset="0"/>
                <a:cs typeface="Consolas" panose="020B0609020204030204" pitchFamily="49" charset="0"/>
              </a:rPr>
              <a:t>1010</a:t>
            </a:r>
          </a:p>
        </p:txBody>
      </p:sp>
      <p:sp>
        <p:nvSpPr>
          <p:cNvPr id="64" name="Down Arrow 63">
            <a:extLst>
              <a:ext uri="{FF2B5EF4-FFF2-40B4-BE49-F238E27FC236}">
                <a16:creationId xmlns:a16="http://schemas.microsoft.com/office/drawing/2014/main" id="{71C076BE-1014-334B-820E-139A269262E6}"/>
              </a:ext>
            </a:extLst>
          </p:cNvPr>
          <p:cNvSpPr/>
          <p:nvPr/>
        </p:nvSpPr>
        <p:spPr bwMode="auto">
          <a:xfrm rot="16200000" flipH="1">
            <a:off x="2459622" y="4445659"/>
            <a:ext cx="338555" cy="381001"/>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65" name="Rectangle 64">
            <a:extLst>
              <a:ext uri="{FF2B5EF4-FFF2-40B4-BE49-F238E27FC236}">
                <a16:creationId xmlns:a16="http://schemas.microsoft.com/office/drawing/2014/main" id="{5C28CC17-7C0E-964B-B097-D864878ABFF0}"/>
              </a:ext>
            </a:extLst>
          </p:cNvPr>
          <p:cNvSpPr/>
          <p:nvPr/>
        </p:nvSpPr>
        <p:spPr>
          <a:xfrm>
            <a:off x="6857999" y="4451493"/>
            <a:ext cx="590225" cy="369332"/>
          </a:xfrm>
          <a:prstGeom prst="rect">
            <a:avLst/>
          </a:prstGeom>
        </p:spPr>
        <p:txBody>
          <a:bodyPr wrap="none">
            <a:spAutoFit/>
          </a:bodyPr>
          <a:lstStyle/>
          <a:p>
            <a:r>
              <a:rPr lang="en-IL" sz="1800" b="0">
                <a:latin typeface="Consolas" panose="020B0609020204030204" pitchFamily="49" charset="0"/>
                <a:cs typeface="Consolas" panose="020B0609020204030204" pitchFamily="49" charset="0"/>
              </a:rPr>
              <a:t>"</a:t>
            </a:r>
            <a:r>
              <a:rPr lang="en-IL" sz="1800" b="0" spc="200">
                <a:latin typeface="Consolas" panose="020B0609020204030204" pitchFamily="49" charset="0"/>
                <a:cs typeface="Consolas" panose="020B0609020204030204" pitchFamily="49" charset="0"/>
              </a:rPr>
              <a:t>e</a:t>
            </a:r>
            <a:r>
              <a:rPr lang="en-IL" sz="1800" b="0">
                <a:latin typeface="Consolas" panose="020B0609020204030204" pitchFamily="49" charset="0"/>
                <a:cs typeface="Consolas" panose="020B0609020204030204" pitchFamily="49" charset="0"/>
              </a:rPr>
              <a:t>"</a:t>
            </a:r>
          </a:p>
        </p:txBody>
      </p:sp>
      <p:sp>
        <p:nvSpPr>
          <p:cNvPr id="66" name="Down Arrow 65">
            <a:extLst>
              <a:ext uri="{FF2B5EF4-FFF2-40B4-BE49-F238E27FC236}">
                <a16:creationId xmlns:a16="http://schemas.microsoft.com/office/drawing/2014/main" id="{13A9671C-009E-4544-AB69-4C56C5B52C98}"/>
              </a:ext>
            </a:extLst>
          </p:cNvPr>
          <p:cNvSpPr/>
          <p:nvPr/>
        </p:nvSpPr>
        <p:spPr bwMode="auto">
          <a:xfrm rot="16200000" flipH="1">
            <a:off x="6383922" y="4367559"/>
            <a:ext cx="338555" cy="506424"/>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pic>
        <p:nvPicPr>
          <p:cNvPr id="3" name="Picture 2">
            <a:extLst>
              <a:ext uri="{FF2B5EF4-FFF2-40B4-BE49-F238E27FC236}">
                <a16:creationId xmlns:a16="http://schemas.microsoft.com/office/drawing/2014/main" id="{188C547A-B3DF-6A4F-B967-E4A4314F1347}"/>
              </a:ext>
            </a:extLst>
          </p:cNvPr>
          <p:cNvPicPr>
            <a:picLocks noChangeAspect="1"/>
          </p:cNvPicPr>
          <p:nvPr/>
        </p:nvPicPr>
        <p:blipFill>
          <a:blip r:embed="rId3"/>
          <a:stretch>
            <a:fillRect/>
          </a:stretch>
        </p:blipFill>
        <p:spPr>
          <a:xfrm>
            <a:off x="2819400" y="3447803"/>
            <a:ext cx="3429000" cy="2376714"/>
          </a:xfrm>
          <a:prstGeom prst="rect">
            <a:avLst/>
          </a:prstGeom>
        </p:spPr>
      </p:pic>
    </p:spTree>
    <p:extLst>
      <p:ext uri="{BB962C8B-B14F-4D97-AF65-F5344CB8AC3E}">
        <p14:creationId xmlns:p14="http://schemas.microsoft.com/office/powerpoint/2010/main" val="196444839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Compression</a:t>
            </a:r>
          </a:p>
        </p:txBody>
      </p:sp>
      <p:grpSp>
        <p:nvGrpSpPr>
          <p:cNvPr id="73" name="Group 72">
            <a:extLst>
              <a:ext uri="{FF2B5EF4-FFF2-40B4-BE49-F238E27FC236}">
                <a16:creationId xmlns:a16="http://schemas.microsoft.com/office/drawing/2014/main" id="{89093315-7720-4E44-817D-031F46252B0A}"/>
              </a:ext>
            </a:extLst>
          </p:cNvPr>
          <p:cNvGrpSpPr/>
          <p:nvPr/>
        </p:nvGrpSpPr>
        <p:grpSpPr>
          <a:xfrm>
            <a:off x="2458663" y="4090505"/>
            <a:ext cx="970337" cy="370439"/>
            <a:chOff x="1384499" y="4777898"/>
            <a:chExt cx="970337" cy="370439"/>
          </a:xfrm>
        </p:grpSpPr>
        <p:sp>
          <p:nvSpPr>
            <p:cNvPr id="74" name="TextBox 73">
              <a:extLst>
                <a:ext uri="{FF2B5EF4-FFF2-40B4-BE49-F238E27FC236}">
                  <a16:creationId xmlns:a16="http://schemas.microsoft.com/office/drawing/2014/main" id="{DF9F26D8-783F-CB48-B571-2143DC7B306C}"/>
                </a:ext>
              </a:extLst>
            </p:cNvPr>
            <p:cNvSpPr txBox="1"/>
            <p:nvPr/>
          </p:nvSpPr>
          <p:spPr>
            <a:xfrm>
              <a:off x="1384499" y="4777898"/>
              <a:ext cx="291901" cy="370422"/>
            </a:xfrm>
            <a:prstGeom prst="rect">
              <a:avLst/>
            </a:prstGeom>
            <a:solidFill>
              <a:schemeClr val="bg1">
                <a:lumMod val="85000"/>
              </a:schemeClr>
            </a:solidFill>
            <a:ln>
              <a:solidFill>
                <a:schemeClr val="tx1"/>
              </a:solid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c</a:t>
              </a:r>
            </a:p>
          </p:txBody>
        </p:sp>
        <p:sp>
          <p:nvSpPr>
            <p:cNvPr id="75" name="TextBox 74">
              <a:extLst>
                <a:ext uri="{FF2B5EF4-FFF2-40B4-BE49-F238E27FC236}">
                  <a16:creationId xmlns:a16="http://schemas.microsoft.com/office/drawing/2014/main" id="{236A6134-419B-0A4B-B1C3-4E30B25DE0D0}"/>
                </a:ext>
              </a:extLst>
            </p:cNvPr>
            <p:cNvSpPr txBox="1"/>
            <p:nvPr/>
          </p:nvSpPr>
          <p:spPr>
            <a:xfrm>
              <a:off x="1968301" y="4777915"/>
              <a:ext cx="193268" cy="370422"/>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800" b="0">
                <a:latin typeface="Consolas" panose="020B0609020204030204" pitchFamily="49" charset="0"/>
                <a:cs typeface="Consolas" panose="020B0609020204030204" pitchFamily="49" charset="0"/>
              </a:endParaRPr>
            </a:p>
          </p:txBody>
        </p:sp>
        <p:sp>
          <p:nvSpPr>
            <p:cNvPr id="76" name="TextBox 75">
              <a:extLst>
                <a:ext uri="{FF2B5EF4-FFF2-40B4-BE49-F238E27FC236}">
                  <a16:creationId xmlns:a16="http://schemas.microsoft.com/office/drawing/2014/main" id="{942D7F8D-89D9-654F-BF21-F6DF97F6AF0A}"/>
                </a:ext>
              </a:extLst>
            </p:cNvPr>
            <p:cNvSpPr txBox="1"/>
            <p:nvPr/>
          </p:nvSpPr>
          <p:spPr>
            <a:xfrm>
              <a:off x="2161568" y="4777915"/>
              <a:ext cx="193268" cy="370422"/>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800" b="0">
                <a:latin typeface="Consolas" panose="020B0609020204030204" pitchFamily="49" charset="0"/>
                <a:cs typeface="Consolas" panose="020B0609020204030204" pitchFamily="49" charset="0"/>
              </a:endParaRPr>
            </a:p>
          </p:txBody>
        </p:sp>
        <p:sp>
          <p:nvSpPr>
            <p:cNvPr id="77" name="TextBox 76">
              <a:extLst>
                <a:ext uri="{FF2B5EF4-FFF2-40B4-BE49-F238E27FC236}">
                  <a16:creationId xmlns:a16="http://schemas.microsoft.com/office/drawing/2014/main" id="{EC3E6802-968F-F542-8275-6D220D58063A}"/>
                </a:ext>
              </a:extLst>
            </p:cNvPr>
            <p:cNvSpPr txBox="1"/>
            <p:nvPr/>
          </p:nvSpPr>
          <p:spPr>
            <a:xfrm>
              <a:off x="1676400" y="4777898"/>
              <a:ext cx="291901" cy="370422"/>
            </a:xfrm>
            <a:prstGeom prst="rect">
              <a:avLst/>
            </a:prstGeom>
            <a:solidFill>
              <a:schemeClr val="bg1">
                <a:lumMod val="85000"/>
              </a:schemeClr>
            </a:solidFill>
            <a:ln>
              <a:solidFill>
                <a:schemeClr val="tx1"/>
              </a:solid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1</a:t>
              </a:r>
            </a:p>
          </p:txBody>
        </p:sp>
      </p:grpSp>
      <p:grpSp>
        <p:nvGrpSpPr>
          <p:cNvPr id="78" name="Group 77">
            <a:extLst>
              <a:ext uri="{FF2B5EF4-FFF2-40B4-BE49-F238E27FC236}">
                <a16:creationId xmlns:a16="http://schemas.microsoft.com/office/drawing/2014/main" id="{C83F2F96-43B3-F546-900D-412894B066CD}"/>
              </a:ext>
            </a:extLst>
          </p:cNvPr>
          <p:cNvGrpSpPr/>
          <p:nvPr/>
        </p:nvGrpSpPr>
        <p:grpSpPr>
          <a:xfrm>
            <a:off x="3621926" y="4090488"/>
            <a:ext cx="970337" cy="370439"/>
            <a:chOff x="1384499" y="4777898"/>
            <a:chExt cx="970337" cy="370439"/>
          </a:xfrm>
        </p:grpSpPr>
        <p:sp>
          <p:nvSpPr>
            <p:cNvPr id="79" name="TextBox 78">
              <a:extLst>
                <a:ext uri="{FF2B5EF4-FFF2-40B4-BE49-F238E27FC236}">
                  <a16:creationId xmlns:a16="http://schemas.microsoft.com/office/drawing/2014/main" id="{BC8208F4-FF71-664E-992E-5ECAFEE53D8C}"/>
                </a:ext>
              </a:extLst>
            </p:cNvPr>
            <p:cNvSpPr txBox="1"/>
            <p:nvPr/>
          </p:nvSpPr>
          <p:spPr>
            <a:xfrm>
              <a:off x="1384499" y="4777898"/>
              <a:ext cx="291901" cy="370422"/>
            </a:xfrm>
            <a:prstGeom prst="rect">
              <a:avLst/>
            </a:prstGeom>
            <a:solidFill>
              <a:schemeClr val="bg1">
                <a:lumMod val="85000"/>
              </a:schemeClr>
            </a:solidFill>
            <a:ln>
              <a:solidFill>
                <a:schemeClr val="tx1"/>
              </a:solid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d</a:t>
              </a:r>
            </a:p>
          </p:txBody>
        </p:sp>
        <p:sp>
          <p:nvSpPr>
            <p:cNvPr id="80" name="TextBox 79">
              <a:extLst>
                <a:ext uri="{FF2B5EF4-FFF2-40B4-BE49-F238E27FC236}">
                  <a16:creationId xmlns:a16="http://schemas.microsoft.com/office/drawing/2014/main" id="{228CEF8B-80E8-BA42-A968-BEE972F82A28}"/>
                </a:ext>
              </a:extLst>
            </p:cNvPr>
            <p:cNvSpPr txBox="1"/>
            <p:nvPr/>
          </p:nvSpPr>
          <p:spPr>
            <a:xfrm>
              <a:off x="1968301" y="4777915"/>
              <a:ext cx="193268" cy="370422"/>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800" b="0">
                <a:latin typeface="Consolas" panose="020B0609020204030204" pitchFamily="49" charset="0"/>
                <a:cs typeface="Consolas" panose="020B0609020204030204" pitchFamily="49" charset="0"/>
              </a:endParaRPr>
            </a:p>
          </p:txBody>
        </p:sp>
        <p:sp>
          <p:nvSpPr>
            <p:cNvPr id="81" name="TextBox 80">
              <a:extLst>
                <a:ext uri="{FF2B5EF4-FFF2-40B4-BE49-F238E27FC236}">
                  <a16:creationId xmlns:a16="http://schemas.microsoft.com/office/drawing/2014/main" id="{7CB4A9E9-BFE7-644F-B6D5-D979050CF885}"/>
                </a:ext>
              </a:extLst>
            </p:cNvPr>
            <p:cNvSpPr txBox="1"/>
            <p:nvPr/>
          </p:nvSpPr>
          <p:spPr>
            <a:xfrm>
              <a:off x="2161568" y="4777915"/>
              <a:ext cx="193268" cy="370422"/>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800" b="0">
                <a:latin typeface="Consolas" panose="020B0609020204030204" pitchFamily="49" charset="0"/>
                <a:cs typeface="Consolas" panose="020B0609020204030204" pitchFamily="49" charset="0"/>
              </a:endParaRPr>
            </a:p>
          </p:txBody>
        </p:sp>
        <p:sp>
          <p:nvSpPr>
            <p:cNvPr id="82" name="TextBox 81">
              <a:extLst>
                <a:ext uri="{FF2B5EF4-FFF2-40B4-BE49-F238E27FC236}">
                  <a16:creationId xmlns:a16="http://schemas.microsoft.com/office/drawing/2014/main" id="{F94B2EC9-B612-9740-8831-44F66BE7EA64}"/>
                </a:ext>
              </a:extLst>
            </p:cNvPr>
            <p:cNvSpPr txBox="1"/>
            <p:nvPr/>
          </p:nvSpPr>
          <p:spPr>
            <a:xfrm>
              <a:off x="1676400" y="4777898"/>
              <a:ext cx="291901" cy="370422"/>
            </a:xfrm>
            <a:prstGeom prst="rect">
              <a:avLst/>
            </a:prstGeom>
            <a:solidFill>
              <a:schemeClr val="bg1">
                <a:lumMod val="85000"/>
              </a:schemeClr>
            </a:solidFill>
            <a:ln>
              <a:solidFill>
                <a:schemeClr val="tx1"/>
              </a:solid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1</a:t>
              </a:r>
            </a:p>
          </p:txBody>
        </p:sp>
      </p:grpSp>
      <p:grpSp>
        <p:nvGrpSpPr>
          <p:cNvPr id="83" name="Group 82">
            <a:extLst>
              <a:ext uri="{FF2B5EF4-FFF2-40B4-BE49-F238E27FC236}">
                <a16:creationId xmlns:a16="http://schemas.microsoft.com/office/drawing/2014/main" id="{EDA2E343-F99B-D54C-87B2-31B95A48DAD4}"/>
              </a:ext>
            </a:extLst>
          </p:cNvPr>
          <p:cNvGrpSpPr/>
          <p:nvPr/>
        </p:nvGrpSpPr>
        <p:grpSpPr>
          <a:xfrm>
            <a:off x="4764926" y="4090471"/>
            <a:ext cx="970337" cy="370439"/>
            <a:chOff x="1384499" y="4777898"/>
            <a:chExt cx="970337" cy="370439"/>
          </a:xfrm>
        </p:grpSpPr>
        <p:sp>
          <p:nvSpPr>
            <p:cNvPr id="84" name="TextBox 83">
              <a:extLst>
                <a:ext uri="{FF2B5EF4-FFF2-40B4-BE49-F238E27FC236}">
                  <a16:creationId xmlns:a16="http://schemas.microsoft.com/office/drawing/2014/main" id="{7F5E17E0-44B6-904F-879E-F67222CD876F}"/>
                </a:ext>
              </a:extLst>
            </p:cNvPr>
            <p:cNvSpPr txBox="1"/>
            <p:nvPr/>
          </p:nvSpPr>
          <p:spPr>
            <a:xfrm>
              <a:off x="1384499" y="4777898"/>
              <a:ext cx="291901" cy="370422"/>
            </a:xfrm>
            <a:prstGeom prst="rect">
              <a:avLst/>
            </a:prstGeom>
            <a:solidFill>
              <a:schemeClr val="bg1">
                <a:lumMod val="85000"/>
              </a:schemeClr>
            </a:solidFill>
            <a:ln>
              <a:solidFill>
                <a:schemeClr val="tx1"/>
              </a:solid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e</a:t>
              </a:r>
            </a:p>
          </p:txBody>
        </p:sp>
        <p:sp>
          <p:nvSpPr>
            <p:cNvPr id="85" name="TextBox 84">
              <a:extLst>
                <a:ext uri="{FF2B5EF4-FFF2-40B4-BE49-F238E27FC236}">
                  <a16:creationId xmlns:a16="http://schemas.microsoft.com/office/drawing/2014/main" id="{52684B25-8C06-0B44-8AD1-2C127BF56CD9}"/>
                </a:ext>
              </a:extLst>
            </p:cNvPr>
            <p:cNvSpPr txBox="1"/>
            <p:nvPr/>
          </p:nvSpPr>
          <p:spPr>
            <a:xfrm>
              <a:off x="1968301" y="4777915"/>
              <a:ext cx="193268" cy="370422"/>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800" b="0">
                <a:latin typeface="Consolas" panose="020B0609020204030204" pitchFamily="49" charset="0"/>
                <a:cs typeface="Consolas" panose="020B0609020204030204" pitchFamily="49" charset="0"/>
              </a:endParaRPr>
            </a:p>
          </p:txBody>
        </p:sp>
        <p:sp>
          <p:nvSpPr>
            <p:cNvPr id="86" name="TextBox 85">
              <a:extLst>
                <a:ext uri="{FF2B5EF4-FFF2-40B4-BE49-F238E27FC236}">
                  <a16:creationId xmlns:a16="http://schemas.microsoft.com/office/drawing/2014/main" id="{C5AB5DB5-F12D-1540-B784-C0E5FC69FCD6}"/>
                </a:ext>
              </a:extLst>
            </p:cNvPr>
            <p:cNvSpPr txBox="1"/>
            <p:nvPr/>
          </p:nvSpPr>
          <p:spPr>
            <a:xfrm>
              <a:off x="2161568" y="4777915"/>
              <a:ext cx="193268" cy="370422"/>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800" b="0">
                <a:latin typeface="Consolas" panose="020B0609020204030204" pitchFamily="49" charset="0"/>
                <a:cs typeface="Consolas" panose="020B0609020204030204" pitchFamily="49" charset="0"/>
              </a:endParaRPr>
            </a:p>
          </p:txBody>
        </p:sp>
        <p:sp>
          <p:nvSpPr>
            <p:cNvPr id="87" name="TextBox 86">
              <a:extLst>
                <a:ext uri="{FF2B5EF4-FFF2-40B4-BE49-F238E27FC236}">
                  <a16:creationId xmlns:a16="http://schemas.microsoft.com/office/drawing/2014/main" id="{47FA7884-16C1-DA4B-A985-DD27B80A6D5E}"/>
                </a:ext>
              </a:extLst>
            </p:cNvPr>
            <p:cNvSpPr txBox="1"/>
            <p:nvPr/>
          </p:nvSpPr>
          <p:spPr>
            <a:xfrm>
              <a:off x="1676400" y="4777898"/>
              <a:ext cx="291901" cy="370422"/>
            </a:xfrm>
            <a:prstGeom prst="rect">
              <a:avLst/>
            </a:prstGeom>
            <a:solidFill>
              <a:schemeClr val="bg1">
                <a:lumMod val="85000"/>
              </a:schemeClr>
            </a:solidFill>
            <a:ln>
              <a:solidFill>
                <a:schemeClr val="tx1"/>
              </a:solid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1</a:t>
              </a:r>
            </a:p>
          </p:txBody>
        </p:sp>
      </p:grpSp>
      <p:grpSp>
        <p:nvGrpSpPr>
          <p:cNvPr id="209" name="Group 208">
            <a:extLst>
              <a:ext uri="{FF2B5EF4-FFF2-40B4-BE49-F238E27FC236}">
                <a16:creationId xmlns:a16="http://schemas.microsoft.com/office/drawing/2014/main" id="{A8EECF48-D86F-5D4D-8117-1DA31A72CD2D}"/>
              </a:ext>
            </a:extLst>
          </p:cNvPr>
          <p:cNvGrpSpPr/>
          <p:nvPr/>
        </p:nvGrpSpPr>
        <p:grpSpPr>
          <a:xfrm>
            <a:off x="172663" y="4090539"/>
            <a:ext cx="970337" cy="370439"/>
            <a:chOff x="1384499" y="4777898"/>
            <a:chExt cx="970337" cy="370439"/>
          </a:xfrm>
        </p:grpSpPr>
        <p:sp>
          <p:nvSpPr>
            <p:cNvPr id="210" name="TextBox 209">
              <a:extLst>
                <a:ext uri="{FF2B5EF4-FFF2-40B4-BE49-F238E27FC236}">
                  <a16:creationId xmlns:a16="http://schemas.microsoft.com/office/drawing/2014/main" id="{73F81912-997B-A74A-BDD5-25E2657A16EF}"/>
                </a:ext>
              </a:extLst>
            </p:cNvPr>
            <p:cNvSpPr txBox="1"/>
            <p:nvPr/>
          </p:nvSpPr>
          <p:spPr>
            <a:xfrm>
              <a:off x="1384499" y="4777898"/>
              <a:ext cx="291901" cy="370422"/>
            </a:xfrm>
            <a:prstGeom prst="rect">
              <a:avLst/>
            </a:prstGeom>
            <a:solidFill>
              <a:schemeClr val="bg1">
                <a:lumMod val="85000"/>
              </a:schemeClr>
            </a:solidFill>
            <a:ln>
              <a:solidFill>
                <a:schemeClr val="tx1"/>
              </a:solid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a</a:t>
              </a:r>
            </a:p>
          </p:txBody>
        </p:sp>
        <p:sp>
          <p:nvSpPr>
            <p:cNvPr id="211" name="TextBox 210">
              <a:extLst>
                <a:ext uri="{FF2B5EF4-FFF2-40B4-BE49-F238E27FC236}">
                  <a16:creationId xmlns:a16="http://schemas.microsoft.com/office/drawing/2014/main" id="{D2F7483C-2C50-2649-AA8B-E5496A305515}"/>
                </a:ext>
              </a:extLst>
            </p:cNvPr>
            <p:cNvSpPr txBox="1"/>
            <p:nvPr/>
          </p:nvSpPr>
          <p:spPr>
            <a:xfrm>
              <a:off x="1968301" y="4777915"/>
              <a:ext cx="193268" cy="370422"/>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800" b="0">
                <a:latin typeface="Consolas" panose="020B0609020204030204" pitchFamily="49" charset="0"/>
                <a:cs typeface="Consolas" panose="020B0609020204030204" pitchFamily="49" charset="0"/>
              </a:endParaRPr>
            </a:p>
          </p:txBody>
        </p:sp>
        <p:sp>
          <p:nvSpPr>
            <p:cNvPr id="212" name="TextBox 211">
              <a:extLst>
                <a:ext uri="{FF2B5EF4-FFF2-40B4-BE49-F238E27FC236}">
                  <a16:creationId xmlns:a16="http://schemas.microsoft.com/office/drawing/2014/main" id="{770B99FF-57B2-F449-B7BC-E1147A6B7E84}"/>
                </a:ext>
              </a:extLst>
            </p:cNvPr>
            <p:cNvSpPr txBox="1"/>
            <p:nvPr/>
          </p:nvSpPr>
          <p:spPr>
            <a:xfrm>
              <a:off x="2161568" y="4777915"/>
              <a:ext cx="193268" cy="370422"/>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800" b="0">
                <a:latin typeface="Consolas" panose="020B0609020204030204" pitchFamily="49" charset="0"/>
                <a:cs typeface="Consolas" panose="020B0609020204030204" pitchFamily="49" charset="0"/>
              </a:endParaRPr>
            </a:p>
          </p:txBody>
        </p:sp>
        <p:sp>
          <p:nvSpPr>
            <p:cNvPr id="213" name="TextBox 212">
              <a:extLst>
                <a:ext uri="{FF2B5EF4-FFF2-40B4-BE49-F238E27FC236}">
                  <a16:creationId xmlns:a16="http://schemas.microsoft.com/office/drawing/2014/main" id="{276D288A-671F-6D4E-A594-BD2A44A8F302}"/>
                </a:ext>
              </a:extLst>
            </p:cNvPr>
            <p:cNvSpPr txBox="1"/>
            <p:nvPr/>
          </p:nvSpPr>
          <p:spPr>
            <a:xfrm>
              <a:off x="1676400" y="4777898"/>
              <a:ext cx="291901" cy="370422"/>
            </a:xfrm>
            <a:prstGeom prst="rect">
              <a:avLst/>
            </a:prstGeom>
            <a:solidFill>
              <a:schemeClr val="bg1">
                <a:lumMod val="85000"/>
              </a:schemeClr>
            </a:solidFill>
            <a:ln>
              <a:solidFill>
                <a:schemeClr val="tx1"/>
              </a:solid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8</a:t>
              </a:r>
            </a:p>
          </p:txBody>
        </p:sp>
      </p:grpSp>
      <p:grpSp>
        <p:nvGrpSpPr>
          <p:cNvPr id="93" name="Group 92">
            <a:extLst>
              <a:ext uri="{FF2B5EF4-FFF2-40B4-BE49-F238E27FC236}">
                <a16:creationId xmlns:a16="http://schemas.microsoft.com/office/drawing/2014/main" id="{481AF5EF-D6D4-604C-AFC5-18D5B255E78F}"/>
              </a:ext>
            </a:extLst>
          </p:cNvPr>
          <p:cNvGrpSpPr/>
          <p:nvPr/>
        </p:nvGrpSpPr>
        <p:grpSpPr>
          <a:xfrm>
            <a:off x="1315663" y="4090522"/>
            <a:ext cx="970337" cy="370439"/>
            <a:chOff x="1384499" y="4777898"/>
            <a:chExt cx="970337" cy="370439"/>
          </a:xfrm>
        </p:grpSpPr>
        <p:sp>
          <p:nvSpPr>
            <p:cNvPr id="94" name="TextBox 93">
              <a:extLst>
                <a:ext uri="{FF2B5EF4-FFF2-40B4-BE49-F238E27FC236}">
                  <a16:creationId xmlns:a16="http://schemas.microsoft.com/office/drawing/2014/main" id="{49014C41-1078-274B-99C6-D1FE07A6D222}"/>
                </a:ext>
              </a:extLst>
            </p:cNvPr>
            <p:cNvSpPr txBox="1"/>
            <p:nvPr/>
          </p:nvSpPr>
          <p:spPr>
            <a:xfrm>
              <a:off x="1384499" y="4777898"/>
              <a:ext cx="291901" cy="370422"/>
            </a:xfrm>
            <a:prstGeom prst="rect">
              <a:avLst/>
            </a:prstGeom>
            <a:solidFill>
              <a:schemeClr val="bg1">
                <a:lumMod val="85000"/>
              </a:schemeClr>
            </a:solidFill>
            <a:ln>
              <a:solidFill>
                <a:schemeClr val="tx1"/>
              </a:solid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b</a:t>
              </a:r>
            </a:p>
          </p:txBody>
        </p:sp>
        <p:sp>
          <p:nvSpPr>
            <p:cNvPr id="111" name="TextBox 110">
              <a:extLst>
                <a:ext uri="{FF2B5EF4-FFF2-40B4-BE49-F238E27FC236}">
                  <a16:creationId xmlns:a16="http://schemas.microsoft.com/office/drawing/2014/main" id="{8920011D-1DE1-4A42-A2D7-97C28A7D149B}"/>
                </a:ext>
              </a:extLst>
            </p:cNvPr>
            <p:cNvSpPr txBox="1"/>
            <p:nvPr/>
          </p:nvSpPr>
          <p:spPr>
            <a:xfrm>
              <a:off x="1968301" y="4777915"/>
              <a:ext cx="193268" cy="370422"/>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800" b="0">
                <a:latin typeface="Consolas" panose="020B0609020204030204" pitchFamily="49" charset="0"/>
                <a:cs typeface="Consolas" panose="020B0609020204030204" pitchFamily="49" charset="0"/>
              </a:endParaRPr>
            </a:p>
          </p:txBody>
        </p:sp>
        <p:sp>
          <p:nvSpPr>
            <p:cNvPr id="112" name="TextBox 111">
              <a:extLst>
                <a:ext uri="{FF2B5EF4-FFF2-40B4-BE49-F238E27FC236}">
                  <a16:creationId xmlns:a16="http://schemas.microsoft.com/office/drawing/2014/main" id="{1B0E9FF0-9160-2444-9732-CAB3FE80A817}"/>
                </a:ext>
              </a:extLst>
            </p:cNvPr>
            <p:cNvSpPr txBox="1"/>
            <p:nvPr/>
          </p:nvSpPr>
          <p:spPr>
            <a:xfrm>
              <a:off x="2161568" y="4777915"/>
              <a:ext cx="193268" cy="370422"/>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800" b="0">
                <a:latin typeface="Consolas" panose="020B0609020204030204" pitchFamily="49" charset="0"/>
                <a:cs typeface="Consolas" panose="020B0609020204030204" pitchFamily="49" charset="0"/>
              </a:endParaRPr>
            </a:p>
          </p:txBody>
        </p:sp>
        <p:sp>
          <p:nvSpPr>
            <p:cNvPr id="113" name="TextBox 112">
              <a:extLst>
                <a:ext uri="{FF2B5EF4-FFF2-40B4-BE49-F238E27FC236}">
                  <a16:creationId xmlns:a16="http://schemas.microsoft.com/office/drawing/2014/main" id="{A9620763-E7F8-AA4D-8BA7-BFCDB2EC2F2A}"/>
                </a:ext>
              </a:extLst>
            </p:cNvPr>
            <p:cNvSpPr txBox="1"/>
            <p:nvPr/>
          </p:nvSpPr>
          <p:spPr>
            <a:xfrm>
              <a:off x="1676400" y="4777898"/>
              <a:ext cx="291901" cy="370422"/>
            </a:xfrm>
            <a:prstGeom prst="rect">
              <a:avLst/>
            </a:prstGeom>
            <a:solidFill>
              <a:schemeClr val="bg1">
                <a:lumMod val="85000"/>
              </a:schemeClr>
            </a:solidFill>
            <a:ln>
              <a:solidFill>
                <a:schemeClr val="tx1"/>
              </a:solid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3</a:t>
              </a:r>
            </a:p>
          </p:txBody>
        </p:sp>
      </p:grpSp>
      <p:grpSp>
        <p:nvGrpSpPr>
          <p:cNvPr id="135" name="Group 134">
            <a:extLst>
              <a:ext uri="{FF2B5EF4-FFF2-40B4-BE49-F238E27FC236}">
                <a16:creationId xmlns:a16="http://schemas.microsoft.com/office/drawing/2014/main" id="{28BAA09C-1D79-984F-A35C-8E97B5345AB2}"/>
              </a:ext>
            </a:extLst>
          </p:cNvPr>
          <p:cNvGrpSpPr/>
          <p:nvPr/>
        </p:nvGrpSpPr>
        <p:grpSpPr>
          <a:xfrm>
            <a:off x="152400" y="5181634"/>
            <a:ext cx="970337" cy="370439"/>
            <a:chOff x="1384499" y="4777898"/>
            <a:chExt cx="970337" cy="370439"/>
          </a:xfrm>
        </p:grpSpPr>
        <p:sp>
          <p:nvSpPr>
            <p:cNvPr id="136" name="TextBox 135">
              <a:extLst>
                <a:ext uri="{FF2B5EF4-FFF2-40B4-BE49-F238E27FC236}">
                  <a16:creationId xmlns:a16="http://schemas.microsoft.com/office/drawing/2014/main" id="{7A0C5D03-2681-FA4B-A28D-4211385E9383}"/>
                </a:ext>
              </a:extLst>
            </p:cNvPr>
            <p:cNvSpPr txBox="1"/>
            <p:nvPr/>
          </p:nvSpPr>
          <p:spPr>
            <a:xfrm>
              <a:off x="1384499" y="4777898"/>
              <a:ext cx="291901" cy="370422"/>
            </a:xfrm>
            <a:prstGeom prst="rect">
              <a:avLst/>
            </a:prstGeom>
            <a:solidFill>
              <a:schemeClr val="bg1">
                <a:lumMod val="85000"/>
              </a:schemeClr>
            </a:solidFill>
            <a:ln>
              <a:solidFill>
                <a:schemeClr val="tx1"/>
              </a:solid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a</a:t>
              </a:r>
            </a:p>
          </p:txBody>
        </p:sp>
        <p:sp>
          <p:nvSpPr>
            <p:cNvPr id="137" name="TextBox 136">
              <a:extLst>
                <a:ext uri="{FF2B5EF4-FFF2-40B4-BE49-F238E27FC236}">
                  <a16:creationId xmlns:a16="http://schemas.microsoft.com/office/drawing/2014/main" id="{58C09EEC-10D8-C446-BD12-0FA41BA7ECE2}"/>
                </a:ext>
              </a:extLst>
            </p:cNvPr>
            <p:cNvSpPr txBox="1"/>
            <p:nvPr/>
          </p:nvSpPr>
          <p:spPr>
            <a:xfrm>
              <a:off x="1968301" y="4777915"/>
              <a:ext cx="193268" cy="370422"/>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800" b="0">
                <a:latin typeface="Consolas" panose="020B0609020204030204" pitchFamily="49" charset="0"/>
                <a:cs typeface="Consolas" panose="020B0609020204030204" pitchFamily="49" charset="0"/>
              </a:endParaRPr>
            </a:p>
          </p:txBody>
        </p:sp>
        <p:sp>
          <p:nvSpPr>
            <p:cNvPr id="138" name="TextBox 137">
              <a:extLst>
                <a:ext uri="{FF2B5EF4-FFF2-40B4-BE49-F238E27FC236}">
                  <a16:creationId xmlns:a16="http://schemas.microsoft.com/office/drawing/2014/main" id="{C1DE0E48-1058-4445-8A61-F7837D69BD07}"/>
                </a:ext>
              </a:extLst>
            </p:cNvPr>
            <p:cNvSpPr txBox="1"/>
            <p:nvPr/>
          </p:nvSpPr>
          <p:spPr>
            <a:xfrm>
              <a:off x="2161568" y="4777915"/>
              <a:ext cx="193268" cy="370422"/>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800" b="0">
                <a:latin typeface="Consolas" panose="020B0609020204030204" pitchFamily="49" charset="0"/>
                <a:cs typeface="Consolas" panose="020B0609020204030204" pitchFamily="49" charset="0"/>
              </a:endParaRPr>
            </a:p>
          </p:txBody>
        </p:sp>
        <p:sp>
          <p:nvSpPr>
            <p:cNvPr id="139" name="TextBox 138">
              <a:extLst>
                <a:ext uri="{FF2B5EF4-FFF2-40B4-BE49-F238E27FC236}">
                  <a16:creationId xmlns:a16="http://schemas.microsoft.com/office/drawing/2014/main" id="{50D58C46-A00C-5543-AE6A-894938D3CA95}"/>
                </a:ext>
              </a:extLst>
            </p:cNvPr>
            <p:cNvSpPr txBox="1"/>
            <p:nvPr/>
          </p:nvSpPr>
          <p:spPr>
            <a:xfrm>
              <a:off x="1676400" y="4777898"/>
              <a:ext cx="291901" cy="370422"/>
            </a:xfrm>
            <a:prstGeom prst="rect">
              <a:avLst/>
            </a:prstGeom>
            <a:solidFill>
              <a:schemeClr val="bg1">
                <a:lumMod val="85000"/>
              </a:schemeClr>
            </a:solidFill>
            <a:ln>
              <a:solidFill>
                <a:schemeClr val="tx1"/>
              </a:solid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8</a:t>
              </a:r>
            </a:p>
          </p:txBody>
        </p:sp>
      </p:grpSp>
      <p:grpSp>
        <p:nvGrpSpPr>
          <p:cNvPr id="140" name="Group 139">
            <a:extLst>
              <a:ext uri="{FF2B5EF4-FFF2-40B4-BE49-F238E27FC236}">
                <a16:creationId xmlns:a16="http://schemas.microsoft.com/office/drawing/2014/main" id="{E58EFC16-92C0-584E-8DB3-B0FDF16D9657}"/>
              </a:ext>
            </a:extLst>
          </p:cNvPr>
          <p:cNvGrpSpPr/>
          <p:nvPr/>
        </p:nvGrpSpPr>
        <p:grpSpPr>
          <a:xfrm>
            <a:off x="1315663" y="5181617"/>
            <a:ext cx="970337" cy="370439"/>
            <a:chOff x="1384499" y="4777898"/>
            <a:chExt cx="970337" cy="370439"/>
          </a:xfrm>
        </p:grpSpPr>
        <p:sp>
          <p:nvSpPr>
            <p:cNvPr id="141" name="TextBox 140">
              <a:extLst>
                <a:ext uri="{FF2B5EF4-FFF2-40B4-BE49-F238E27FC236}">
                  <a16:creationId xmlns:a16="http://schemas.microsoft.com/office/drawing/2014/main" id="{976FF0EC-E454-A34F-BA7E-E807E245B266}"/>
                </a:ext>
              </a:extLst>
            </p:cNvPr>
            <p:cNvSpPr txBox="1"/>
            <p:nvPr/>
          </p:nvSpPr>
          <p:spPr>
            <a:xfrm>
              <a:off x="1384499" y="4777898"/>
              <a:ext cx="291901" cy="370422"/>
            </a:xfrm>
            <a:prstGeom prst="rect">
              <a:avLst/>
            </a:prstGeom>
            <a:solidFill>
              <a:schemeClr val="bg1">
                <a:lumMod val="85000"/>
              </a:schemeClr>
            </a:solidFill>
            <a:ln>
              <a:solidFill>
                <a:schemeClr val="tx1"/>
              </a:solid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b</a:t>
              </a:r>
            </a:p>
          </p:txBody>
        </p:sp>
        <p:sp>
          <p:nvSpPr>
            <p:cNvPr id="142" name="TextBox 141">
              <a:extLst>
                <a:ext uri="{FF2B5EF4-FFF2-40B4-BE49-F238E27FC236}">
                  <a16:creationId xmlns:a16="http://schemas.microsoft.com/office/drawing/2014/main" id="{7488F3A6-DE3B-0D4F-9E22-24E014D40154}"/>
                </a:ext>
              </a:extLst>
            </p:cNvPr>
            <p:cNvSpPr txBox="1"/>
            <p:nvPr/>
          </p:nvSpPr>
          <p:spPr>
            <a:xfrm>
              <a:off x="1968301" y="4777915"/>
              <a:ext cx="193268" cy="370422"/>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800" b="0">
                <a:latin typeface="Consolas" panose="020B0609020204030204" pitchFamily="49" charset="0"/>
                <a:cs typeface="Consolas" panose="020B0609020204030204" pitchFamily="49" charset="0"/>
              </a:endParaRPr>
            </a:p>
          </p:txBody>
        </p:sp>
        <p:sp>
          <p:nvSpPr>
            <p:cNvPr id="143" name="TextBox 142">
              <a:extLst>
                <a:ext uri="{FF2B5EF4-FFF2-40B4-BE49-F238E27FC236}">
                  <a16:creationId xmlns:a16="http://schemas.microsoft.com/office/drawing/2014/main" id="{C6AD6DF8-31A0-AC44-A090-6DE69DA61709}"/>
                </a:ext>
              </a:extLst>
            </p:cNvPr>
            <p:cNvSpPr txBox="1"/>
            <p:nvPr/>
          </p:nvSpPr>
          <p:spPr>
            <a:xfrm>
              <a:off x="2161568" y="4777915"/>
              <a:ext cx="193268" cy="370422"/>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800" b="0">
                <a:latin typeface="Consolas" panose="020B0609020204030204" pitchFamily="49" charset="0"/>
                <a:cs typeface="Consolas" panose="020B0609020204030204" pitchFamily="49" charset="0"/>
              </a:endParaRPr>
            </a:p>
          </p:txBody>
        </p:sp>
        <p:sp>
          <p:nvSpPr>
            <p:cNvPr id="144" name="TextBox 143">
              <a:extLst>
                <a:ext uri="{FF2B5EF4-FFF2-40B4-BE49-F238E27FC236}">
                  <a16:creationId xmlns:a16="http://schemas.microsoft.com/office/drawing/2014/main" id="{EF3CB305-3618-924F-B21C-1972DFFF50E9}"/>
                </a:ext>
              </a:extLst>
            </p:cNvPr>
            <p:cNvSpPr txBox="1"/>
            <p:nvPr/>
          </p:nvSpPr>
          <p:spPr>
            <a:xfrm>
              <a:off x="1676400" y="4777898"/>
              <a:ext cx="291901" cy="370422"/>
            </a:xfrm>
            <a:prstGeom prst="rect">
              <a:avLst/>
            </a:prstGeom>
            <a:solidFill>
              <a:schemeClr val="bg1">
                <a:lumMod val="85000"/>
              </a:schemeClr>
            </a:solidFill>
            <a:ln>
              <a:solidFill>
                <a:schemeClr val="tx1"/>
              </a:solid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3</a:t>
              </a:r>
            </a:p>
          </p:txBody>
        </p:sp>
      </p:grpSp>
      <p:cxnSp>
        <p:nvCxnSpPr>
          <p:cNvPr id="145" name="Straight Arrow Connector 144">
            <a:extLst>
              <a:ext uri="{FF2B5EF4-FFF2-40B4-BE49-F238E27FC236}">
                <a16:creationId xmlns:a16="http://schemas.microsoft.com/office/drawing/2014/main" id="{8C2399B4-3D91-6940-A7B6-455306EF26BE}"/>
              </a:ext>
            </a:extLst>
          </p:cNvPr>
          <p:cNvCxnSpPr>
            <a:cxnSpLocks/>
          </p:cNvCxnSpPr>
          <p:nvPr/>
        </p:nvCxnSpPr>
        <p:spPr bwMode="auto">
          <a:xfrm>
            <a:off x="1143000" y="4259676"/>
            <a:ext cx="172663"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6" name="Straight Arrow Connector 145">
            <a:extLst>
              <a:ext uri="{FF2B5EF4-FFF2-40B4-BE49-F238E27FC236}">
                <a16:creationId xmlns:a16="http://schemas.microsoft.com/office/drawing/2014/main" id="{5FE926AD-3BA3-584B-9C17-9389900A6B6D}"/>
              </a:ext>
            </a:extLst>
          </p:cNvPr>
          <p:cNvCxnSpPr>
            <a:cxnSpLocks/>
          </p:cNvCxnSpPr>
          <p:nvPr/>
        </p:nvCxnSpPr>
        <p:spPr bwMode="auto">
          <a:xfrm>
            <a:off x="2286000" y="4260016"/>
            <a:ext cx="172663"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7" name="Straight Arrow Connector 146">
            <a:extLst>
              <a:ext uri="{FF2B5EF4-FFF2-40B4-BE49-F238E27FC236}">
                <a16:creationId xmlns:a16="http://schemas.microsoft.com/office/drawing/2014/main" id="{A4CA11B9-7F3A-7045-B2B4-4C24DD87B595}"/>
              </a:ext>
            </a:extLst>
          </p:cNvPr>
          <p:cNvCxnSpPr>
            <a:cxnSpLocks/>
          </p:cNvCxnSpPr>
          <p:nvPr/>
        </p:nvCxnSpPr>
        <p:spPr bwMode="auto">
          <a:xfrm>
            <a:off x="3429000" y="4266143"/>
            <a:ext cx="172663"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48" name="Straight Arrow Connector 147">
            <a:extLst>
              <a:ext uri="{FF2B5EF4-FFF2-40B4-BE49-F238E27FC236}">
                <a16:creationId xmlns:a16="http://schemas.microsoft.com/office/drawing/2014/main" id="{634FD896-3F7A-9B4D-B030-3D271977F209}"/>
              </a:ext>
            </a:extLst>
          </p:cNvPr>
          <p:cNvCxnSpPr>
            <a:cxnSpLocks/>
          </p:cNvCxnSpPr>
          <p:nvPr/>
        </p:nvCxnSpPr>
        <p:spPr bwMode="auto">
          <a:xfrm>
            <a:off x="4592263" y="4266143"/>
            <a:ext cx="172663"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0" name="Straight Arrow Connector 149">
            <a:extLst>
              <a:ext uri="{FF2B5EF4-FFF2-40B4-BE49-F238E27FC236}">
                <a16:creationId xmlns:a16="http://schemas.microsoft.com/office/drawing/2014/main" id="{1FA6E2B3-7E24-7041-B3D0-B01E2F15A2C7}"/>
              </a:ext>
            </a:extLst>
          </p:cNvPr>
          <p:cNvCxnSpPr>
            <a:cxnSpLocks/>
          </p:cNvCxnSpPr>
          <p:nvPr/>
        </p:nvCxnSpPr>
        <p:spPr bwMode="auto">
          <a:xfrm>
            <a:off x="1122737" y="5334000"/>
            <a:ext cx="172663"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nvGrpSpPr>
          <p:cNvPr id="151" name="Group 150">
            <a:extLst>
              <a:ext uri="{FF2B5EF4-FFF2-40B4-BE49-F238E27FC236}">
                <a16:creationId xmlns:a16="http://schemas.microsoft.com/office/drawing/2014/main" id="{D9610F87-4BBE-4F4B-B35C-72C9EF0A5915}"/>
              </a:ext>
            </a:extLst>
          </p:cNvPr>
          <p:cNvGrpSpPr/>
          <p:nvPr/>
        </p:nvGrpSpPr>
        <p:grpSpPr>
          <a:xfrm>
            <a:off x="2466315" y="5181600"/>
            <a:ext cx="970337" cy="370439"/>
            <a:chOff x="1384499" y="4777898"/>
            <a:chExt cx="970337" cy="370439"/>
          </a:xfrm>
        </p:grpSpPr>
        <p:sp>
          <p:nvSpPr>
            <p:cNvPr id="152" name="TextBox 151">
              <a:extLst>
                <a:ext uri="{FF2B5EF4-FFF2-40B4-BE49-F238E27FC236}">
                  <a16:creationId xmlns:a16="http://schemas.microsoft.com/office/drawing/2014/main" id="{BC758025-791A-A34A-9CC2-CEB186BDAE70}"/>
                </a:ext>
              </a:extLst>
            </p:cNvPr>
            <p:cNvSpPr txBox="1"/>
            <p:nvPr/>
          </p:nvSpPr>
          <p:spPr>
            <a:xfrm>
              <a:off x="1384499" y="4777898"/>
              <a:ext cx="291901" cy="370422"/>
            </a:xfrm>
            <a:prstGeom prst="rect">
              <a:avLst/>
            </a:prstGeom>
            <a:solidFill>
              <a:schemeClr val="bg1">
                <a:lumMod val="85000"/>
              </a:schemeClr>
            </a:solidFill>
            <a:ln>
              <a:solidFill>
                <a:schemeClr val="tx1"/>
              </a:solid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e</a:t>
              </a:r>
            </a:p>
          </p:txBody>
        </p:sp>
        <p:sp>
          <p:nvSpPr>
            <p:cNvPr id="153" name="TextBox 152">
              <a:extLst>
                <a:ext uri="{FF2B5EF4-FFF2-40B4-BE49-F238E27FC236}">
                  <a16:creationId xmlns:a16="http://schemas.microsoft.com/office/drawing/2014/main" id="{205BB4C7-B441-1D46-B4A4-0FB4FFC5918A}"/>
                </a:ext>
              </a:extLst>
            </p:cNvPr>
            <p:cNvSpPr txBox="1"/>
            <p:nvPr/>
          </p:nvSpPr>
          <p:spPr>
            <a:xfrm>
              <a:off x="1968301" y="4777915"/>
              <a:ext cx="193268" cy="370422"/>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800" b="0">
                <a:latin typeface="Consolas" panose="020B0609020204030204" pitchFamily="49" charset="0"/>
                <a:cs typeface="Consolas" panose="020B0609020204030204" pitchFamily="49" charset="0"/>
              </a:endParaRPr>
            </a:p>
          </p:txBody>
        </p:sp>
        <p:sp>
          <p:nvSpPr>
            <p:cNvPr id="154" name="TextBox 153">
              <a:extLst>
                <a:ext uri="{FF2B5EF4-FFF2-40B4-BE49-F238E27FC236}">
                  <a16:creationId xmlns:a16="http://schemas.microsoft.com/office/drawing/2014/main" id="{15A08094-692E-A645-9CDB-9E66EC299293}"/>
                </a:ext>
              </a:extLst>
            </p:cNvPr>
            <p:cNvSpPr txBox="1"/>
            <p:nvPr/>
          </p:nvSpPr>
          <p:spPr>
            <a:xfrm>
              <a:off x="2161568" y="4777915"/>
              <a:ext cx="193268" cy="370422"/>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800" b="0">
                <a:latin typeface="Consolas" panose="020B0609020204030204" pitchFamily="49" charset="0"/>
                <a:cs typeface="Consolas" panose="020B0609020204030204" pitchFamily="49" charset="0"/>
              </a:endParaRPr>
            </a:p>
          </p:txBody>
        </p:sp>
        <p:sp>
          <p:nvSpPr>
            <p:cNvPr id="155" name="TextBox 154">
              <a:extLst>
                <a:ext uri="{FF2B5EF4-FFF2-40B4-BE49-F238E27FC236}">
                  <a16:creationId xmlns:a16="http://schemas.microsoft.com/office/drawing/2014/main" id="{26550342-EC97-4746-A7B0-6BEA452D1D5A}"/>
                </a:ext>
              </a:extLst>
            </p:cNvPr>
            <p:cNvSpPr txBox="1"/>
            <p:nvPr/>
          </p:nvSpPr>
          <p:spPr>
            <a:xfrm>
              <a:off x="1676400" y="4777898"/>
              <a:ext cx="291901" cy="370422"/>
            </a:xfrm>
            <a:prstGeom prst="rect">
              <a:avLst/>
            </a:prstGeom>
            <a:solidFill>
              <a:schemeClr val="bg1">
                <a:lumMod val="85000"/>
              </a:schemeClr>
            </a:solidFill>
            <a:ln>
              <a:solidFill>
                <a:schemeClr val="tx1"/>
              </a:solid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1</a:t>
              </a:r>
            </a:p>
          </p:txBody>
        </p:sp>
      </p:grpSp>
      <p:grpSp>
        <p:nvGrpSpPr>
          <p:cNvPr id="14" name="Group 13">
            <a:extLst>
              <a:ext uri="{FF2B5EF4-FFF2-40B4-BE49-F238E27FC236}">
                <a16:creationId xmlns:a16="http://schemas.microsoft.com/office/drawing/2014/main" id="{E73DE53A-30FF-B54D-8B83-5914A7FC12BF}"/>
              </a:ext>
            </a:extLst>
          </p:cNvPr>
          <p:cNvGrpSpPr/>
          <p:nvPr/>
        </p:nvGrpSpPr>
        <p:grpSpPr>
          <a:xfrm>
            <a:off x="3969134" y="5187929"/>
            <a:ext cx="2126866" cy="1002217"/>
            <a:chOff x="2584350" y="5181549"/>
            <a:chExt cx="2126866" cy="1002217"/>
          </a:xfrm>
        </p:grpSpPr>
        <p:grpSp>
          <p:nvGrpSpPr>
            <p:cNvPr id="109" name="Group 108">
              <a:extLst>
                <a:ext uri="{FF2B5EF4-FFF2-40B4-BE49-F238E27FC236}">
                  <a16:creationId xmlns:a16="http://schemas.microsoft.com/office/drawing/2014/main" id="{E46ED4F4-F99B-7840-94F1-DBCEB9AF8767}"/>
                </a:ext>
              </a:extLst>
            </p:cNvPr>
            <p:cNvGrpSpPr/>
            <p:nvPr/>
          </p:nvGrpSpPr>
          <p:grpSpPr>
            <a:xfrm>
              <a:off x="2974355" y="5181549"/>
              <a:ext cx="970337" cy="370439"/>
              <a:chOff x="1384499" y="4777898"/>
              <a:chExt cx="970337" cy="370439"/>
            </a:xfrm>
          </p:grpSpPr>
          <p:sp>
            <p:nvSpPr>
              <p:cNvPr id="110" name="TextBox 109">
                <a:extLst>
                  <a:ext uri="{FF2B5EF4-FFF2-40B4-BE49-F238E27FC236}">
                    <a16:creationId xmlns:a16="http://schemas.microsoft.com/office/drawing/2014/main" id="{5AA54E7F-33B1-014F-B57C-2DCF3582C918}"/>
                  </a:ext>
                </a:extLst>
              </p:cNvPr>
              <p:cNvSpPr txBox="1"/>
              <p:nvPr/>
            </p:nvSpPr>
            <p:spPr>
              <a:xfrm>
                <a:off x="1384499" y="4777898"/>
                <a:ext cx="291901" cy="370422"/>
              </a:xfrm>
              <a:prstGeom prst="rect">
                <a:avLst/>
              </a:prstGeom>
              <a:solidFill>
                <a:schemeClr val="bg1">
                  <a:lumMod val="85000"/>
                </a:schemeClr>
              </a:solidFill>
              <a:ln>
                <a:solidFill>
                  <a:schemeClr val="tx1"/>
                </a:solid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cd</a:t>
                </a:r>
              </a:p>
            </p:txBody>
          </p:sp>
          <p:sp>
            <p:nvSpPr>
              <p:cNvPr id="119" name="TextBox 118">
                <a:extLst>
                  <a:ext uri="{FF2B5EF4-FFF2-40B4-BE49-F238E27FC236}">
                    <a16:creationId xmlns:a16="http://schemas.microsoft.com/office/drawing/2014/main" id="{2928FAA1-D70D-9A47-9A5F-9E09E20F53B9}"/>
                  </a:ext>
                </a:extLst>
              </p:cNvPr>
              <p:cNvSpPr txBox="1"/>
              <p:nvPr/>
            </p:nvSpPr>
            <p:spPr>
              <a:xfrm>
                <a:off x="1968301" y="4777915"/>
                <a:ext cx="193268" cy="370422"/>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800" b="0">
                  <a:latin typeface="Consolas" panose="020B0609020204030204" pitchFamily="49" charset="0"/>
                  <a:cs typeface="Consolas" panose="020B0609020204030204" pitchFamily="49" charset="0"/>
                </a:endParaRPr>
              </a:p>
            </p:txBody>
          </p:sp>
          <p:sp>
            <p:nvSpPr>
              <p:cNvPr id="120" name="TextBox 119">
                <a:extLst>
                  <a:ext uri="{FF2B5EF4-FFF2-40B4-BE49-F238E27FC236}">
                    <a16:creationId xmlns:a16="http://schemas.microsoft.com/office/drawing/2014/main" id="{13B53B63-A24B-B142-9166-F11F4D38B4B3}"/>
                  </a:ext>
                </a:extLst>
              </p:cNvPr>
              <p:cNvSpPr txBox="1"/>
              <p:nvPr/>
            </p:nvSpPr>
            <p:spPr>
              <a:xfrm>
                <a:off x="2161568" y="4777915"/>
                <a:ext cx="193268" cy="370422"/>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800" b="0">
                  <a:latin typeface="Consolas" panose="020B0609020204030204" pitchFamily="49" charset="0"/>
                  <a:cs typeface="Consolas" panose="020B0609020204030204" pitchFamily="49" charset="0"/>
                </a:endParaRPr>
              </a:p>
            </p:txBody>
          </p:sp>
          <p:sp>
            <p:nvSpPr>
              <p:cNvPr id="121" name="TextBox 120">
                <a:extLst>
                  <a:ext uri="{FF2B5EF4-FFF2-40B4-BE49-F238E27FC236}">
                    <a16:creationId xmlns:a16="http://schemas.microsoft.com/office/drawing/2014/main" id="{9EC64BB5-FA9F-AB45-A628-6C08A7C991C8}"/>
                  </a:ext>
                </a:extLst>
              </p:cNvPr>
              <p:cNvSpPr txBox="1"/>
              <p:nvPr/>
            </p:nvSpPr>
            <p:spPr>
              <a:xfrm>
                <a:off x="1676400" y="4777898"/>
                <a:ext cx="291901" cy="370422"/>
              </a:xfrm>
              <a:prstGeom prst="rect">
                <a:avLst/>
              </a:prstGeom>
              <a:solidFill>
                <a:schemeClr val="bg1">
                  <a:lumMod val="85000"/>
                </a:schemeClr>
              </a:solidFill>
              <a:ln>
                <a:solidFill>
                  <a:schemeClr val="tx1"/>
                </a:solid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2</a:t>
                </a:r>
              </a:p>
            </p:txBody>
          </p:sp>
        </p:grpSp>
        <p:grpSp>
          <p:nvGrpSpPr>
            <p:cNvPr id="161" name="Group 160">
              <a:extLst>
                <a:ext uri="{FF2B5EF4-FFF2-40B4-BE49-F238E27FC236}">
                  <a16:creationId xmlns:a16="http://schemas.microsoft.com/office/drawing/2014/main" id="{6B205D3C-239B-9A45-ABCC-944AFD172168}"/>
                </a:ext>
              </a:extLst>
            </p:cNvPr>
            <p:cNvGrpSpPr/>
            <p:nvPr/>
          </p:nvGrpSpPr>
          <p:grpSpPr>
            <a:xfrm>
              <a:off x="2584350" y="5813327"/>
              <a:ext cx="970337" cy="370439"/>
              <a:chOff x="1384499" y="4777898"/>
              <a:chExt cx="970337" cy="370439"/>
            </a:xfrm>
          </p:grpSpPr>
          <p:sp>
            <p:nvSpPr>
              <p:cNvPr id="162" name="TextBox 161">
                <a:extLst>
                  <a:ext uri="{FF2B5EF4-FFF2-40B4-BE49-F238E27FC236}">
                    <a16:creationId xmlns:a16="http://schemas.microsoft.com/office/drawing/2014/main" id="{D20F35E2-7E68-7C49-8631-BBC4FA13C631}"/>
                  </a:ext>
                </a:extLst>
              </p:cNvPr>
              <p:cNvSpPr txBox="1"/>
              <p:nvPr/>
            </p:nvSpPr>
            <p:spPr>
              <a:xfrm>
                <a:off x="1384499" y="4777898"/>
                <a:ext cx="291901" cy="370422"/>
              </a:xfrm>
              <a:prstGeom prst="rect">
                <a:avLst/>
              </a:prstGeom>
              <a:solidFill>
                <a:schemeClr val="bg1">
                  <a:lumMod val="85000"/>
                </a:schemeClr>
              </a:solidFill>
              <a:ln>
                <a:solidFill>
                  <a:schemeClr val="tx1"/>
                </a:solid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c</a:t>
                </a:r>
              </a:p>
            </p:txBody>
          </p:sp>
          <p:sp>
            <p:nvSpPr>
              <p:cNvPr id="163" name="TextBox 162">
                <a:extLst>
                  <a:ext uri="{FF2B5EF4-FFF2-40B4-BE49-F238E27FC236}">
                    <a16:creationId xmlns:a16="http://schemas.microsoft.com/office/drawing/2014/main" id="{EBB95D30-40C9-DE41-9D41-1026FA78CEC7}"/>
                  </a:ext>
                </a:extLst>
              </p:cNvPr>
              <p:cNvSpPr txBox="1"/>
              <p:nvPr/>
            </p:nvSpPr>
            <p:spPr>
              <a:xfrm>
                <a:off x="1968301" y="4777915"/>
                <a:ext cx="193268" cy="370422"/>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800" b="0">
                  <a:latin typeface="Consolas" panose="020B0609020204030204" pitchFamily="49" charset="0"/>
                  <a:cs typeface="Consolas" panose="020B0609020204030204" pitchFamily="49" charset="0"/>
                </a:endParaRPr>
              </a:p>
            </p:txBody>
          </p:sp>
          <p:sp>
            <p:nvSpPr>
              <p:cNvPr id="164" name="TextBox 163">
                <a:extLst>
                  <a:ext uri="{FF2B5EF4-FFF2-40B4-BE49-F238E27FC236}">
                    <a16:creationId xmlns:a16="http://schemas.microsoft.com/office/drawing/2014/main" id="{3FC14B99-F508-2E49-873E-58A5DE34723E}"/>
                  </a:ext>
                </a:extLst>
              </p:cNvPr>
              <p:cNvSpPr txBox="1"/>
              <p:nvPr/>
            </p:nvSpPr>
            <p:spPr>
              <a:xfrm>
                <a:off x="2161568" y="4777915"/>
                <a:ext cx="193268" cy="370422"/>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800" b="0">
                  <a:latin typeface="Consolas" panose="020B0609020204030204" pitchFamily="49" charset="0"/>
                  <a:cs typeface="Consolas" panose="020B0609020204030204" pitchFamily="49" charset="0"/>
                </a:endParaRPr>
              </a:p>
            </p:txBody>
          </p:sp>
          <p:sp>
            <p:nvSpPr>
              <p:cNvPr id="165" name="TextBox 164">
                <a:extLst>
                  <a:ext uri="{FF2B5EF4-FFF2-40B4-BE49-F238E27FC236}">
                    <a16:creationId xmlns:a16="http://schemas.microsoft.com/office/drawing/2014/main" id="{1309C215-B1D6-2242-B5F6-9213A94C0431}"/>
                  </a:ext>
                </a:extLst>
              </p:cNvPr>
              <p:cNvSpPr txBox="1"/>
              <p:nvPr/>
            </p:nvSpPr>
            <p:spPr>
              <a:xfrm>
                <a:off x="1676400" y="4777898"/>
                <a:ext cx="291901" cy="370422"/>
              </a:xfrm>
              <a:prstGeom prst="rect">
                <a:avLst/>
              </a:prstGeom>
              <a:solidFill>
                <a:schemeClr val="bg1">
                  <a:lumMod val="85000"/>
                </a:schemeClr>
              </a:solidFill>
              <a:ln>
                <a:solidFill>
                  <a:schemeClr val="tx1"/>
                </a:solid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1</a:t>
                </a:r>
              </a:p>
            </p:txBody>
          </p:sp>
        </p:grpSp>
        <p:grpSp>
          <p:nvGrpSpPr>
            <p:cNvPr id="166" name="Group 165">
              <a:extLst>
                <a:ext uri="{FF2B5EF4-FFF2-40B4-BE49-F238E27FC236}">
                  <a16:creationId xmlns:a16="http://schemas.microsoft.com/office/drawing/2014/main" id="{8A37DDA7-A469-2C49-8E6E-0AC9D0786F69}"/>
                </a:ext>
              </a:extLst>
            </p:cNvPr>
            <p:cNvGrpSpPr/>
            <p:nvPr/>
          </p:nvGrpSpPr>
          <p:grpSpPr>
            <a:xfrm>
              <a:off x="3740879" y="5813310"/>
              <a:ext cx="970337" cy="370439"/>
              <a:chOff x="1384499" y="4777898"/>
              <a:chExt cx="970337" cy="370439"/>
            </a:xfrm>
          </p:grpSpPr>
          <p:sp>
            <p:nvSpPr>
              <p:cNvPr id="181" name="TextBox 180">
                <a:extLst>
                  <a:ext uri="{FF2B5EF4-FFF2-40B4-BE49-F238E27FC236}">
                    <a16:creationId xmlns:a16="http://schemas.microsoft.com/office/drawing/2014/main" id="{DE9F853B-8A70-244A-BF2B-D9692598AF39}"/>
                  </a:ext>
                </a:extLst>
              </p:cNvPr>
              <p:cNvSpPr txBox="1"/>
              <p:nvPr/>
            </p:nvSpPr>
            <p:spPr>
              <a:xfrm>
                <a:off x="1384499" y="4777898"/>
                <a:ext cx="291901" cy="370422"/>
              </a:xfrm>
              <a:prstGeom prst="rect">
                <a:avLst/>
              </a:prstGeom>
              <a:solidFill>
                <a:schemeClr val="bg1">
                  <a:lumMod val="85000"/>
                </a:schemeClr>
              </a:solidFill>
              <a:ln>
                <a:solidFill>
                  <a:schemeClr val="tx1"/>
                </a:solid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d</a:t>
                </a:r>
              </a:p>
            </p:txBody>
          </p:sp>
          <p:sp>
            <p:nvSpPr>
              <p:cNvPr id="182" name="TextBox 181">
                <a:extLst>
                  <a:ext uri="{FF2B5EF4-FFF2-40B4-BE49-F238E27FC236}">
                    <a16:creationId xmlns:a16="http://schemas.microsoft.com/office/drawing/2014/main" id="{8DF843A1-79EC-C742-B70E-7838D4CD9EFC}"/>
                  </a:ext>
                </a:extLst>
              </p:cNvPr>
              <p:cNvSpPr txBox="1"/>
              <p:nvPr/>
            </p:nvSpPr>
            <p:spPr>
              <a:xfrm>
                <a:off x="1968301" y="4777915"/>
                <a:ext cx="193268" cy="370422"/>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800" b="0">
                  <a:latin typeface="Consolas" panose="020B0609020204030204" pitchFamily="49" charset="0"/>
                  <a:cs typeface="Consolas" panose="020B0609020204030204" pitchFamily="49" charset="0"/>
                </a:endParaRPr>
              </a:p>
            </p:txBody>
          </p:sp>
          <p:sp>
            <p:nvSpPr>
              <p:cNvPr id="183" name="TextBox 182">
                <a:extLst>
                  <a:ext uri="{FF2B5EF4-FFF2-40B4-BE49-F238E27FC236}">
                    <a16:creationId xmlns:a16="http://schemas.microsoft.com/office/drawing/2014/main" id="{8EF79472-21F2-3641-B222-8228E9EE1E26}"/>
                  </a:ext>
                </a:extLst>
              </p:cNvPr>
              <p:cNvSpPr txBox="1"/>
              <p:nvPr/>
            </p:nvSpPr>
            <p:spPr>
              <a:xfrm>
                <a:off x="2161568" y="4777915"/>
                <a:ext cx="193268" cy="370422"/>
              </a:xfrm>
              <a:prstGeom prst="rect">
                <a:avLst/>
              </a:prstGeom>
              <a:solidFill>
                <a:schemeClr val="accent6">
                  <a:lumMod val="20000"/>
                  <a:lumOff val="80000"/>
                </a:schemeClr>
              </a:solidFill>
              <a:ln>
                <a:solidFill>
                  <a:schemeClr val="tx1"/>
                </a:solidFill>
              </a:ln>
            </p:spPr>
            <p:txBody>
              <a:bodyPr wrap="square" lIns="0" tIns="46800" rIns="0" rtlCol="0">
                <a:spAutoFit/>
              </a:bodyPr>
              <a:lstStyle/>
              <a:p>
                <a:endParaRPr lang="en-IL" sz="1800" b="0">
                  <a:latin typeface="Consolas" panose="020B0609020204030204" pitchFamily="49" charset="0"/>
                  <a:cs typeface="Consolas" panose="020B0609020204030204" pitchFamily="49" charset="0"/>
                </a:endParaRPr>
              </a:p>
            </p:txBody>
          </p:sp>
          <p:sp>
            <p:nvSpPr>
              <p:cNvPr id="184" name="TextBox 183">
                <a:extLst>
                  <a:ext uri="{FF2B5EF4-FFF2-40B4-BE49-F238E27FC236}">
                    <a16:creationId xmlns:a16="http://schemas.microsoft.com/office/drawing/2014/main" id="{38AE245A-BEFB-014A-9606-4229DE08E742}"/>
                  </a:ext>
                </a:extLst>
              </p:cNvPr>
              <p:cNvSpPr txBox="1"/>
              <p:nvPr/>
            </p:nvSpPr>
            <p:spPr>
              <a:xfrm>
                <a:off x="1676400" y="4777898"/>
                <a:ext cx="291901" cy="370422"/>
              </a:xfrm>
              <a:prstGeom prst="rect">
                <a:avLst/>
              </a:prstGeom>
              <a:solidFill>
                <a:schemeClr val="bg1">
                  <a:lumMod val="85000"/>
                </a:schemeClr>
              </a:solidFill>
              <a:ln>
                <a:solidFill>
                  <a:schemeClr val="tx1"/>
                </a:solid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1</a:t>
                </a:r>
              </a:p>
            </p:txBody>
          </p:sp>
        </p:grpSp>
        <p:cxnSp>
          <p:nvCxnSpPr>
            <p:cNvPr id="200" name="Straight Arrow Connector 199">
              <a:extLst>
                <a:ext uri="{FF2B5EF4-FFF2-40B4-BE49-F238E27FC236}">
                  <a16:creationId xmlns:a16="http://schemas.microsoft.com/office/drawing/2014/main" id="{A3737F78-4C52-9F45-9DF0-9DB8B58F4D89}"/>
                </a:ext>
              </a:extLst>
            </p:cNvPr>
            <p:cNvCxnSpPr>
              <a:cxnSpLocks/>
            </p:cNvCxnSpPr>
            <p:nvPr/>
          </p:nvCxnSpPr>
          <p:spPr bwMode="auto">
            <a:xfrm flipH="1">
              <a:off x="3408737" y="5405395"/>
              <a:ext cx="246054" cy="385805"/>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85" name="Straight Arrow Connector 184">
              <a:extLst>
                <a:ext uri="{FF2B5EF4-FFF2-40B4-BE49-F238E27FC236}">
                  <a16:creationId xmlns:a16="http://schemas.microsoft.com/office/drawing/2014/main" id="{DEEE844B-9DF6-5249-8E25-707C31121FC6}"/>
                </a:ext>
              </a:extLst>
            </p:cNvPr>
            <p:cNvCxnSpPr>
              <a:cxnSpLocks/>
            </p:cNvCxnSpPr>
            <p:nvPr/>
          </p:nvCxnSpPr>
          <p:spPr bwMode="auto">
            <a:xfrm>
              <a:off x="3867172" y="5413058"/>
              <a:ext cx="291901" cy="37814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grpSp>
        <p:nvGrpSpPr>
          <p:cNvPr id="15" name="Group 14">
            <a:extLst>
              <a:ext uri="{FF2B5EF4-FFF2-40B4-BE49-F238E27FC236}">
                <a16:creationId xmlns:a16="http://schemas.microsoft.com/office/drawing/2014/main" id="{032AC7EA-0D07-6648-BD10-7CB351E5DEE5}"/>
              </a:ext>
            </a:extLst>
          </p:cNvPr>
          <p:cNvGrpSpPr/>
          <p:nvPr/>
        </p:nvGrpSpPr>
        <p:grpSpPr>
          <a:xfrm>
            <a:off x="5735263" y="4038600"/>
            <a:ext cx="838200" cy="370422"/>
            <a:chOff x="5715000" y="4291461"/>
            <a:chExt cx="838200" cy="370422"/>
          </a:xfrm>
        </p:grpSpPr>
        <p:cxnSp>
          <p:nvCxnSpPr>
            <p:cNvPr id="149" name="Straight Arrow Connector 148">
              <a:extLst>
                <a:ext uri="{FF2B5EF4-FFF2-40B4-BE49-F238E27FC236}">
                  <a16:creationId xmlns:a16="http://schemas.microsoft.com/office/drawing/2014/main" id="{C0124F04-66ED-7445-9106-9FBC3F1D7366}"/>
                </a:ext>
              </a:extLst>
            </p:cNvPr>
            <p:cNvCxnSpPr>
              <a:cxnSpLocks/>
            </p:cNvCxnSpPr>
            <p:nvPr/>
          </p:nvCxnSpPr>
          <p:spPr bwMode="auto">
            <a:xfrm>
              <a:off x="5715000" y="4519004"/>
              <a:ext cx="172663"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86" name="TextBox 185">
              <a:extLst>
                <a:ext uri="{FF2B5EF4-FFF2-40B4-BE49-F238E27FC236}">
                  <a16:creationId xmlns:a16="http://schemas.microsoft.com/office/drawing/2014/main" id="{7BD0B955-2B54-9D4A-8A99-264E381BEA86}"/>
                </a:ext>
              </a:extLst>
            </p:cNvPr>
            <p:cNvSpPr txBox="1"/>
            <p:nvPr/>
          </p:nvSpPr>
          <p:spPr>
            <a:xfrm>
              <a:off x="5918959" y="4291461"/>
              <a:ext cx="461843" cy="370422"/>
            </a:xfrm>
            <a:prstGeom prst="rect">
              <a:avLst/>
            </a:prstGeom>
            <a:noFill/>
            <a:ln>
              <a:no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a:t>
              </a:r>
            </a:p>
          </p:txBody>
        </p:sp>
        <p:cxnSp>
          <p:nvCxnSpPr>
            <p:cNvPr id="187" name="Straight Arrow Connector 186">
              <a:extLst>
                <a:ext uri="{FF2B5EF4-FFF2-40B4-BE49-F238E27FC236}">
                  <a16:creationId xmlns:a16="http://schemas.microsoft.com/office/drawing/2014/main" id="{A54C7991-EB6B-624D-8296-F5DDE343E94C}"/>
                </a:ext>
              </a:extLst>
            </p:cNvPr>
            <p:cNvCxnSpPr>
              <a:cxnSpLocks/>
            </p:cNvCxnSpPr>
            <p:nvPr/>
          </p:nvCxnSpPr>
          <p:spPr bwMode="auto">
            <a:xfrm>
              <a:off x="6380537" y="4526619"/>
              <a:ext cx="172663"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cxnSp>
        <p:nvCxnSpPr>
          <p:cNvPr id="188" name="Straight Arrow Connector 187">
            <a:extLst>
              <a:ext uri="{FF2B5EF4-FFF2-40B4-BE49-F238E27FC236}">
                <a16:creationId xmlns:a16="http://schemas.microsoft.com/office/drawing/2014/main" id="{22C4DCA8-E849-5344-BC0F-FCD7BD63F260}"/>
              </a:ext>
            </a:extLst>
          </p:cNvPr>
          <p:cNvCxnSpPr>
            <a:cxnSpLocks/>
          </p:cNvCxnSpPr>
          <p:nvPr/>
        </p:nvCxnSpPr>
        <p:spPr bwMode="auto">
          <a:xfrm>
            <a:off x="2286000" y="5345215"/>
            <a:ext cx="172663"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93" name="Straight Arrow Connector 192">
            <a:extLst>
              <a:ext uri="{FF2B5EF4-FFF2-40B4-BE49-F238E27FC236}">
                <a16:creationId xmlns:a16="http://schemas.microsoft.com/office/drawing/2014/main" id="{8C3230AC-E122-4542-978A-DCFE171096B8}"/>
              </a:ext>
            </a:extLst>
          </p:cNvPr>
          <p:cNvCxnSpPr>
            <a:cxnSpLocks/>
          </p:cNvCxnSpPr>
          <p:nvPr/>
        </p:nvCxnSpPr>
        <p:spPr bwMode="auto">
          <a:xfrm>
            <a:off x="5322860" y="5341817"/>
            <a:ext cx="297622"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7" name="Down Arrow 16">
            <a:extLst>
              <a:ext uri="{FF2B5EF4-FFF2-40B4-BE49-F238E27FC236}">
                <a16:creationId xmlns:a16="http://schemas.microsoft.com/office/drawing/2014/main" id="{258D014B-845B-2042-B0D2-55C259163698}"/>
              </a:ext>
            </a:extLst>
          </p:cNvPr>
          <p:cNvSpPr/>
          <p:nvPr/>
        </p:nvSpPr>
        <p:spPr bwMode="auto">
          <a:xfrm>
            <a:off x="2766475" y="4599428"/>
            <a:ext cx="284249" cy="381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grpSp>
        <p:nvGrpSpPr>
          <p:cNvPr id="194" name="Group 193">
            <a:extLst>
              <a:ext uri="{FF2B5EF4-FFF2-40B4-BE49-F238E27FC236}">
                <a16:creationId xmlns:a16="http://schemas.microsoft.com/office/drawing/2014/main" id="{51DEDA6E-E714-BB4D-91B3-F204132C3411}"/>
              </a:ext>
            </a:extLst>
          </p:cNvPr>
          <p:cNvGrpSpPr/>
          <p:nvPr/>
        </p:nvGrpSpPr>
        <p:grpSpPr>
          <a:xfrm>
            <a:off x="3442057" y="5133396"/>
            <a:ext cx="917082" cy="370422"/>
            <a:chOff x="5715000" y="4291461"/>
            <a:chExt cx="917082" cy="370422"/>
          </a:xfrm>
        </p:grpSpPr>
        <p:cxnSp>
          <p:nvCxnSpPr>
            <p:cNvPr id="214" name="Straight Arrow Connector 213">
              <a:extLst>
                <a:ext uri="{FF2B5EF4-FFF2-40B4-BE49-F238E27FC236}">
                  <a16:creationId xmlns:a16="http://schemas.microsoft.com/office/drawing/2014/main" id="{FCB68DDA-AE90-D44D-B769-BB18486DD022}"/>
                </a:ext>
              </a:extLst>
            </p:cNvPr>
            <p:cNvCxnSpPr>
              <a:cxnSpLocks/>
            </p:cNvCxnSpPr>
            <p:nvPr/>
          </p:nvCxnSpPr>
          <p:spPr bwMode="auto">
            <a:xfrm>
              <a:off x="5715000" y="4519004"/>
              <a:ext cx="172663"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5" name="TextBox 214">
              <a:extLst>
                <a:ext uri="{FF2B5EF4-FFF2-40B4-BE49-F238E27FC236}">
                  <a16:creationId xmlns:a16="http://schemas.microsoft.com/office/drawing/2014/main" id="{AB5BED04-5769-1241-97B0-62042759AA4E}"/>
                </a:ext>
              </a:extLst>
            </p:cNvPr>
            <p:cNvSpPr txBox="1"/>
            <p:nvPr/>
          </p:nvSpPr>
          <p:spPr>
            <a:xfrm>
              <a:off x="5918959" y="4291461"/>
              <a:ext cx="461843" cy="370422"/>
            </a:xfrm>
            <a:prstGeom prst="rect">
              <a:avLst/>
            </a:prstGeom>
            <a:noFill/>
            <a:ln>
              <a:no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a:t>
              </a:r>
            </a:p>
          </p:txBody>
        </p:sp>
        <p:cxnSp>
          <p:nvCxnSpPr>
            <p:cNvPr id="223" name="Straight Arrow Connector 222">
              <a:extLst>
                <a:ext uri="{FF2B5EF4-FFF2-40B4-BE49-F238E27FC236}">
                  <a16:creationId xmlns:a16="http://schemas.microsoft.com/office/drawing/2014/main" id="{3D984CB1-F270-384F-8A67-F230D33596FC}"/>
                </a:ext>
              </a:extLst>
            </p:cNvPr>
            <p:cNvCxnSpPr>
              <a:cxnSpLocks/>
              <a:endCxn id="110" idx="1"/>
            </p:cNvCxnSpPr>
            <p:nvPr/>
          </p:nvCxnSpPr>
          <p:spPr bwMode="auto">
            <a:xfrm>
              <a:off x="6361315" y="4531205"/>
              <a:ext cx="270767" cy="0"/>
            </a:xfrm>
            <a:prstGeom prst="straightConnector1">
              <a:avLst/>
            </a:prstGeom>
            <a:noFill/>
            <a:ln w="9525" cap="flat" cmpd="sng" algn="ctr">
              <a:solidFill>
                <a:schemeClr val="tx1"/>
              </a:solidFill>
              <a:prstDash val="solid"/>
              <a:round/>
              <a:headEnd type="none" w="med" len="med"/>
              <a:tailEnd type="triangle" w="lg"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8086945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Compression</a:t>
            </a:r>
          </a:p>
        </p:txBody>
      </p:sp>
      <p:grpSp>
        <p:nvGrpSpPr>
          <p:cNvPr id="6" name="Group 5">
            <a:extLst>
              <a:ext uri="{FF2B5EF4-FFF2-40B4-BE49-F238E27FC236}">
                <a16:creationId xmlns:a16="http://schemas.microsoft.com/office/drawing/2014/main" id="{DC2989FC-141B-6E46-BF2D-44F9D3D2FCFB}"/>
              </a:ext>
            </a:extLst>
          </p:cNvPr>
          <p:cNvGrpSpPr/>
          <p:nvPr/>
        </p:nvGrpSpPr>
        <p:grpSpPr>
          <a:xfrm>
            <a:off x="1350252" y="4941744"/>
            <a:ext cx="635181" cy="457200"/>
            <a:chOff x="1916178" y="5715000"/>
            <a:chExt cx="635181" cy="457200"/>
          </a:xfrm>
        </p:grpSpPr>
        <p:sp>
          <p:nvSpPr>
            <p:cNvPr id="3" name="Oval 2">
              <a:extLst>
                <a:ext uri="{FF2B5EF4-FFF2-40B4-BE49-F238E27FC236}">
                  <a16:creationId xmlns:a16="http://schemas.microsoft.com/office/drawing/2014/main" id="{951B1986-EEC6-6641-816C-E0137B4889F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sp>
          <p:nvSpPr>
            <p:cNvPr id="4" name="TextBox 3">
              <a:extLst>
                <a:ext uri="{FF2B5EF4-FFF2-40B4-BE49-F238E27FC236}">
                  <a16:creationId xmlns:a16="http://schemas.microsoft.com/office/drawing/2014/main" id="{7BA7DCFB-D2BD-5944-BCA5-2A7DB7C9AE04}"/>
                </a:ext>
              </a:extLst>
            </p:cNvPr>
            <p:cNvSpPr txBox="1"/>
            <p:nvPr/>
          </p:nvSpPr>
          <p:spPr>
            <a:xfrm>
              <a:off x="2088394" y="5726256"/>
              <a:ext cx="312906" cy="400110"/>
            </a:xfrm>
            <a:prstGeom prst="rect">
              <a:avLst/>
            </a:prstGeom>
            <a:noFill/>
          </p:spPr>
          <p:txBody>
            <a:bodyPr wrap="none" rtlCol="0">
              <a:spAutoFit/>
            </a:bodyPr>
            <a:lstStyle/>
            <a:p>
              <a:r>
                <a:rPr lang="en-US" sz="2000" b="0" dirty="0"/>
                <a:t>c</a:t>
              </a:r>
              <a:endParaRPr lang="en-IL" sz="2000" b="0"/>
            </a:p>
          </p:txBody>
        </p:sp>
      </p:grpSp>
      <p:grpSp>
        <p:nvGrpSpPr>
          <p:cNvPr id="7" name="Group 6">
            <a:extLst>
              <a:ext uri="{FF2B5EF4-FFF2-40B4-BE49-F238E27FC236}">
                <a16:creationId xmlns:a16="http://schemas.microsoft.com/office/drawing/2014/main" id="{14208931-A4C1-634F-AC70-217FBABC1349}"/>
              </a:ext>
            </a:extLst>
          </p:cNvPr>
          <p:cNvGrpSpPr/>
          <p:nvPr/>
        </p:nvGrpSpPr>
        <p:grpSpPr>
          <a:xfrm>
            <a:off x="2184219" y="4924500"/>
            <a:ext cx="635181" cy="457200"/>
            <a:chOff x="3064567" y="5754434"/>
            <a:chExt cx="635181" cy="457200"/>
          </a:xfrm>
        </p:grpSpPr>
        <p:sp>
          <p:nvSpPr>
            <p:cNvPr id="119" name="Oval 118">
              <a:extLst>
                <a:ext uri="{FF2B5EF4-FFF2-40B4-BE49-F238E27FC236}">
                  <a16:creationId xmlns:a16="http://schemas.microsoft.com/office/drawing/2014/main" id="{9CA407CF-6B02-AD45-B717-08D335D85F48}"/>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sp>
          <p:nvSpPr>
            <p:cNvPr id="120" name="TextBox 119">
              <a:extLst>
                <a:ext uri="{FF2B5EF4-FFF2-40B4-BE49-F238E27FC236}">
                  <a16:creationId xmlns:a16="http://schemas.microsoft.com/office/drawing/2014/main" id="{D505CDB1-727A-3246-9438-19B404EA25DF}"/>
                </a:ext>
              </a:extLst>
            </p:cNvPr>
            <p:cNvSpPr txBox="1"/>
            <p:nvPr/>
          </p:nvSpPr>
          <p:spPr>
            <a:xfrm>
              <a:off x="3238515" y="5782934"/>
              <a:ext cx="327333" cy="400110"/>
            </a:xfrm>
            <a:prstGeom prst="rect">
              <a:avLst/>
            </a:prstGeom>
            <a:noFill/>
          </p:spPr>
          <p:txBody>
            <a:bodyPr wrap="none" rtlCol="0">
              <a:spAutoFit/>
            </a:bodyPr>
            <a:lstStyle/>
            <a:p>
              <a:r>
                <a:rPr lang="en-US" sz="2000" b="0" dirty="0"/>
                <a:t>d</a:t>
              </a:r>
              <a:endParaRPr lang="en-IL" sz="2000" b="0"/>
            </a:p>
          </p:txBody>
        </p:sp>
      </p:grpSp>
      <p:grpSp>
        <p:nvGrpSpPr>
          <p:cNvPr id="121" name="Group 120">
            <a:extLst>
              <a:ext uri="{FF2B5EF4-FFF2-40B4-BE49-F238E27FC236}">
                <a16:creationId xmlns:a16="http://schemas.microsoft.com/office/drawing/2014/main" id="{54B6B2ED-966F-3E4B-B537-8381F498790C}"/>
              </a:ext>
            </a:extLst>
          </p:cNvPr>
          <p:cNvGrpSpPr/>
          <p:nvPr/>
        </p:nvGrpSpPr>
        <p:grpSpPr>
          <a:xfrm>
            <a:off x="3101540" y="4941744"/>
            <a:ext cx="635181" cy="457200"/>
            <a:chOff x="1916178" y="5715000"/>
            <a:chExt cx="635181" cy="457200"/>
          </a:xfrm>
        </p:grpSpPr>
        <p:sp>
          <p:nvSpPr>
            <p:cNvPr id="122" name="Oval 121">
              <a:extLst>
                <a:ext uri="{FF2B5EF4-FFF2-40B4-BE49-F238E27FC236}">
                  <a16:creationId xmlns:a16="http://schemas.microsoft.com/office/drawing/2014/main" id="{2AE79D97-3FA3-D34E-A152-2B3789C3409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sp>
          <p:nvSpPr>
            <p:cNvPr id="123" name="TextBox 122">
              <a:extLst>
                <a:ext uri="{FF2B5EF4-FFF2-40B4-BE49-F238E27FC236}">
                  <a16:creationId xmlns:a16="http://schemas.microsoft.com/office/drawing/2014/main" id="{C7787E23-020E-364E-90CC-F8EBDCB81A31}"/>
                </a:ext>
              </a:extLst>
            </p:cNvPr>
            <p:cNvSpPr txBox="1"/>
            <p:nvPr/>
          </p:nvSpPr>
          <p:spPr>
            <a:xfrm>
              <a:off x="2081179" y="5726256"/>
              <a:ext cx="327334" cy="400110"/>
            </a:xfrm>
            <a:prstGeom prst="rect">
              <a:avLst/>
            </a:prstGeom>
            <a:noFill/>
          </p:spPr>
          <p:txBody>
            <a:bodyPr wrap="none" rtlCol="0">
              <a:spAutoFit/>
            </a:bodyPr>
            <a:lstStyle/>
            <a:p>
              <a:r>
                <a:rPr lang="en-US" sz="2000" b="0" dirty="0"/>
                <a:t>e</a:t>
              </a:r>
              <a:endParaRPr lang="en-IL" sz="2000" b="0"/>
            </a:p>
          </p:txBody>
        </p:sp>
      </p:grpSp>
      <p:grpSp>
        <p:nvGrpSpPr>
          <p:cNvPr id="127" name="Group 126">
            <a:extLst>
              <a:ext uri="{FF2B5EF4-FFF2-40B4-BE49-F238E27FC236}">
                <a16:creationId xmlns:a16="http://schemas.microsoft.com/office/drawing/2014/main" id="{8A66E8BB-AE47-4541-833D-EFE37D91637A}"/>
              </a:ext>
            </a:extLst>
          </p:cNvPr>
          <p:cNvGrpSpPr/>
          <p:nvPr/>
        </p:nvGrpSpPr>
        <p:grpSpPr>
          <a:xfrm>
            <a:off x="3978111" y="4949933"/>
            <a:ext cx="635181" cy="457200"/>
            <a:chOff x="3064567" y="5754434"/>
            <a:chExt cx="635181" cy="457200"/>
          </a:xfrm>
        </p:grpSpPr>
        <p:sp>
          <p:nvSpPr>
            <p:cNvPr id="128" name="Oval 127">
              <a:extLst>
                <a:ext uri="{FF2B5EF4-FFF2-40B4-BE49-F238E27FC236}">
                  <a16:creationId xmlns:a16="http://schemas.microsoft.com/office/drawing/2014/main" id="{F2E30FB0-D40D-5F4F-A55C-AE5530E9F8F4}"/>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sp>
          <p:nvSpPr>
            <p:cNvPr id="129" name="TextBox 128">
              <a:extLst>
                <a:ext uri="{FF2B5EF4-FFF2-40B4-BE49-F238E27FC236}">
                  <a16:creationId xmlns:a16="http://schemas.microsoft.com/office/drawing/2014/main" id="{11A9968D-B952-5E40-8043-A7C9CA84E9B2}"/>
                </a:ext>
              </a:extLst>
            </p:cNvPr>
            <p:cNvSpPr txBox="1"/>
            <p:nvPr/>
          </p:nvSpPr>
          <p:spPr>
            <a:xfrm>
              <a:off x="3274583" y="5757501"/>
              <a:ext cx="255198" cy="400110"/>
            </a:xfrm>
            <a:prstGeom prst="rect">
              <a:avLst/>
            </a:prstGeom>
            <a:noFill/>
          </p:spPr>
          <p:txBody>
            <a:bodyPr wrap="none" rtlCol="0">
              <a:spAutoFit/>
            </a:bodyPr>
            <a:lstStyle/>
            <a:p>
              <a:r>
                <a:rPr lang="en-US" sz="2000" b="0" dirty="0"/>
                <a:t>f</a:t>
              </a:r>
              <a:endParaRPr lang="en-IL" sz="2000" b="0"/>
            </a:p>
          </p:txBody>
        </p:sp>
      </p:grpSp>
      <p:grpSp>
        <p:nvGrpSpPr>
          <p:cNvPr id="130" name="Group 129">
            <a:extLst>
              <a:ext uri="{FF2B5EF4-FFF2-40B4-BE49-F238E27FC236}">
                <a16:creationId xmlns:a16="http://schemas.microsoft.com/office/drawing/2014/main" id="{74F0CDF3-856D-A448-BAB8-5C6F2DF28231}"/>
              </a:ext>
            </a:extLst>
          </p:cNvPr>
          <p:cNvGrpSpPr/>
          <p:nvPr/>
        </p:nvGrpSpPr>
        <p:grpSpPr>
          <a:xfrm>
            <a:off x="4863901" y="4941744"/>
            <a:ext cx="635181" cy="457200"/>
            <a:chOff x="1916178" y="5715000"/>
            <a:chExt cx="635181" cy="457200"/>
          </a:xfrm>
        </p:grpSpPr>
        <p:sp>
          <p:nvSpPr>
            <p:cNvPr id="131" name="Oval 130">
              <a:extLst>
                <a:ext uri="{FF2B5EF4-FFF2-40B4-BE49-F238E27FC236}">
                  <a16:creationId xmlns:a16="http://schemas.microsoft.com/office/drawing/2014/main" id="{5D271F60-55F7-2348-8B1E-49218465DBF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sp>
          <p:nvSpPr>
            <p:cNvPr id="132" name="TextBox 131">
              <a:extLst>
                <a:ext uri="{FF2B5EF4-FFF2-40B4-BE49-F238E27FC236}">
                  <a16:creationId xmlns:a16="http://schemas.microsoft.com/office/drawing/2014/main" id="{328492E8-D98B-9743-B431-DE225BDD3FF2}"/>
                </a:ext>
              </a:extLst>
            </p:cNvPr>
            <p:cNvSpPr txBox="1"/>
            <p:nvPr/>
          </p:nvSpPr>
          <p:spPr>
            <a:xfrm>
              <a:off x="2081180" y="5726256"/>
              <a:ext cx="327333" cy="400110"/>
            </a:xfrm>
            <a:prstGeom prst="rect">
              <a:avLst/>
            </a:prstGeom>
            <a:noFill/>
          </p:spPr>
          <p:txBody>
            <a:bodyPr wrap="none" rtlCol="0">
              <a:spAutoFit/>
            </a:bodyPr>
            <a:lstStyle/>
            <a:p>
              <a:r>
                <a:rPr lang="en-US" sz="2000" b="0" dirty="0"/>
                <a:t>g</a:t>
              </a:r>
              <a:endParaRPr lang="en-IL" sz="2000" b="0"/>
            </a:p>
          </p:txBody>
        </p:sp>
      </p:grpSp>
      <p:grpSp>
        <p:nvGrpSpPr>
          <p:cNvPr id="133" name="Group 132">
            <a:extLst>
              <a:ext uri="{FF2B5EF4-FFF2-40B4-BE49-F238E27FC236}">
                <a16:creationId xmlns:a16="http://schemas.microsoft.com/office/drawing/2014/main" id="{FCF78916-D4DC-1F43-8FBD-ADF2DCB719C9}"/>
              </a:ext>
            </a:extLst>
          </p:cNvPr>
          <p:cNvGrpSpPr/>
          <p:nvPr/>
        </p:nvGrpSpPr>
        <p:grpSpPr>
          <a:xfrm>
            <a:off x="5749691" y="4941744"/>
            <a:ext cx="635181" cy="457200"/>
            <a:chOff x="3064567" y="5754434"/>
            <a:chExt cx="635181" cy="457200"/>
          </a:xfrm>
        </p:grpSpPr>
        <p:sp>
          <p:nvSpPr>
            <p:cNvPr id="134" name="Oval 133">
              <a:extLst>
                <a:ext uri="{FF2B5EF4-FFF2-40B4-BE49-F238E27FC236}">
                  <a16:creationId xmlns:a16="http://schemas.microsoft.com/office/drawing/2014/main" id="{D7105992-F608-5045-9B16-EBB0EB6DD3FD}"/>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sp>
          <p:nvSpPr>
            <p:cNvPr id="135" name="TextBox 134">
              <a:extLst>
                <a:ext uri="{FF2B5EF4-FFF2-40B4-BE49-F238E27FC236}">
                  <a16:creationId xmlns:a16="http://schemas.microsoft.com/office/drawing/2014/main" id="{7EB76BD9-01D8-8F46-8DD3-527DB7A329F8}"/>
                </a:ext>
              </a:extLst>
            </p:cNvPr>
            <p:cNvSpPr txBox="1"/>
            <p:nvPr/>
          </p:nvSpPr>
          <p:spPr>
            <a:xfrm>
              <a:off x="3238515" y="5765690"/>
              <a:ext cx="327333" cy="400110"/>
            </a:xfrm>
            <a:prstGeom prst="rect">
              <a:avLst/>
            </a:prstGeom>
            <a:noFill/>
          </p:spPr>
          <p:txBody>
            <a:bodyPr wrap="none" rtlCol="0">
              <a:spAutoFit/>
            </a:bodyPr>
            <a:lstStyle/>
            <a:p>
              <a:r>
                <a:rPr lang="en-US" sz="2000" b="0" dirty="0"/>
                <a:t>h</a:t>
              </a:r>
              <a:endParaRPr lang="en-IL" sz="2000" b="0"/>
            </a:p>
          </p:txBody>
        </p:sp>
      </p:grpSp>
      <p:grpSp>
        <p:nvGrpSpPr>
          <p:cNvPr id="136" name="Group 135">
            <a:extLst>
              <a:ext uri="{FF2B5EF4-FFF2-40B4-BE49-F238E27FC236}">
                <a16:creationId xmlns:a16="http://schemas.microsoft.com/office/drawing/2014/main" id="{969A013D-D488-9242-9E45-26E55D4F7DB2}"/>
              </a:ext>
            </a:extLst>
          </p:cNvPr>
          <p:cNvGrpSpPr/>
          <p:nvPr/>
        </p:nvGrpSpPr>
        <p:grpSpPr>
          <a:xfrm>
            <a:off x="2620344" y="2187605"/>
            <a:ext cx="635181" cy="457200"/>
            <a:chOff x="1916178" y="5715000"/>
            <a:chExt cx="635181" cy="457200"/>
          </a:xfrm>
        </p:grpSpPr>
        <p:sp>
          <p:nvSpPr>
            <p:cNvPr id="137" name="Oval 136">
              <a:extLst>
                <a:ext uri="{FF2B5EF4-FFF2-40B4-BE49-F238E27FC236}">
                  <a16:creationId xmlns:a16="http://schemas.microsoft.com/office/drawing/2014/main" id="{491DBCD2-5049-A743-8A0B-D6B2434A8205}"/>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sp>
          <p:nvSpPr>
            <p:cNvPr id="138" name="TextBox 137">
              <a:extLst>
                <a:ext uri="{FF2B5EF4-FFF2-40B4-BE49-F238E27FC236}">
                  <a16:creationId xmlns:a16="http://schemas.microsoft.com/office/drawing/2014/main" id="{4FD54526-7A09-3446-B52C-5A537F84EC52}"/>
                </a:ext>
              </a:extLst>
            </p:cNvPr>
            <p:cNvSpPr txBox="1"/>
            <p:nvPr/>
          </p:nvSpPr>
          <p:spPr>
            <a:xfrm>
              <a:off x="2081180" y="5737195"/>
              <a:ext cx="327333" cy="400110"/>
            </a:xfrm>
            <a:prstGeom prst="rect">
              <a:avLst/>
            </a:prstGeom>
            <a:noFill/>
          </p:spPr>
          <p:txBody>
            <a:bodyPr wrap="none" rtlCol="0">
              <a:spAutoFit/>
            </a:bodyPr>
            <a:lstStyle/>
            <a:p>
              <a:r>
                <a:rPr lang="en-US" sz="2000" b="0" dirty="0"/>
                <a:t>a</a:t>
              </a:r>
              <a:endParaRPr lang="en-IL" sz="2000" b="0"/>
            </a:p>
          </p:txBody>
        </p:sp>
      </p:grpSp>
      <p:grpSp>
        <p:nvGrpSpPr>
          <p:cNvPr id="139" name="Group 138">
            <a:extLst>
              <a:ext uri="{FF2B5EF4-FFF2-40B4-BE49-F238E27FC236}">
                <a16:creationId xmlns:a16="http://schemas.microsoft.com/office/drawing/2014/main" id="{78DE1716-A21F-5A47-97A1-1A6F883B6D20}"/>
              </a:ext>
            </a:extLst>
          </p:cNvPr>
          <p:cNvGrpSpPr/>
          <p:nvPr/>
        </p:nvGrpSpPr>
        <p:grpSpPr>
          <a:xfrm>
            <a:off x="6522675" y="4066254"/>
            <a:ext cx="635181" cy="457200"/>
            <a:chOff x="3064567" y="5754434"/>
            <a:chExt cx="635181" cy="457200"/>
          </a:xfrm>
        </p:grpSpPr>
        <p:sp>
          <p:nvSpPr>
            <p:cNvPr id="140" name="Oval 139">
              <a:extLst>
                <a:ext uri="{FF2B5EF4-FFF2-40B4-BE49-F238E27FC236}">
                  <a16:creationId xmlns:a16="http://schemas.microsoft.com/office/drawing/2014/main" id="{C2969BBD-1A4C-E249-ACD4-E42036D7EE6E}"/>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sp>
          <p:nvSpPr>
            <p:cNvPr id="141" name="TextBox 140">
              <a:extLst>
                <a:ext uri="{FF2B5EF4-FFF2-40B4-BE49-F238E27FC236}">
                  <a16:creationId xmlns:a16="http://schemas.microsoft.com/office/drawing/2014/main" id="{B2F98A16-6828-C248-A88D-8F0D581B5AE2}"/>
                </a:ext>
              </a:extLst>
            </p:cNvPr>
            <p:cNvSpPr txBox="1"/>
            <p:nvPr/>
          </p:nvSpPr>
          <p:spPr>
            <a:xfrm>
              <a:off x="3238515" y="5783870"/>
              <a:ext cx="327333" cy="400110"/>
            </a:xfrm>
            <a:prstGeom prst="rect">
              <a:avLst/>
            </a:prstGeom>
            <a:noFill/>
          </p:spPr>
          <p:txBody>
            <a:bodyPr wrap="none" rtlCol="0">
              <a:spAutoFit/>
            </a:bodyPr>
            <a:lstStyle/>
            <a:p>
              <a:r>
                <a:rPr lang="en-US" sz="2000" b="0" dirty="0"/>
                <a:t>b</a:t>
              </a:r>
              <a:endParaRPr lang="en-IL" sz="2000" b="0"/>
            </a:p>
          </p:txBody>
        </p:sp>
      </p:grpSp>
      <p:grpSp>
        <p:nvGrpSpPr>
          <p:cNvPr id="11" name="Group 10">
            <a:extLst>
              <a:ext uri="{FF2B5EF4-FFF2-40B4-BE49-F238E27FC236}">
                <a16:creationId xmlns:a16="http://schemas.microsoft.com/office/drawing/2014/main" id="{3438BA73-B6C0-8B41-AD13-15DAEB778192}"/>
              </a:ext>
            </a:extLst>
          </p:cNvPr>
          <p:cNvGrpSpPr/>
          <p:nvPr/>
        </p:nvGrpSpPr>
        <p:grpSpPr>
          <a:xfrm>
            <a:off x="5099276" y="4048509"/>
            <a:ext cx="1131239" cy="841756"/>
            <a:chOff x="5099276" y="4048509"/>
            <a:chExt cx="1131239" cy="841756"/>
          </a:xfrm>
        </p:grpSpPr>
        <p:cxnSp>
          <p:nvCxnSpPr>
            <p:cNvPr id="159" name="Straight Arrow Connector 158">
              <a:extLst>
                <a:ext uri="{FF2B5EF4-FFF2-40B4-BE49-F238E27FC236}">
                  <a16:creationId xmlns:a16="http://schemas.microsoft.com/office/drawing/2014/main" id="{6B50B3BC-8444-3F40-B963-C7DEBE638B99}"/>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60" name="Straight Arrow Connector 159">
              <a:extLst>
                <a:ext uri="{FF2B5EF4-FFF2-40B4-BE49-F238E27FC236}">
                  <a16:creationId xmlns:a16="http://schemas.microsoft.com/office/drawing/2014/main" id="{30A14F3B-9A19-A649-B0A2-92695438F9EE}"/>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54" name="TextBox 253">
              <a:extLst>
                <a:ext uri="{FF2B5EF4-FFF2-40B4-BE49-F238E27FC236}">
                  <a16:creationId xmlns:a16="http://schemas.microsoft.com/office/drawing/2014/main" id="{DD92C782-DC69-7546-93C2-E8D1995ACE58}"/>
                </a:ext>
              </a:extLst>
            </p:cNvPr>
            <p:cNvSpPr txBox="1"/>
            <p:nvPr/>
          </p:nvSpPr>
          <p:spPr>
            <a:xfrm>
              <a:off x="5099276" y="4445787"/>
              <a:ext cx="291901" cy="370422"/>
            </a:xfrm>
            <a:prstGeom prst="rect">
              <a:avLst/>
            </a:prstGeom>
            <a:noFill/>
            <a:ln>
              <a:no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0</a:t>
              </a:r>
            </a:p>
          </p:txBody>
        </p:sp>
        <p:sp>
          <p:nvSpPr>
            <p:cNvPr id="255" name="TextBox 254">
              <a:extLst>
                <a:ext uri="{FF2B5EF4-FFF2-40B4-BE49-F238E27FC236}">
                  <a16:creationId xmlns:a16="http://schemas.microsoft.com/office/drawing/2014/main" id="{49CF4D9B-7531-7642-A81C-2C8AB7C59D98}"/>
                </a:ext>
              </a:extLst>
            </p:cNvPr>
            <p:cNvSpPr txBox="1"/>
            <p:nvPr/>
          </p:nvSpPr>
          <p:spPr>
            <a:xfrm>
              <a:off x="5938614" y="4440143"/>
              <a:ext cx="291901" cy="370422"/>
            </a:xfrm>
            <a:prstGeom prst="rect">
              <a:avLst/>
            </a:prstGeom>
            <a:noFill/>
            <a:ln>
              <a:noFill/>
            </a:ln>
          </p:spPr>
          <p:txBody>
            <a:bodyPr wrap="square" lIns="0" tIns="46800" rIns="0" rtlCol="0">
              <a:spAutoFit/>
            </a:bodyPr>
            <a:lstStyle/>
            <a:p>
              <a:r>
                <a:rPr lang="he-IL" sz="1800" b="0" dirty="0">
                  <a:latin typeface="Consolas" panose="020B0609020204030204" pitchFamily="49" charset="0"/>
                  <a:cs typeface="Consolas" panose="020B0609020204030204" pitchFamily="49" charset="0"/>
                </a:rPr>
                <a:t>1</a:t>
              </a:r>
              <a:endParaRPr lang="en-IL" sz="1800" b="0">
                <a:latin typeface="Consolas" panose="020B0609020204030204" pitchFamily="49" charset="0"/>
                <a:cs typeface="Consolas" panose="020B0609020204030204" pitchFamily="49" charset="0"/>
              </a:endParaRPr>
            </a:p>
          </p:txBody>
        </p:sp>
        <p:sp>
          <p:nvSpPr>
            <p:cNvPr id="147" name="Oval 146">
              <a:extLst>
                <a:ext uri="{FF2B5EF4-FFF2-40B4-BE49-F238E27FC236}">
                  <a16:creationId xmlns:a16="http://schemas.microsoft.com/office/drawing/2014/main" id="{477E3457-4164-C14A-B705-529156294C21}"/>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grpSp>
      <p:grpSp>
        <p:nvGrpSpPr>
          <p:cNvPr id="151" name="Group 150">
            <a:extLst>
              <a:ext uri="{FF2B5EF4-FFF2-40B4-BE49-F238E27FC236}">
                <a16:creationId xmlns:a16="http://schemas.microsoft.com/office/drawing/2014/main" id="{1D52D4BE-FAB8-F548-A884-ED9FFD582869}"/>
              </a:ext>
            </a:extLst>
          </p:cNvPr>
          <p:cNvGrpSpPr/>
          <p:nvPr/>
        </p:nvGrpSpPr>
        <p:grpSpPr>
          <a:xfrm>
            <a:off x="1531025" y="4012427"/>
            <a:ext cx="1142719" cy="877838"/>
            <a:chOff x="5087796" y="4048509"/>
            <a:chExt cx="1142719" cy="877838"/>
          </a:xfrm>
        </p:grpSpPr>
        <p:cxnSp>
          <p:nvCxnSpPr>
            <p:cNvPr id="152" name="Straight Arrow Connector 151">
              <a:extLst>
                <a:ext uri="{FF2B5EF4-FFF2-40B4-BE49-F238E27FC236}">
                  <a16:creationId xmlns:a16="http://schemas.microsoft.com/office/drawing/2014/main" id="{8D7AF355-256A-F448-BA76-A8AF8899137B}"/>
                </a:ext>
              </a:extLst>
            </p:cNvPr>
            <p:cNvCxnSpPr>
              <a:cxnSpLocks/>
            </p:cNvCxnSpPr>
            <p:nvPr/>
          </p:nvCxnSpPr>
          <p:spPr bwMode="auto">
            <a:xfrm flipH="1">
              <a:off x="5224613" y="4474003"/>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3" name="Straight Arrow Connector 152">
              <a:extLst>
                <a:ext uri="{FF2B5EF4-FFF2-40B4-BE49-F238E27FC236}">
                  <a16:creationId xmlns:a16="http://schemas.microsoft.com/office/drawing/2014/main" id="{A544051C-BBA0-3B40-A95A-5ED3BE086148}"/>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54" name="TextBox 153">
              <a:extLst>
                <a:ext uri="{FF2B5EF4-FFF2-40B4-BE49-F238E27FC236}">
                  <a16:creationId xmlns:a16="http://schemas.microsoft.com/office/drawing/2014/main" id="{DB58E9C8-2479-F541-BD37-6A7731580646}"/>
                </a:ext>
              </a:extLst>
            </p:cNvPr>
            <p:cNvSpPr txBox="1"/>
            <p:nvPr/>
          </p:nvSpPr>
          <p:spPr>
            <a:xfrm>
              <a:off x="5087796" y="4425869"/>
              <a:ext cx="291901" cy="370422"/>
            </a:xfrm>
            <a:prstGeom prst="rect">
              <a:avLst/>
            </a:prstGeom>
            <a:noFill/>
            <a:ln>
              <a:no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0</a:t>
              </a:r>
            </a:p>
          </p:txBody>
        </p:sp>
        <p:sp>
          <p:nvSpPr>
            <p:cNvPr id="155" name="TextBox 154">
              <a:extLst>
                <a:ext uri="{FF2B5EF4-FFF2-40B4-BE49-F238E27FC236}">
                  <a16:creationId xmlns:a16="http://schemas.microsoft.com/office/drawing/2014/main" id="{CBD32A01-1C1A-2E4D-9AA3-0CA405F97834}"/>
                </a:ext>
              </a:extLst>
            </p:cNvPr>
            <p:cNvSpPr txBox="1"/>
            <p:nvPr/>
          </p:nvSpPr>
          <p:spPr>
            <a:xfrm>
              <a:off x="5938614" y="4440143"/>
              <a:ext cx="291901" cy="370422"/>
            </a:xfrm>
            <a:prstGeom prst="rect">
              <a:avLst/>
            </a:prstGeom>
            <a:noFill/>
            <a:ln>
              <a:noFill/>
            </a:ln>
          </p:spPr>
          <p:txBody>
            <a:bodyPr wrap="square" lIns="0" tIns="46800" rIns="0" rtlCol="0">
              <a:spAutoFit/>
            </a:bodyPr>
            <a:lstStyle/>
            <a:p>
              <a:r>
                <a:rPr lang="he-IL" sz="1800" b="0" dirty="0">
                  <a:latin typeface="Consolas" panose="020B0609020204030204" pitchFamily="49" charset="0"/>
                  <a:cs typeface="Consolas" panose="020B0609020204030204" pitchFamily="49" charset="0"/>
                </a:rPr>
                <a:t>1</a:t>
              </a:r>
              <a:endParaRPr lang="en-IL" sz="1800" b="0">
                <a:latin typeface="Consolas" panose="020B0609020204030204" pitchFamily="49" charset="0"/>
                <a:cs typeface="Consolas" panose="020B0609020204030204" pitchFamily="49" charset="0"/>
              </a:endParaRPr>
            </a:p>
          </p:txBody>
        </p:sp>
        <p:sp>
          <p:nvSpPr>
            <p:cNvPr id="156" name="Oval 155">
              <a:extLst>
                <a:ext uri="{FF2B5EF4-FFF2-40B4-BE49-F238E27FC236}">
                  <a16:creationId xmlns:a16="http://schemas.microsoft.com/office/drawing/2014/main" id="{03CC7A45-CAF2-E543-98C6-5FD7CFBDA9B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grpSp>
      <p:grpSp>
        <p:nvGrpSpPr>
          <p:cNvPr id="157" name="Group 156">
            <a:extLst>
              <a:ext uri="{FF2B5EF4-FFF2-40B4-BE49-F238E27FC236}">
                <a16:creationId xmlns:a16="http://schemas.microsoft.com/office/drawing/2014/main" id="{C6082DB0-318A-B543-85CC-FCD0A4C307ED}"/>
              </a:ext>
            </a:extLst>
          </p:cNvPr>
          <p:cNvGrpSpPr/>
          <p:nvPr/>
        </p:nvGrpSpPr>
        <p:grpSpPr>
          <a:xfrm>
            <a:off x="3343920" y="3998740"/>
            <a:ext cx="1165073" cy="891525"/>
            <a:chOff x="5099276" y="4048509"/>
            <a:chExt cx="1165073" cy="891525"/>
          </a:xfrm>
        </p:grpSpPr>
        <p:cxnSp>
          <p:nvCxnSpPr>
            <p:cNvPr id="158" name="Straight Arrow Connector 157">
              <a:extLst>
                <a:ext uri="{FF2B5EF4-FFF2-40B4-BE49-F238E27FC236}">
                  <a16:creationId xmlns:a16="http://schemas.microsoft.com/office/drawing/2014/main" id="{B35D8DE6-25D6-A340-A3D9-44064A8E635D}"/>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61" name="Straight Arrow Connector 160">
              <a:extLst>
                <a:ext uri="{FF2B5EF4-FFF2-40B4-BE49-F238E27FC236}">
                  <a16:creationId xmlns:a16="http://schemas.microsoft.com/office/drawing/2014/main" id="{933BF6BE-1EC9-2146-939C-53E263CB202A}"/>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62" name="TextBox 161">
              <a:extLst>
                <a:ext uri="{FF2B5EF4-FFF2-40B4-BE49-F238E27FC236}">
                  <a16:creationId xmlns:a16="http://schemas.microsoft.com/office/drawing/2014/main" id="{C8F06946-DDB5-DB4A-83D6-8A142F5D0D0E}"/>
                </a:ext>
              </a:extLst>
            </p:cNvPr>
            <p:cNvSpPr txBox="1"/>
            <p:nvPr/>
          </p:nvSpPr>
          <p:spPr>
            <a:xfrm>
              <a:off x="5099276" y="4445787"/>
              <a:ext cx="291901" cy="370422"/>
            </a:xfrm>
            <a:prstGeom prst="rect">
              <a:avLst/>
            </a:prstGeom>
            <a:noFill/>
            <a:ln>
              <a:no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0</a:t>
              </a:r>
            </a:p>
          </p:txBody>
        </p:sp>
        <p:sp>
          <p:nvSpPr>
            <p:cNvPr id="163" name="TextBox 162">
              <a:extLst>
                <a:ext uri="{FF2B5EF4-FFF2-40B4-BE49-F238E27FC236}">
                  <a16:creationId xmlns:a16="http://schemas.microsoft.com/office/drawing/2014/main" id="{102615AF-1DDE-2542-A53F-DD639B20A09A}"/>
                </a:ext>
              </a:extLst>
            </p:cNvPr>
            <p:cNvSpPr txBox="1"/>
            <p:nvPr/>
          </p:nvSpPr>
          <p:spPr>
            <a:xfrm>
              <a:off x="5972448" y="4439556"/>
              <a:ext cx="291901" cy="370422"/>
            </a:xfrm>
            <a:prstGeom prst="rect">
              <a:avLst/>
            </a:prstGeom>
            <a:noFill/>
            <a:ln>
              <a:noFill/>
            </a:ln>
          </p:spPr>
          <p:txBody>
            <a:bodyPr wrap="square" lIns="0" tIns="46800" rIns="0" rtlCol="0">
              <a:spAutoFit/>
            </a:bodyPr>
            <a:lstStyle/>
            <a:p>
              <a:r>
                <a:rPr lang="he-IL" sz="1800" b="0" dirty="0">
                  <a:latin typeface="Consolas" panose="020B0609020204030204" pitchFamily="49" charset="0"/>
                  <a:cs typeface="Consolas" panose="020B0609020204030204" pitchFamily="49" charset="0"/>
                </a:rPr>
                <a:t>1</a:t>
              </a:r>
              <a:endParaRPr lang="en-IL" sz="1800" b="0">
                <a:latin typeface="Consolas" panose="020B0609020204030204" pitchFamily="49" charset="0"/>
                <a:cs typeface="Consolas" panose="020B0609020204030204" pitchFamily="49" charset="0"/>
              </a:endParaRPr>
            </a:p>
          </p:txBody>
        </p:sp>
        <p:sp>
          <p:nvSpPr>
            <p:cNvPr id="164" name="Oval 163">
              <a:extLst>
                <a:ext uri="{FF2B5EF4-FFF2-40B4-BE49-F238E27FC236}">
                  <a16:creationId xmlns:a16="http://schemas.microsoft.com/office/drawing/2014/main" id="{599D9AF7-82E9-F946-A312-EBC0018A6FDE}"/>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grpSp>
      <p:grpSp>
        <p:nvGrpSpPr>
          <p:cNvPr id="229" name="Group 228">
            <a:extLst>
              <a:ext uri="{FF2B5EF4-FFF2-40B4-BE49-F238E27FC236}">
                <a16:creationId xmlns:a16="http://schemas.microsoft.com/office/drawing/2014/main" id="{B81B6157-02EE-E94B-857D-9B66B7083FD7}"/>
              </a:ext>
            </a:extLst>
          </p:cNvPr>
          <p:cNvGrpSpPr/>
          <p:nvPr/>
        </p:nvGrpSpPr>
        <p:grpSpPr>
          <a:xfrm>
            <a:off x="5639042" y="3141164"/>
            <a:ext cx="1193003" cy="841756"/>
            <a:chOff x="5087757" y="4048509"/>
            <a:chExt cx="1193003" cy="841756"/>
          </a:xfrm>
        </p:grpSpPr>
        <p:cxnSp>
          <p:nvCxnSpPr>
            <p:cNvPr id="231" name="Straight Arrow Connector 230">
              <a:extLst>
                <a:ext uri="{FF2B5EF4-FFF2-40B4-BE49-F238E27FC236}">
                  <a16:creationId xmlns:a16="http://schemas.microsoft.com/office/drawing/2014/main" id="{665A8BAA-AF42-5241-BC6D-39AC00B438F4}"/>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2" name="Straight Arrow Connector 231">
              <a:extLst>
                <a:ext uri="{FF2B5EF4-FFF2-40B4-BE49-F238E27FC236}">
                  <a16:creationId xmlns:a16="http://schemas.microsoft.com/office/drawing/2014/main" id="{8F6A6129-251B-A845-BAFA-9767127DD460}"/>
                </a:ext>
              </a:extLst>
            </p:cNvPr>
            <p:cNvCxnSpPr>
              <a:cxnSpLocks/>
            </p:cNvCxnSpPr>
            <p:nvPr/>
          </p:nvCxnSpPr>
          <p:spPr bwMode="auto">
            <a:xfrm>
              <a:off x="5852305" y="4474003"/>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3" name="TextBox 232">
              <a:extLst>
                <a:ext uri="{FF2B5EF4-FFF2-40B4-BE49-F238E27FC236}">
                  <a16:creationId xmlns:a16="http://schemas.microsoft.com/office/drawing/2014/main" id="{931AEC32-5D83-9147-B825-B3C6F7A0A199}"/>
                </a:ext>
              </a:extLst>
            </p:cNvPr>
            <p:cNvSpPr txBox="1"/>
            <p:nvPr/>
          </p:nvSpPr>
          <p:spPr>
            <a:xfrm>
              <a:off x="5087757" y="4386087"/>
              <a:ext cx="291901" cy="370422"/>
            </a:xfrm>
            <a:prstGeom prst="rect">
              <a:avLst/>
            </a:prstGeom>
            <a:noFill/>
            <a:ln>
              <a:no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0</a:t>
              </a:r>
            </a:p>
          </p:txBody>
        </p:sp>
        <p:sp>
          <p:nvSpPr>
            <p:cNvPr id="234" name="TextBox 233">
              <a:extLst>
                <a:ext uri="{FF2B5EF4-FFF2-40B4-BE49-F238E27FC236}">
                  <a16:creationId xmlns:a16="http://schemas.microsoft.com/office/drawing/2014/main" id="{7C3A6E47-2B45-2443-B282-B290BC263C6D}"/>
                </a:ext>
              </a:extLst>
            </p:cNvPr>
            <p:cNvSpPr txBox="1"/>
            <p:nvPr/>
          </p:nvSpPr>
          <p:spPr>
            <a:xfrm>
              <a:off x="5988859" y="4366238"/>
              <a:ext cx="291901" cy="370422"/>
            </a:xfrm>
            <a:prstGeom prst="rect">
              <a:avLst/>
            </a:prstGeom>
            <a:noFill/>
            <a:ln>
              <a:noFill/>
            </a:ln>
          </p:spPr>
          <p:txBody>
            <a:bodyPr wrap="square" lIns="0" tIns="46800" rIns="0" rtlCol="0">
              <a:spAutoFit/>
            </a:bodyPr>
            <a:lstStyle/>
            <a:p>
              <a:r>
                <a:rPr lang="he-IL" sz="1800" b="0" dirty="0">
                  <a:latin typeface="Consolas" panose="020B0609020204030204" pitchFamily="49" charset="0"/>
                  <a:cs typeface="Consolas" panose="020B0609020204030204" pitchFamily="49" charset="0"/>
                </a:rPr>
                <a:t>1</a:t>
              </a:r>
              <a:endParaRPr lang="en-IL" sz="1800" b="0">
                <a:latin typeface="Consolas" panose="020B0609020204030204" pitchFamily="49" charset="0"/>
                <a:cs typeface="Consolas" panose="020B0609020204030204" pitchFamily="49" charset="0"/>
              </a:endParaRPr>
            </a:p>
          </p:txBody>
        </p:sp>
        <p:sp>
          <p:nvSpPr>
            <p:cNvPr id="235" name="Oval 234">
              <a:extLst>
                <a:ext uri="{FF2B5EF4-FFF2-40B4-BE49-F238E27FC236}">
                  <a16:creationId xmlns:a16="http://schemas.microsoft.com/office/drawing/2014/main" id="{88CF7EEB-9FF7-3343-B7CD-D467C8DBACA3}"/>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grpSp>
      <p:grpSp>
        <p:nvGrpSpPr>
          <p:cNvPr id="243" name="Group 242">
            <a:extLst>
              <a:ext uri="{FF2B5EF4-FFF2-40B4-BE49-F238E27FC236}">
                <a16:creationId xmlns:a16="http://schemas.microsoft.com/office/drawing/2014/main" id="{D73B6695-15D9-DB4F-8B25-22B11E6C4E7B}"/>
              </a:ext>
            </a:extLst>
          </p:cNvPr>
          <p:cNvGrpSpPr/>
          <p:nvPr/>
        </p:nvGrpSpPr>
        <p:grpSpPr>
          <a:xfrm>
            <a:off x="2268498" y="3115688"/>
            <a:ext cx="1431978" cy="848834"/>
            <a:chOff x="4974412" y="4048509"/>
            <a:chExt cx="1431978" cy="848834"/>
          </a:xfrm>
        </p:grpSpPr>
        <p:cxnSp>
          <p:nvCxnSpPr>
            <p:cNvPr id="244" name="Straight Arrow Connector 243">
              <a:extLst>
                <a:ext uri="{FF2B5EF4-FFF2-40B4-BE49-F238E27FC236}">
                  <a16:creationId xmlns:a16="http://schemas.microsoft.com/office/drawing/2014/main" id="{D0E9E315-6FB5-A940-8953-558522207E6A}"/>
                </a:ext>
              </a:extLst>
            </p:cNvPr>
            <p:cNvCxnSpPr>
              <a:cxnSpLocks/>
            </p:cNvCxnSpPr>
            <p:nvPr/>
          </p:nvCxnSpPr>
          <p:spPr bwMode="auto">
            <a:xfrm flipH="1">
              <a:off x="5010190" y="4474003"/>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45" name="Straight Arrow Connector 244">
              <a:extLst>
                <a:ext uri="{FF2B5EF4-FFF2-40B4-BE49-F238E27FC236}">
                  <a16:creationId xmlns:a16="http://schemas.microsoft.com/office/drawing/2014/main" id="{82173EEA-FBE9-9A43-B854-961D68CAB93B}"/>
                </a:ext>
              </a:extLst>
            </p:cNvPr>
            <p:cNvCxnSpPr>
              <a:cxnSpLocks/>
            </p:cNvCxnSpPr>
            <p:nvPr/>
          </p:nvCxnSpPr>
          <p:spPr bwMode="auto">
            <a:xfrm>
              <a:off x="5852305" y="4474003"/>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46" name="TextBox 245">
              <a:extLst>
                <a:ext uri="{FF2B5EF4-FFF2-40B4-BE49-F238E27FC236}">
                  <a16:creationId xmlns:a16="http://schemas.microsoft.com/office/drawing/2014/main" id="{BA8ADEF4-96EC-F547-BD64-49035AE2DDA5}"/>
                </a:ext>
              </a:extLst>
            </p:cNvPr>
            <p:cNvSpPr txBox="1"/>
            <p:nvPr/>
          </p:nvSpPr>
          <p:spPr>
            <a:xfrm>
              <a:off x="4974412" y="4406960"/>
              <a:ext cx="291901" cy="370422"/>
            </a:xfrm>
            <a:prstGeom prst="rect">
              <a:avLst/>
            </a:prstGeom>
            <a:noFill/>
            <a:ln>
              <a:no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0</a:t>
              </a:r>
            </a:p>
          </p:txBody>
        </p:sp>
        <p:sp>
          <p:nvSpPr>
            <p:cNvPr id="260" name="TextBox 259">
              <a:extLst>
                <a:ext uri="{FF2B5EF4-FFF2-40B4-BE49-F238E27FC236}">
                  <a16:creationId xmlns:a16="http://schemas.microsoft.com/office/drawing/2014/main" id="{13025762-9A22-E642-BC83-8F53B8B9207E}"/>
                </a:ext>
              </a:extLst>
            </p:cNvPr>
            <p:cNvSpPr txBox="1"/>
            <p:nvPr/>
          </p:nvSpPr>
          <p:spPr>
            <a:xfrm>
              <a:off x="6083423" y="4344677"/>
              <a:ext cx="291901" cy="370422"/>
            </a:xfrm>
            <a:prstGeom prst="rect">
              <a:avLst/>
            </a:prstGeom>
            <a:noFill/>
            <a:ln>
              <a:noFill/>
            </a:ln>
          </p:spPr>
          <p:txBody>
            <a:bodyPr wrap="square" lIns="0" tIns="46800" rIns="0" rtlCol="0">
              <a:spAutoFit/>
            </a:bodyPr>
            <a:lstStyle/>
            <a:p>
              <a:r>
                <a:rPr lang="he-IL" sz="1800" b="0" dirty="0">
                  <a:latin typeface="Consolas" panose="020B0609020204030204" pitchFamily="49" charset="0"/>
                  <a:cs typeface="Consolas" panose="020B0609020204030204" pitchFamily="49" charset="0"/>
                </a:rPr>
                <a:t>1</a:t>
              </a:r>
              <a:endParaRPr lang="en-IL" sz="1800" b="0">
                <a:latin typeface="Consolas" panose="020B0609020204030204" pitchFamily="49" charset="0"/>
                <a:cs typeface="Consolas" panose="020B0609020204030204" pitchFamily="49" charset="0"/>
              </a:endParaRPr>
            </a:p>
          </p:txBody>
        </p:sp>
        <p:sp>
          <p:nvSpPr>
            <p:cNvPr id="261" name="Oval 260">
              <a:extLst>
                <a:ext uri="{FF2B5EF4-FFF2-40B4-BE49-F238E27FC236}">
                  <a16:creationId xmlns:a16="http://schemas.microsoft.com/office/drawing/2014/main" id="{B58E6E78-11B7-2048-B3BE-BB923D1F3962}"/>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grpSp>
      <p:grpSp>
        <p:nvGrpSpPr>
          <p:cNvPr id="262" name="Group 261">
            <a:extLst>
              <a:ext uri="{FF2B5EF4-FFF2-40B4-BE49-F238E27FC236}">
                <a16:creationId xmlns:a16="http://schemas.microsoft.com/office/drawing/2014/main" id="{A220EF92-9F61-5B45-911E-7B40B66D1EB7}"/>
              </a:ext>
            </a:extLst>
          </p:cNvPr>
          <p:cNvGrpSpPr/>
          <p:nvPr/>
        </p:nvGrpSpPr>
        <p:grpSpPr>
          <a:xfrm>
            <a:off x="3159942" y="2208483"/>
            <a:ext cx="2882834" cy="898374"/>
            <a:chOff x="4226463" y="4048509"/>
            <a:chExt cx="2882834" cy="898374"/>
          </a:xfrm>
        </p:grpSpPr>
        <p:cxnSp>
          <p:nvCxnSpPr>
            <p:cNvPr id="263" name="Straight Arrow Connector 262">
              <a:extLst>
                <a:ext uri="{FF2B5EF4-FFF2-40B4-BE49-F238E27FC236}">
                  <a16:creationId xmlns:a16="http://schemas.microsoft.com/office/drawing/2014/main" id="{38089F2A-DD2E-AD4B-B5FA-0578024D06C6}"/>
                </a:ext>
              </a:extLst>
            </p:cNvPr>
            <p:cNvCxnSpPr>
              <a:cxnSpLocks/>
            </p:cNvCxnSpPr>
            <p:nvPr/>
          </p:nvCxnSpPr>
          <p:spPr bwMode="auto">
            <a:xfrm flipH="1">
              <a:off x="4226463" y="447400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4" name="Straight Arrow Connector 263">
              <a:extLst>
                <a:ext uri="{FF2B5EF4-FFF2-40B4-BE49-F238E27FC236}">
                  <a16:creationId xmlns:a16="http://schemas.microsoft.com/office/drawing/2014/main" id="{A88C6AFE-9D62-D444-9C03-3AB50546149C}"/>
                </a:ext>
              </a:extLst>
            </p:cNvPr>
            <p:cNvCxnSpPr>
              <a:cxnSpLocks/>
            </p:cNvCxnSpPr>
            <p:nvPr/>
          </p:nvCxnSpPr>
          <p:spPr bwMode="auto">
            <a:xfrm>
              <a:off x="5852305" y="447400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65" name="TextBox 264">
              <a:extLst>
                <a:ext uri="{FF2B5EF4-FFF2-40B4-BE49-F238E27FC236}">
                  <a16:creationId xmlns:a16="http://schemas.microsoft.com/office/drawing/2014/main" id="{452A51EB-D219-264F-9145-C7D2222F58E4}"/>
                </a:ext>
              </a:extLst>
            </p:cNvPr>
            <p:cNvSpPr txBox="1"/>
            <p:nvPr/>
          </p:nvSpPr>
          <p:spPr>
            <a:xfrm>
              <a:off x="4793113" y="4299620"/>
              <a:ext cx="291901" cy="370422"/>
            </a:xfrm>
            <a:prstGeom prst="rect">
              <a:avLst/>
            </a:prstGeom>
            <a:noFill/>
            <a:ln>
              <a:no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0</a:t>
              </a:r>
            </a:p>
          </p:txBody>
        </p:sp>
        <p:sp>
          <p:nvSpPr>
            <p:cNvPr id="266" name="TextBox 265">
              <a:extLst>
                <a:ext uri="{FF2B5EF4-FFF2-40B4-BE49-F238E27FC236}">
                  <a16:creationId xmlns:a16="http://schemas.microsoft.com/office/drawing/2014/main" id="{0A9AA43B-188B-704C-9E79-DC9E4607990A}"/>
                </a:ext>
              </a:extLst>
            </p:cNvPr>
            <p:cNvSpPr txBox="1"/>
            <p:nvPr/>
          </p:nvSpPr>
          <p:spPr>
            <a:xfrm>
              <a:off x="6480801" y="4354938"/>
              <a:ext cx="291901" cy="370422"/>
            </a:xfrm>
            <a:prstGeom prst="rect">
              <a:avLst/>
            </a:prstGeom>
            <a:noFill/>
            <a:ln>
              <a:noFill/>
            </a:ln>
          </p:spPr>
          <p:txBody>
            <a:bodyPr wrap="square" lIns="0" tIns="46800" rIns="0" rtlCol="0">
              <a:spAutoFit/>
            </a:bodyPr>
            <a:lstStyle/>
            <a:p>
              <a:r>
                <a:rPr lang="he-IL" sz="1800" b="0" dirty="0">
                  <a:latin typeface="Consolas" panose="020B0609020204030204" pitchFamily="49" charset="0"/>
                  <a:cs typeface="Consolas" panose="020B0609020204030204" pitchFamily="49" charset="0"/>
                </a:rPr>
                <a:t>1</a:t>
              </a:r>
              <a:endParaRPr lang="en-IL" sz="1800" b="0">
                <a:latin typeface="Consolas" panose="020B0609020204030204" pitchFamily="49" charset="0"/>
                <a:cs typeface="Consolas" panose="020B0609020204030204" pitchFamily="49" charset="0"/>
              </a:endParaRPr>
            </a:p>
          </p:txBody>
        </p:sp>
        <p:sp>
          <p:nvSpPr>
            <p:cNvPr id="267" name="Oval 266">
              <a:extLst>
                <a:ext uri="{FF2B5EF4-FFF2-40B4-BE49-F238E27FC236}">
                  <a16:creationId xmlns:a16="http://schemas.microsoft.com/office/drawing/2014/main" id="{09EA8ACF-BE25-304D-BC0F-FBB8F76AC2FD}"/>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grpSp>
      <p:grpSp>
        <p:nvGrpSpPr>
          <p:cNvPr id="268" name="Group 267">
            <a:extLst>
              <a:ext uri="{FF2B5EF4-FFF2-40B4-BE49-F238E27FC236}">
                <a16:creationId xmlns:a16="http://schemas.microsoft.com/office/drawing/2014/main" id="{85AC8992-5019-0540-8CA5-382CE7473296}"/>
              </a:ext>
            </a:extLst>
          </p:cNvPr>
          <p:cNvGrpSpPr/>
          <p:nvPr/>
        </p:nvGrpSpPr>
        <p:grpSpPr>
          <a:xfrm>
            <a:off x="3101540" y="1308723"/>
            <a:ext cx="1357957" cy="870127"/>
            <a:chOff x="4970056" y="4048509"/>
            <a:chExt cx="1357957" cy="870127"/>
          </a:xfrm>
        </p:grpSpPr>
        <p:cxnSp>
          <p:nvCxnSpPr>
            <p:cNvPr id="269" name="Straight Arrow Connector 268">
              <a:extLst>
                <a:ext uri="{FF2B5EF4-FFF2-40B4-BE49-F238E27FC236}">
                  <a16:creationId xmlns:a16="http://schemas.microsoft.com/office/drawing/2014/main" id="{39D6A0F0-369A-4241-B9D1-95AB71950E01}"/>
                </a:ext>
              </a:extLst>
            </p:cNvPr>
            <p:cNvCxnSpPr>
              <a:cxnSpLocks/>
            </p:cNvCxnSpPr>
            <p:nvPr/>
          </p:nvCxnSpPr>
          <p:spPr bwMode="auto">
            <a:xfrm flipH="1">
              <a:off x="4970056" y="4474003"/>
              <a:ext cx="521437" cy="42708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70" name="Straight Arrow Connector 269">
              <a:extLst>
                <a:ext uri="{FF2B5EF4-FFF2-40B4-BE49-F238E27FC236}">
                  <a16:creationId xmlns:a16="http://schemas.microsoft.com/office/drawing/2014/main" id="{0BCAD3FA-3052-C943-9796-D2760723A251}"/>
                </a:ext>
              </a:extLst>
            </p:cNvPr>
            <p:cNvCxnSpPr>
              <a:cxnSpLocks/>
            </p:cNvCxnSpPr>
            <p:nvPr/>
          </p:nvCxnSpPr>
          <p:spPr bwMode="auto">
            <a:xfrm>
              <a:off x="5852305" y="4474003"/>
              <a:ext cx="441183" cy="44463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71" name="TextBox 270">
              <a:extLst>
                <a:ext uri="{FF2B5EF4-FFF2-40B4-BE49-F238E27FC236}">
                  <a16:creationId xmlns:a16="http://schemas.microsoft.com/office/drawing/2014/main" id="{8F80D864-4754-9F41-B76A-AA9A870F3D8D}"/>
                </a:ext>
              </a:extLst>
            </p:cNvPr>
            <p:cNvSpPr txBox="1"/>
            <p:nvPr/>
          </p:nvSpPr>
          <p:spPr>
            <a:xfrm>
              <a:off x="5009106" y="4358330"/>
              <a:ext cx="291901" cy="370422"/>
            </a:xfrm>
            <a:prstGeom prst="rect">
              <a:avLst/>
            </a:prstGeom>
            <a:noFill/>
            <a:ln>
              <a:no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0</a:t>
              </a:r>
            </a:p>
          </p:txBody>
        </p:sp>
        <p:sp>
          <p:nvSpPr>
            <p:cNvPr id="272" name="TextBox 271">
              <a:extLst>
                <a:ext uri="{FF2B5EF4-FFF2-40B4-BE49-F238E27FC236}">
                  <a16:creationId xmlns:a16="http://schemas.microsoft.com/office/drawing/2014/main" id="{DDD84943-7D64-D641-8F8A-9B9DC17F879A}"/>
                </a:ext>
              </a:extLst>
            </p:cNvPr>
            <p:cNvSpPr txBox="1"/>
            <p:nvPr/>
          </p:nvSpPr>
          <p:spPr>
            <a:xfrm>
              <a:off x="6027444" y="4403139"/>
              <a:ext cx="300569" cy="370422"/>
            </a:xfrm>
            <a:prstGeom prst="rect">
              <a:avLst/>
            </a:prstGeom>
            <a:noFill/>
            <a:ln>
              <a:noFill/>
            </a:ln>
          </p:spPr>
          <p:txBody>
            <a:bodyPr wrap="square" lIns="0" tIns="46800" rIns="0" rtlCol="0">
              <a:spAutoFit/>
            </a:bodyPr>
            <a:lstStyle/>
            <a:p>
              <a:r>
                <a:rPr lang="he-IL" sz="1800" b="0" dirty="0">
                  <a:latin typeface="Consolas" panose="020B0609020204030204" pitchFamily="49" charset="0"/>
                  <a:cs typeface="Consolas" panose="020B0609020204030204" pitchFamily="49" charset="0"/>
                </a:rPr>
                <a:t>1</a:t>
              </a:r>
              <a:endParaRPr lang="en-IL" sz="1800" b="0">
                <a:latin typeface="Consolas" panose="020B0609020204030204" pitchFamily="49" charset="0"/>
                <a:cs typeface="Consolas" panose="020B0609020204030204" pitchFamily="49" charset="0"/>
              </a:endParaRPr>
            </a:p>
          </p:txBody>
        </p:sp>
        <p:sp>
          <p:nvSpPr>
            <p:cNvPr id="273" name="Oval 272">
              <a:extLst>
                <a:ext uri="{FF2B5EF4-FFF2-40B4-BE49-F238E27FC236}">
                  <a16:creationId xmlns:a16="http://schemas.microsoft.com/office/drawing/2014/main" id="{B75507CA-09CE-414C-9084-05AE36D93E0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grpSp>
    </p:spTree>
    <p:extLst>
      <p:ext uri="{BB962C8B-B14F-4D97-AF65-F5344CB8AC3E}">
        <p14:creationId xmlns:p14="http://schemas.microsoft.com/office/powerpoint/2010/main" val="9808639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Compression</a:t>
            </a:r>
          </a:p>
        </p:txBody>
      </p:sp>
      <p:grpSp>
        <p:nvGrpSpPr>
          <p:cNvPr id="6" name="Group 5">
            <a:extLst>
              <a:ext uri="{FF2B5EF4-FFF2-40B4-BE49-F238E27FC236}">
                <a16:creationId xmlns:a16="http://schemas.microsoft.com/office/drawing/2014/main" id="{DC2989FC-141B-6E46-BF2D-44F9D3D2FCFB}"/>
              </a:ext>
            </a:extLst>
          </p:cNvPr>
          <p:cNvGrpSpPr/>
          <p:nvPr/>
        </p:nvGrpSpPr>
        <p:grpSpPr>
          <a:xfrm>
            <a:off x="1350252" y="4941744"/>
            <a:ext cx="635181" cy="457200"/>
            <a:chOff x="1916178" y="5715000"/>
            <a:chExt cx="635181" cy="457200"/>
          </a:xfrm>
        </p:grpSpPr>
        <p:sp>
          <p:nvSpPr>
            <p:cNvPr id="3" name="Oval 2">
              <a:extLst>
                <a:ext uri="{FF2B5EF4-FFF2-40B4-BE49-F238E27FC236}">
                  <a16:creationId xmlns:a16="http://schemas.microsoft.com/office/drawing/2014/main" id="{951B1986-EEC6-6641-816C-E0137B4889F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sp>
          <p:nvSpPr>
            <p:cNvPr id="4" name="TextBox 3">
              <a:extLst>
                <a:ext uri="{FF2B5EF4-FFF2-40B4-BE49-F238E27FC236}">
                  <a16:creationId xmlns:a16="http://schemas.microsoft.com/office/drawing/2014/main" id="{7BA7DCFB-D2BD-5944-BCA5-2A7DB7C9AE04}"/>
                </a:ext>
              </a:extLst>
            </p:cNvPr>
            <p:cNvSpPr txBox="1"/>
            <p:nvPr/>
          </p:nvSpPr>
          <p:spPr>
            <a:xfrm>
              <a:off x="2088394" y="5726256"/>
              <a:ext cx="312906" cy="400110"/>
            </a:xfrm>
            <a:prstGeom prst="rect">
              <a:avLst/>
            </a:prstGeom>
            <a:noFill/>
          </p:spPr>
          <p:txBody>
            <a:bodyPr wrap="none" rtlCol="0">
              <a:spAutoFit/>
            </a:bodyPr>
            <a:lstStyle/>
            <a:p>
              <a:r>
                <a:rPr lang="en-US" sz="2000" b="0" dirty="0"/>
                <a:t>c</a:t>
              </a:r>
              <a:endParaRPr lang="en-IL" sz="2000" b="0"/>
            </a:p>
          </p:txBody>
        </p:sp>
      </p:grpSp>
      <p:grpSp>
        <p:nvGrpSpPr>
          <p:cNvPr id="7" name="Group 6">
            <a:extLst>
              <a:ext uri="{FF2B5EF4-FFF2-40B4-BE49-F238E27FC236}">
                <a16:creationId xmlns:a16="http://schemas.microsoft.com/office/drawing/2014/main" id="{14208931-A4C1-634F-AC70-217FBABC1349}"/>
              </a:ext>
            </a:extLst>
          </p:cNvPr>
          <p:cNvGrpSpPr/>
          <p:nvPr/>
        </p:nvGrpSpPr>
        <p:grpSpPr>
          <a:xfrm>
            <a:off x="2184219" y="4924500"/>
            <a:ext cx="635181" cy="457200"/>
            <a:chOff x="3064567" y="5754434"/>
            <a:chExt cx="635181" cy="457200"/>
          </a:xfrm>
        </p:grpSpPr>
        <p:sp>
          <p:nvSpPr>
            <p:cNvPr id="119" name="Oval 118">
              <a:extLst>
                <a:ext uri="{FF2B5EF4-FFF2-40B4-BE49-F238E27FC236}">
                  <a16:creationId xmlns:a16="http://schemas.microsoft.com/office/drawing/2014/main" id="{9CA407CF-6B02-AD45-B717-08D335D85F48}"/>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sp>
          <p:nvSpPr>
            <p:cNvPr id="120" name="TextBox 119">
              <a:extLst>
                <a:ext uri="{FF2B5EF4-FFF2-40B4-BE49-F238E27FC236}">
                  <a16:creationId xmlns:a16="http://schemas.microsoft.com/office/drawing/2014/main" id="{D505CDB1-727A-3246-9438-19B404EA25DF}"/>
                </a:ext>
              </a:extLst>
            </p:cNvPr>
            <p:cNvSpPr txBox="1"/>
            <p:nvPr/>
          </p:nvSpPr>
          <p:spPr>
            <a:xfrm>
              <a:off x="3238515" y="5782934"/>
              <a:ext cx="327333" cy="400110"/>
            </a:xfrm>
            <a:prstGeom prst="rect">
              <a:avLst/>
            </a:prstGeom>
            <a:noFill/>
          </p:spPr>
          <p:txBody>
            <a:bodyPr wrap="none" rtlCol="0">
              <a:spAutoFit/>
            </a:bodyPr>
            <a:lstStyle/>
            <a:p>
              <a:r>
                <a:rPr lang="en-US" sz="2000" b="0" dirty="0"/>
                <a:t>d</a:t>
              </a:r>
              <a:endParaRPr lang="en-IL" sz="2000" b="0"/>
            </a:p>
          </p:txBody>
        </p:sp>
      </p:grpSp>
      <p:grpSp>
        <p:nvGrpSpPr>
          <p:cNvPr id="121" name="Group 120">
            <a:extLst>
              <a:ext uri="{FF2B5EF4-FFF2-40B4-BE49-F238E27FC236}">
                <a16:creationId xmlns:a16="http://schemas.microsoft.com/office/drawing/2014/main" id="{54B6B2ED-966F-3E4B-B537-8381F498790C}"/>
              </a:ext>
            </a:extLst>
          </p:cNvPr>
          <p:cNvGrpSpPr/>
          <p:nvPr/>
        </p:nvGrpSpPr>
        <p:grpSpPr>
          <a:xfrm>
            <a:off x="3101540" y="4941744"/>
            <a:ext cx="635181" cy="457200"/>
            <a:chOff x="1916178" y="5715000"/>
            <a:chExt cx="635181" cy="457200"/>
          </a:xfrm>
        </p:grpSpPr>
        <p:sp>
          <p:nvSpPr>
            <p:cNvPr id="122" name="Oval 121">
              <a:extLst>
                <a:ext uri="{FF2B5EF4-FFF2-40B4-BE49-F238E27FC236}">
                  <a16:creationId xmlns:a16="http://schemas.microsoft.com/office/drawing/2014/main" id="{2AE79D97-3FA3-D34E-A152-2B3789C3409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sp>
          <p:nvSpPr>
            <p:cNvPr id="123" name="TextBox 122">
              <a:extLst>
                <a:ext uri="{FF2B5EF4-FFF2-40B4-BE49-F238E27FC236}">
                  <a16:creationId xmlns:a16="http://schemas.microsoft.com/office/drawing/2014/main" id="{C7787E23-020E-364E-90CC-F8EBDCB81A31}"/>
                </a:ext>
              </a:extLst>
            </p:cNvPr>
            <p:cNvSpPr txBox="1"/>
            <p:nvPr/>
          </p:nvSpPr>
          <p:spPr>
            <a:xfrm>
              <a:off x="2081180" y="5726256"/>
              <a:ext cx="327333" cy="400110"/>
            </a:xfrm>
            <a:prstGeom prst="rect">
              <a:avLst/>
            </a:prstGeom>
            <a:noFill/>
          </p:spPr>
          <p:txBody>
            <a:bodyPr wrap="none" rtlCol="0">
              <a:spAutoFit/>
            </a:bodyPr>
            <a:lstStyle/>
            <a:p>
              <a:r>
                <a:rPr lang="en-US" sz="2000" b="0" dirty="0"/>
                <a:t>e</a:t>
              </a:r>
              <a:endParaRPr lang="en-IL" sz="2000" b="0"/>
            </a:p>
          </p:txBody>
        </p:sp>
      </p:grpSp>
      <p:grpSp>
        <p:nvGrpSpPr>
          <p:cNvPr id="127" name="Group 126">
            <a:extLst>
              <a:ext uri="{FF2B5EF4-FFF2-40B4-BE49-F238E27FC236}">
                <a16:creationId xmlns:a16="http://schemas.microsoft.com/office/drawing/2014/main" id="{8A66E8BB-AE47-4541-833D-EFE37D91637A}"/>
              </a:ext>
            </a:extLst>
          </p:cNvPr>
          <p:cNvGrpSpPr/>
          <p:nvPr/>
        </p:nvGrpSpPr>
        <p:grpSpPr>
          <a:xfrm>
            <a:off x="3978111" y="4949933"/>
            <a:ext cx="635181" cy="457200"/>
            <a:chOff x="3064567" y="5754434"/>
            <a:chExt cx="635181" cy="457200"/>
          </a:xfrm>
        </p:grpSpPr>
        <p:sp>
          <p:nvSpPr>
            <p:cNvPr id="128" name="Oval 127">
              <a:extLst>
                <a:ext uri="{FF2B5EF4-FFF2-40B4-BE49-F238E27FC236}">
                  <a16:creationId xmlns:a16="http://schemas.microsoft.com/office/drawing/2014/main" id="{F2E30FB0-D40D-5F4F-A55C-AE5530E9F8F4}"/>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sp>
          <p:nvSpPr>
            <p:cNvPr id="129" name="TextBox 128">
              <a:extLst>
                <a:ext uri="{FF2B5EF4-FFF2-40B4-BE49-F238E27FC236}">
                  <a16:creationId xmlns:a16="http://schemas.microsoft.com/office/drawing/2014/main" id="{11A9968D-B952-5E40-8043-A7C9CA84E9B2}"/>
                </a:ext>
              </a:extLst>
            </p:cNvPr>
            <p:cNvSpPr txBox="1"/>
            <p:nvPr/>
          </p:nvSpPr>
          <p:spPr>
            <a:xfrm>
              <a:off x="3274583" y="5757501"/>
              <a:ext cx="255198" cy="400110"/>
            </a:xfrm>
            <a:prstGeom prst="rect">
              <a:avLst/>
            </a:prstGeom>
            <a:noFill/>
          </p:spPr>
          <p:txBody>
            <a:bodyPr wrap="none" rtlCol="0">
              <a:spAutoFit/>
            </a:bodyPr>
            <a:lstStyle/>
            <a:p>
              <a:r>
                <a:rPr lang="en-US" sz="2000" b="0" dirty="0"/>
                <a:t>f</a:t>
              </a:r>
              <a:endParaRPr lang="en-IL" sz="2000" b="0"/>
            </a:p>
          </p:txBody>
        </p:sp>
      </p:grpSp>
      <p:grpSp>
        <p:nvGrpSpPr>
          <p:cNvPr id="130" name="Group 129">
            <a:extLst>
              <a:ext uri="{FF2B5EF4-FFF2-40B4-BE49-F238E27FC236}">
                <a16:creationId xmlns:a16="http://schemas.microsoft.com/office/drawing/2014/main" id="{74F0CDF3-856D-A448-BAB8-5C6F2DF28231}"/>
              </a:ext>
            </a:extLst>
          </p:cNvPr>
          <p:cNvGrpSpPr/>
          <p:nvPr/>
        </p:nvGrpSpPr>
        <p:grpSpPr>
          <a:xfrm>
            <a:off x="4863901" y="4941744"/>
            <a:ext cx="635181" cy="457200"/>
            <a:chOff x="1916178" y="5715000"/>
            <a:chExt cx="635181" cy="457200"/>
          </a:xfrm>
        </p:grpSpPr>
        <p:sp>
          <p:nvSpPr>
            <p:cNvPr id="131" name="Oval 130">
              <a:extLst>
                <a:ext uri="{FF2B5EF4-FFF2-40B4-BE49-F238E27FC236}">
                  <a16:creationId xmlns:a16="http://schemas.microsoft.com/office/drawing/2014/main" id="{5D271F60-55F7-2348-8B1E-49218465DBF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sp>
          <p:nvSpPr>
            <p:cNvPr id="132" name="TextBox 131">
              <a:extLst>
                <a:ext uri="{FF2B5EF4-FFF2-40B4-BE49-F238E27FC236}">
                  <a16:creationId xmlns:a16="http://schemas.microsoft.com/office/drawing/2014/main" id="{328492E8-D98B-9743-B431-DE225BDD3FF2}"/>
                </a:ext>
              </a:extLst>
            </p:cNvPr>
            <p:cNvSpPr txBox="1"/>
            <p:nvPr/>
          </p:nvSpPr>
          <p:spPr>
            <a:xfrm>
              <a:off x="2081180" y="5726256"/>
              <a:ext cx="327333" cy="400110"/>
            </a:xfrm>
            <a:prstGeom prst="rect">
              <a:avLst/>
            </a:prstGeom>
            <a:noFill/>
          </p:spPr>
          <p:txBody>
            <a:bodyPr wrap="none" rtlCol="0">
              <a:spAutoFit/>
            </a:bodyPr>
            <a:lstStyle/>
            <a:p>
              <a:r>
                <a:rPr lang="en-US" sz="2000" b="0" dirty="0"/>
                <a:t>g</a:t>
              </a:r>
              <a:endParaRPr lang="en-IL" sz="2000" b="0"/>
            </a:p>
          </p:txBody>
        </p:sp>
      </p:grpSp>
      <p:grpSp>
        <p:nvGrpSpPr>
          <p:cNvPr id="133" name="Group 132">
            <a:extLst>
              <a:ext uri="{FF2B5EF4-FFF2-40B4-BE49-F238E27FC236}">
                <a16:creationId xmlns:a16="http://schemas.microsoft.com/office/drawing/2014/main" id="{FCF78916-D4DC-1F43-8FBD-ADF2DCB719C9}"/>
              </a:ext>
            </a:extLst>
          </p:cNvPr>
          <p:cNvGrpSpPr/>
          <p:nvPr/>
        </p:nvGrpSpPr>
        <p:grpSpPr>
          <a:xfrm>
            <a:off x="5749691" y="4941744"/>
            <a:ext cx="635181" cy="457200"/>
            <a:chOff x="3064567" y="5754434"/>
            <a:chExt cx="635181" cy="457200"/>
          </a:xfrm>
        </p:grpSpPr>
        <p:sp>
          <p:nvSpPr>
            <p:cNvPr id="134" name="Oval 133">
              <a:extLst>
                <a:ext uri="{FF2B5EF4-FFF2-40B4-BE49-F238E27FC236}">
                  <a16:creationId xmlns:a16="http://schemas.microsoft.com/office/drawing/2014/main" id="{D7105992-F608-5045-9B16-EBB0EB6DD3FD}"/>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sp>
          <p:nvSpPr>
            <p:cNvPr id="135" name="TextBox 134">
              <a:extLst>
                <a:ext uri="{FF2B5EF4-FFF2-40B4-BE49-F238E27FC236}">
                  <a16:creationId xmlns:a16="http://schemas.microsoft.com/office/drawing/2014/main" id="{7EB76BD9-01D8-8F46-8DD3-527DB7A329F8}"/>
                </a:ext>
              </a:extLst>
            </p:cNvPr>
            <p:cNvSpPr txBox="1"/>
            <p:nvPr/>
          </p:nvSpPr>
          <p:spPr>
            <a:xfrm>
              <a:off x="3238515" y="5765690"/>
              <a:ext cx="327333" cy="400110"/>
            </a:xfrm>
            <a:prstGeom prst="rect">
              <a:avLst/>
            </a:prstGeom>
            <a:noFill/>
          </p:spPr>
          <p:txBody>
            <a:bodyPr wrap="none" rtlCol="0">
              <a:spAutoFit/>
            </a:bodyPr>
            <a:lstStyle/>
            <a:p>
              <a:r>
                <a:rPr lang="en-US" sz="2000" b="0" dirty="0"/>
                <a:t>h</a:t>
              </a:r>
              <a:endParaRPr lang="en-IL" sz="2000" b="0"/>
            </a:p>
          </p:txBody>
        </p:sp>
      </p:grpSp>
      <p:grpSp>
        <p:nvGrpSpPr>
          <p:cNvPr id="136" name="Group 135">
            <a:extLst>
              <a:ext uri="{FF2B5EF4-FFF2-40B4-BE49-F238E27FC236}">
                <a16:creationId xmlns:a16="http://schemas.microsoft.com/office/drawing/2014/main" id="{969A013D-D488-9242-9E45-26E55D4F7DB2}"/>
              </a:ext>
            </a:extLst>
          </p:cNvPr>
          <p:cNvGrpSpPr/>
          <p:nvPr/>
        </p:nvGrpSpPr>
        <p:grpSpPr>
          <a:xfrm>
            <a:off x="2620344" y="2187605"/>
            <a:ext cx="635181" cy="457200"/>
            <a:chOff x="1916178" y="5715000"/>
            <a:chExt cx="635181" cy="457200"/>
          </a:xfrm>
        </p:grpSpPr>
        <p:sp>
          <p:nvSpPr>
            <p:cNvPr id="137" name="Oval 136">
              <a:extLst>
                <a:ext uri="{FF2B5EF4-FFF2-40B4-BE49-F238E27FC236}">
                  <a16:creationId xmlns:a16="http://schemas.microsoft.com/office/drawing/2014/main" id="{491DBCD2-5049-A743-8A0B-D6B2434A8205}"/>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sp>
          <p:nvSpPr>
            <p:cNvPr id="138" name="TextBox 137">
              <a:extLst>
                <a:ext uri="{FF2B5EF4-FFF2-40B4-BE49-F238E27FC236}">
                  <a16:creationId xmlns:a16="http://schemas.microsoft.com/office/drawing/2014/main" id="{4FD54526-7A09-3446-B52C-5A537F84EC52}"/>
                </a:ext>
              </a:extLst>
            </p:cNvPr>
            <p:cNvSpPr txBox="1"/>
            <p:nvPr/>
          </p:nvSpPr>
          <p:spPr>
            <a:xfrm>
              <a:off x="2081180" y="5737195"/>
              <a:ext cx="327333" cy="400110"/>
            </a:xfrm>
            <a:prstGeom prst="rect">
              <a:avLst/>
            </a:prstGeom>
            <a:noFill/>
          </p:spPr>
          <p:txBody>
            <a:bodyPr wrap="none" rtlCol="0">
              <a:spAutoFit/>
            </a:bodyPr>
            <a:lstStyle/>
            <a:p>
              <a:r>
                <a:rPr lang="en-US" sz="2000" b="0" dirty="0"/>
                <a:t>a</a:t>
              </a:r>
              <a:endParaRPr lang="en-IL" sz="2000" b="0"/>
            </a:p>
          </p:txBody>
        </p:sp>
      </p:grpSp>
      <p:grpSp>
        <p:nvGrpSpPr>
          <p:cNvPr id="139" name="Group 138">
            <a:extLst>
              <a:ext uri="{FF2B5EF4-FFF2-40B4-BE49-F238E27FC236}">
                <a16:creationId xmlns:a16="http://schemas.microsoft.com/office/drawing/2014/main" id="{78DE1716-A21F-5A47-97A1-1A6F883B6D20}"/>
              </a:ext>
            </a:extLst>
          </p:cNvPr>
          <p:cNvGrpSpPr/>
          <p:nvPr/>
        </p:nvGrpSpPr>
        <p:grpSpPr>
          <a:xfrm>
            <a:off x="6522675" y="4066254"/>
            <a:ext cx="635181" cy="457200"/>
            <a:chOff x="3064567" y="5754434"/>
            <a:chExt cx="635181" cy="457200"/>
          </a:xfrm>
        </p:grpSpPr>
        <p:sp>
          <p:nvSpPr>
            <p:cNvPr id="140" name="Oval 139">
              <a:extLst>
                <a:ext uri="{FF2B5EF4-FFF2-40B4-BE49-F238E27FC236}">
                  <a16:creationId xmlns:a16="http://schemas.microsoft.com/office/drawing/2014/main" id="{C2969BBD-1A4C-E249-ACD4-E42036D7EE6E}"/>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sp>
          <p:nvSpPr>
            <p:cNvPr id="141" name="TextBox 140">
              <a:extLst>
                <a:ext uri="{FF2B5EF4-FFF2-40B4-BE49-F238E27FC236}">
                  <a16:creationId xmlns:a16="http://schemas.microsoft.com/office/drawing/2014/main" id="{B2F98A16-6828-C248-A88D-8F0D581B5AE2}"/>
                </a:ext>
              </a:extLst>
            </p:cNvPr>
            <p:cNvSpPr txBox="1"/>
            <p:nvPr/>
          </p:nvSpPr>
          <p:spPr>
            <a:xfrm>
              <a:off x="3238515" y="5783870"/>
              <a:ext cx="327333" cy="400110"/>
            </a:xfrm>
            <a:prstGeom prst="rect">
              <a:avLst/>
            </a:prstGeom>
            <a:noFill/>
          </p:spPr>
          <p:txBody>
            <a:bodyPr wrap="none" rtlCol="0">
              <a:spAutoFit/>
            </a:bodyPr>
            <a:lstStyle/>
            <a:p>
              <a:r>
                <a:rPr lang="en-US" sz="2000" b="0" dirty="0"/>
                <a:t>b</a:t>
              </a:r>
              <a:endParaRPr lang="en-IL" sz="2000" b="0"/>
            </a:p>
          </p:txBody>
        </p:sp>
      </p:grpSp>
      <p:grpSp>
        <p:nvGrpSpPr>
          <p:cNvPr id="11" name="Group 10">
            <a:extLst>
              <a:ext uri="{FF2B5EF4-FFF2-40B4-BE49-F238E27FC236}">
                <a16:creationId xmlns:a16="http://schemas.microsoft.com/office/drawing/2014/main" id="{3438BA73-B6C0-8B41-AD13-15DAEB778192}"/>
              </a:ext>
            </a:extLst>
          </p:cNvPr>
          <p:cNvGrpSpPr/>
          <p:nvPr/>
        </p:nvGrpSpPr>
        <p:grpSpPr>
          <a:xfrm>
            <a:off x="5099276" y="4048509"/>
            <a:ext cx="1131239" cy="841756"/>
            <a:chOff x="5099276" y="4048509"/>
            <a:chExt cx="1131239" cy="841756"/>
          </a:xfrm>
        </p:grpSpPr>
        <p:cxnSp>
          <p:nvCxnSpPr>
            <p:cNvPr id="159" name="Straight Arrow Connector 158">
              <a:extLst>
                <a:ext uri="{FF2B5EF4-FFF2-40B4-BE49-F238E27FC236}">
                  <a16:creationId xmlns:a16="http://schemas.microsoft.com/office/drawing/2014/main" id="{6B50B3BC-8444-3F40-B963-C7DEBE638B99}"/>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60" name="Straight Arrow Connector 159">
              <a:extLst>
                <a:ext uri="{FF2B5EF4-FFF2-40B4-BE49-F238E27FC236}">
                  <a16:creationId xmlns:a16="http://schemas.microsoft.com/office/drawing/2014/main" id="{30A14F3B-9A19-A649-B0A2-92695438F9EE}"/>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54" name="TextBox 253">
              <a:extLst>
                <a:ext uri="{FF2B5EF4-FFF2-40B4-BE49-F238E27FC236}">
                  <a16:creationId xmlns:a16="http://schemas.microsoft.com/office/drawing/2014/main" id="{DD92C782-DC69-7546-93C2-E8D1995ACE58}"/>
                </a:ext>
              </a:extLst>
            </p:cNvPr>
            <p:cNvSpPr txBox="1"/>
            <p:nvPr/>
          </p:nvSpPr>
          <p:spPr>
            <a:xfrm>
              <a:off x="5099276" y="4445787"/>
              <a:ext cx="291901" cy="370422"/>
            </a:xfrm>
            <a:prstGeom prst="rect">
              <a:avLst/>
            </a:prstGeom>
            <a:noFill/>
            <a:ln>
              <a:no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0</a:t>
              </a:r>
            </a:p>
          </p:txBody>
        </p:sp>
        <p:sp>
          <p:nvSpPr>
            <p:cNvPr id="255" name="TextBox 254">
              <a:extLst>
                <a:ext uri="{FF2B5EF4-FFF2-40B4-BE49-F238E27FC236}">
                  <a16:creationId xmlns:a16="http://schemas.microsoft.com/office/drawing/2014/main" id="{49CF4D9B-7531-7642-A81C-2C8AB7C59D98}"/>
                </a:ext>
              </a:extLst>
            </p:cNvPr>
            <p:cNvSpPr txBox="1"/>
            <p:nvPr/>
          </p:nvSpPr>
          <p:spPr>
            <a:xfrm>
              <a:off x="5938614" y="4440143"/>
              <a:ext cx="291901" cy="370422"/>
            </a:xfrm>
            <a:prstGeom prst="rect">
              <a:avLst/>
            </a:prstGeom>
            <a:noFill/>
            <a:ln>
              <a:noFill/>
            </a:ln>
          </p:spPr>
          <p:txBody>
            <a:bodyPr wrap="square" lIns="0" tIns="46800" rIns="0" rtlCol="0">
              <a:spAutoFit/>
            </a:bodyPr>
            <a:lstStyle/>
            <a:p>
              <a:r>
                <a:rPr lang="he-IL" sz="1800" b="0" dirty="0">
                  <a:latin typeface="Consolas" panose="020B0609020204030204" pitchFamily="49" charset="0"/>
                  <a:cs typeface="Consolas" panose="020B0609020204030204" pitchFamily="49" charset="0"/>
                </a:rPr>
                <a:t>1</a:t>
              </a:r>
              <a:endParaRPr lang="en-IL" sz="1800" b="0">
                <a:latin typeface="Consolas" panose="020B0609020204030204" pitchFamily="49" charset="0"/>
                <a:cs typeface="Consolas" panose="020B0609020204030204" pitchFamily="49" charset="0"/>
              </a:endParaRPr>
            </a:p>
          </p:txBody>
        </p:sp>
        <p:sp>
          <p:nvSpPr>
            <p:cNvPr id="147" name="Oval 146">
              <a:extLst>
                <a:ext uri="{FF2B5EF4-FFF2-40B4-BE49-F238E27FC236}">
                  <a16:creationId xmlns:a16="http://schemas.microsoft.com/office/drawing/2014/main" id="{477E3457-4164-C14A-B705-529156294C21}"/>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grpSp>
      <p:grpSp>
        <p:nvGrpSpPr>
          <p:cNvPr id="151" name="Group 150">
            <a:extLst>
              <a:ext uri="{FF2B5EF4-FFF2-40B4-BE49-F238E27FC236}">
                <a16:creationId xmlns:a16="http://schemas.microsoft.com/office/drawing/2014/main" id="{1D52D4BE-FAB8-F548-A884-ED9FFD582869}"/>
              </a:ext>
            </a:extLst>
          </p:cNvPr>
          <p:cNvGrpSpPr/>
          <p:nvPr/>
        </p:nvGrpSpPr>
        <p:grpSpPr>
          <a:xfrm>
            <a:off x="1531025" y="4012427"/>
            <a:ext cx="1142719" cy="877838"/>
            <a:chOff x="5087796" y="4048509"/>
            <a:chExt cx="1142719" cy="877838"/>
          </a:xfrm>
        </p:grpSpPr>
        <p:cxnSp>
          <p:nvCxnSpPr>
            <p:cNvPr id="152" name="Straight Arrow Connector 151">
              <a:extLst>
                <a:ext uri="{FF2B5EF4-FFF2-40B4-BE49-F238E27FC236}">
                  <a16:creationId xmlns:a16="http://schemas.microsoft.com/office/drawing/2014/main" id="{8D7AF355-256A-F448-BA76-A8AF8899137B}"/>
                </a:ext>
              </a:extLst>
            </p:cNvPr>
            <p:cNvCxnSpPr>
              <a:cxnSpLocks/>
            </p:cNvCxnSpPr>
            <p:nvPr/>
          </p:nvCxnSpPr>
          <p:spPr bwMode="auto">
            <a:xfrm flipH="1">
              <a:off x="5224613" y="4474003"/>
              <a:ext cx="266879" cy="452344"/>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3" name="Straight Arrow Connector 152">
              <a:extLst>
                <a:ext uri="{FF2B5EF4-FFF2-40B4-BE49-F238E27FC236}">
                  <a16:creationId xmlns:a16="http://schemas.microsoft.com/office/drawing/2014/main" id="{A544051C-BBA0-3B40-A95A-5ED3BE086148}"/>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54" name="TextBox 153">
              <a:extLst>
                <a:ext uri="{FF2B5EF4-FFF2-40B4-BE49-F238E27FC236}">
                  <a16:creationId xmlns:a16="http://schemas.microsoft.com/office/drawing/2014/main" id="{DB58E9C8-2479-F541-BD37-6A7731580646}"/>
                </a:ext>
              </a:extLst>
            </p:cNvPr>
            <p:cNvSpPr txBox="1"/>
            <p:nvPr/>
          </p:nvSpPr>
          <p:spPr>
            <a:xfrm>
              <a:off x="5087796" y="4425869"/>
              <a:ext cx="291901" cy="370422"/>
            </a:xfrm>
            <a:prstGeom prst="rect">
              <a:avLst/>
            </a:prstGeom>
            <a:noFill/>
            <a:ln>
              <a:no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0</a:t>
              </a:r>
            </a:p>
          </p:txBody>
        </p:sp>
        <p:sp>
          <p:nvSpPr>
            <p:cNvPr id="155" name="TextBox 154">
              <a:extLst>
                <a:ext uri="{FF2B5EF4-FFF2-40B4-BE49-F238E27FC236}">
                  <a16:creationId xmlns:a16="http://schemas.microsoft.com/office/drawing/2014/main" id="{CBD32A01-1C1A-2E4D-9AA3-0CA405F97834}"/>
                </a:ext>
              </a:extLst>
            </p:cNvPr>
            <p:cNvSpPr txBox="1"/>
            <p:nvPr/>
          </p:nvSpPr>
          <p:spPr>
            <a:xfrm>
              <a:off x="5938614" y="4440143"/>
              <a:ext cx="291901" cy="370422"/>
            </a:xfrm>
            <a:prstGeom prst="rect">
              <a:avLst/>
            </a:prstGeom>
            <a:noFill/>
            <a:ln>
              <a:noFill/>
            </a:ln>
          </p:spPr>
          <p:txBody>
            <a:bodyPr wrap="square" lIns="0" tIns="46800" rIns="0" rtlCol="0">
              <a:spAutoFit/>
            </a:bodyPr>
            <a:lstStyle/>
            <a:p>
              <a:r>
                <a:rPr lang="he-IL" sz="1800" b="0" dirty="0">
                  <a:latin typeface="Consolas" panose="020B0609020204030204" pitchFamily="49" charset="0"/>
                  <a:cs typeface="Consolas" panose="020B0609020204030204" pitchFamily="49" charset="0"/>
                </a:rPr>
                <a:t>1</a:t>
              </a:r>
              <a:endParaRPr lang="en-IL" sz="1800" b="0">
                <a:latin typeface="Consolas" panose="020B0609020204030204" pitchFamily="49" charset="0"/>
                <a:cs typeface="Consolas" panose="020B0609020204030204" pitchFamily="49" charset="0"/>
              </a:endParaRPr>
            </a:p>
          </p:txBody>
        </p:sp>
        <p:sp>
          <p:nvSpPr>
            <p:cNvPr id="156" name="Oval 155">
              <a:extLst>
                <a:ext uri="{FF2B5EF4-FFF2-40B4-BE49-F238E27FC236}">
                  <a16:creationId xmlns:a16="http://schemas.microsoft.com/office/drawing/2014/main" id="{03CC7A45-CAF2-E543-98C6-5FD7CFBDA9B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grpSp>
      <p:grpSp>
        <p:nvGrpSpPr>
          <p:cNvPr id="157" name="Group 156">
            <a:extLst>
              <a:ext uri="{FF2B5EF4-FFF2-40B4-BE49-F238E27FC236}">
                <a16:creationId xmlns:a16="http://schemas.microsoft.com/office/drawing/2014/main" id="{C6082DB0-318A-B543-85CC-FCD0A4C307ED}"/>
              </a:ext>
            </a:extLst>
          </p:cNvPr>
          <p:cNvGrpSpPr/>
          <p:nvPr/>
        </p:nvGrpSpPr>
        <p:grpSpPr>
          <a:xfrm>
            <a:off x="3343920" y="3998740"/>
            <a:ext cx="1165073" cy="891525"/>
            <a:chOff x="5099276" y="4048509"/>
            <a:chExt cx="1165073" cy="891525"/>
          </a:xfrm>
        </p:grpSpPr>
        <p:cxnSp>
          <p:nvCxnSpPr>
            <p:cNvPr id="158" name="Straight Arrow Connector 157">
              <a:extLst>
                <a:ext uri="{FF2B5EF4-FFF2-40B4-BE49-F238E27FC236}">
                  <a16:creationId xmlns:a16="http://schemas.microsoft.com/office/drawing/2014/main" id="{B35D8DE6-25D6-A340-A3D9-44064A8E635D}"/>
                </a:ext>
              </a:extLst>
            </p:cNvPr>
            <p:cNvCxnSpPr>
              <a:cxnSpLocks/>
            </p:cNvCxnSpPr>
            <p:nvPr/>
          </p:nvCxnSpPr>
          <p:spPr bwMode="auto">
            <a:xfrm flipH="1">
              <a:off x="5143418" y="4474003"/>
              <a:ext cx="348074"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61" name="Straight Arrow Connector 160">
              <a:extLst>
                <a:ext uri="{FF2B5EF4-FFF2-40B4-BE49-F238E27FC236}">
                  <a16:creationId xmlns:a16="http://schemas.microsoft.com/office/drawing/2014/main" id="{933BF6BE-1EC9-2146-939C-53E263CB202A}"/>
                </a:ext>
              </a:extLst>
            </p:cNvPr>
            <p:cNvCxnSpPr>
              <a:cxnSpLocks/>
            </p:cNvCxnSpPr>
            <p:nvPr/>
          </p:nvCxnSpPr>
          <p:spPr bwMode="auto">
            <a:xfrm>
              <a:off x="5852305" y="4474003"/>
              <a:ext cx="273718" cy="46603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62" name="TextBox 161">
              <a:extLst>
                <a:ext uri="{FF2B5EF4-FFF2-40B4-BE49-F238E27FC236}">
                  <a16:creationId xmlns:a16="http://schemas.microsoft.com/office/drawing/2014/main" id="{C8F06946-DDB5-DB4A-83D6-8A142F5D0D0E}"/>
                </a:ext>
              </a:extLst>
            </p:cNvPr>
            <p:cNvSpPr txBox="1"/>
            <p:nvPr/>
          </p:nvSpPr>
          <p:spPr>
            <a:xfrm>
              <a:off x="5099276" y="4445787"/>
              <a:ext cx="291901" cy="370422"/>
            </a:xfrm>
            <a:prstGeom prst="rect">
              <a:avLst/>
            </a:prstGeom>
            <a:noFill/>
            <a:ln>
              <a:no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0</a:t>
              </a:r>
            </a:p>
          </p:txBody>
        </p:sp>
        <p:sp>
          <p:nvSpPr>
            <p:cNvPr id="163" name="TextBox 162">
              <a:extLst>
                <a:ext uri="{FF2B5EF4-FFF2-40B4-BE49-F238E27FC236}">
                  <a16:creationId xmlns:a16="http://schemas.microsoft.com/office/drawing/2014/main" id="{102615AF-1DDE-2542-A53F-DD639B20A09A}"/>
                </a:ext>
              </a:extLst>
            </p:cNvPr>
            <p:cNvSpPr txBox="1"/>
            <p:nvPr/>
          </p:nvSpPr>
          <p:spPr>
            <a:xfrm>
              <a:off x="5972448" y="4439556"/>
              <a:ext cx="291901" cy="370422"/>
            </a:xfrm>
            <a:prstGeom prst="rect">
              <a:avLst/>
            </a:prstGeom>
            <a:noFill/>
            <a:ln>
              <a:noFill/>
            </a:ln>
          </p:spPr>
          <p:txBody>
            <a:bodyPr wrap="square" lIns="0" tIns="46800" rIns="0" rtlCol="0">
              <a:spAutoFit/>
            </a:bodyPr>
            <a:lstStyle/>
            <a:p>
              <a:r>
                <a:rPr lang="he-IL" sz="1800" b="0" dirty="0">
                  <a:latin typeface="Consolas" panose="020B0609020204030204" pitchFamily="49" charset="0"/>
                  <a:cs typeface="Consolas" panose="020B0609020204030204" pitchFamily="49" charset="0"/>
                </a:rPr>
                <a:t>1</a:t>
              </a:r>
              <a:endParaRPr lang="en-IL" sz="1800" b="0">
                <a:latin typeface="Consolas" panose="020B0609020204030204" pitchFamily="49" charset="0"/>
                <a:cs typeface="Consolas" panose="020B0609020204030204" pitchFamily="49" charset="0"/>
              </a:endParaRPr>
            </a:p>
          </p:txBody>
        </p:sp>
        <p:sp>
          <p:nvSpPr>
            <p:cNvPr id="164" name="Oval 163">
              <a:extLst>
                <a:ext uri="{FF2B5EF4-FFF2-40B4-BE49-F238E27FC236}">
                  <a16:creationId xmlns:a16="http://schemas.microsoft.com/office/drawing/2014/main" id="{599D9AF7-82E9-F946-A312-EBC0018A6FDE}"/>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grpSp>
      <p:grpSp>
        <p:nvGrpSpPr>
          <p:cNvPr id="229" name="Group 228">
            <a:extLst>
              <a:ext uri="{FF2B5EF4-FFF2-40B4-BE49-F238E27FC236}">
                <a16:creationId xmlns:a16="http://schemas.microsoft.com/office/drawing/2014/main" id="{B81B6157-02EE-E94B-857D-9B66B7083FD7}"/>
              </a:ext>
            </a:extLst>
          </p:cNvPr>
          <p:cNvGrpSpPr/>
          <p:nvPr/>
        </p:nvGrpSpPr>
        <p:grpSpPr>
          <a:xfrm>
            <a:off x="5639042" y="3141164"/>
            <a:ext cx="1193003" cy="841756"/>
            <a:chOff x="5087757" y="4048509"/>
            <a:chExt cx="1193003" cy="841756"/>
          </a:xfrm>
        </p:grpSpPr>
        <p:cxnSp>
          <p:nvCxnSpPr>
            <p:cNvPr id="231" name="Straight Arrow Connector 230">
              <a:extLst>
                <a:ext uri="{FF2B5EF4-FFF2-40B4-BE49-F238E27FC236}">
                  <a16:creationId xmlns:a16="http://schemas.microsoft.com/office/drawing/2014/main" id="{665A8BAA-AF42-5241-BC6D-39AC00B438F4}"/>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32" name="Straight Arrow Connector 231">
              <a:extLst>
                <a:ext uri="{FF2B5EF4-FFF2-40B4-BE49-F238E27FC236}">
                  <a16:creationId xmlns:a16="http://schemas.microsoft.com/office/drawing/2014/main" id="{8F6A6129-251B-A845-BAFA-9767127DD460}"/>
                </a:ext>
              </a:extLst>
            </p:cNvPr>
            <p:cNvCxnSpPr>
              <a:cxnSpLocks/>
            </p:cNvCxnSpPr>
            <p:nvPr/>
          </p:nvCxnSpPr>
          <p:spPr bwMode="auto">
            <a:xfrm>
              <a:off x="5852305" y="4474003"/>
              <a:ext cx="360220"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33" name="TextBox 232">
              <a:extLst>
                <a:ext uri="{FF2B5EF4-FFF2-40B4-BE49-F238E27FC236}">
                  <a16:creationId xmlns:a16="http://schemas.microsoft.com/office/drawing/2014/main" id="{931AEC32-5D83-9147-B825-B3C6F7A0A199}"/>
                </a:ext>
              </a:extLst>
            </p:cNvPr>
            <p:cNvSpPr txBox="1"/>
            <p:nvPr/>
          </p:nvSpPr>
          <p:spPr>
            <a:xfrm>
              <a:off x="5087757" y="4386087"/>
              <a:ext cx="291901" cy="370422"/>
            </a:xfrm>
            <a:prstGeom prst="rect">
              <a:avLst/>
            </a:prstGeom>
            <a:noFill/>
            <a:ln>
              <a:no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0</a:t>
              </a:r>
            </a:p>
          </p:txBody>
        </p:sp>
        <p:sp>
          <p:nvSpPr>
            <p:cNvPr id="234" name="TextBox 233">
              <a:extLst>
                <a:ext uri="{FF2B5EF4-FFF2-40B4-BE49-F238E27FC236}">
                  <a16:creationId xmlns:a16="http://schemas.microsoft.com/office/drawing/2014/main" id="{7C3A6E47-2B45-2443-B282-B290BC263C6D}"/>
                </a:ext>
              </a:extLst>
            </p:cNvPr>
            <p:cNvSpPr txBox="1"/>
            <p:nvPr/>
          </p:nvSpPr>
          <p:spPr>
            <a:xfrm>
              <a:off x="5988859" y="4366238"/>
              <a:ext cx="291901" cy="370422"/>
            </a:xfrm>
            <a:prstGeom prst="rect">
              <a:avLst/>
            </a:prstGeom>
            <a:noFill/>
            <a:ln>
              <a:noFill/>
            </a:ln>
          </p:spPr>
          <p:txBody>
            <a:bodyPr wrap="square" lIns="0" tIns="46800" rIns="0" rtlCol="0">
              <a:spAutoFit/>
            </a:bodyPr>
            <a:lstStyle/>
            <a:p>
              <a:r>
                <a:rPr lang="he-IL" sz="1800" b="0" dirty="0">
                  <a:latin typeface="Consolas" panose="020B0609020204030204" pitchFamily="49" charset="0"/>
                  <a:cs typeface="Consolas" panose="020B0609020204030204" pitchFamily="49" charset="0"/>
                </a:rPr>
                <a:t>1</a:t>
              </a:r>
              <a:endParaRPr lang="en-IL" sz="1800" b="0">
                <a:latin typeface="Consolas" panose="020B0609020204030204" pitchFamily="49" charset="0"/>
                <a:cs typeface="Consolas" panose="020B0609020204030204" pitchFamily="49" charset="0"/>
              </a:endParaRPr>
            </a:p>
          </p:txBody>
        </p:sp>
        <p:sp>
          <p:nvSpPr>
            <p:cNvPr id="235" name="Oval 234">
              <a:extLst>
                <a:ext uri="{FF2B5EF4-FFF2-40B4-BE49-F238E27FC236}">
                  <a16:creationId xmlns:a16="http://schemas.microsoft.com/office/drawing/2014/main" id="{88CF7EEB-9FF7-3343-B7CD-D467C8DBACA3}"/>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grpSp>
      <p:grpSp>
        <p:nvGrpSpPr>
          <p:cNvPr id="243" name="Group 242">
            <a:extLst>
              <a:ext uri="{FF2B5EF4-FFF2-40B4-BE49-F238E27FC236}">
                <a16:creationId xmlns:a16="http://schemas.microsoft.com/office/drawing/2014/main" id="{D73B6695-15D9-DB4F-8B25-22B11E6C4E7B}"/>
              </a:ext>
            </a:extLst>
          </p:cNvPr>
          <p:cNvGrpSpPr/>
          <p:nvPr/>
        </p:nvGrpSpPr>
        <p:grpSpPr>
          <a:xfrm>
            <a:off x="2268498" y="3115688"/>
            <a:ext cx="1431978" cy="848834"/>
            <a:chOff x="4974412" y="4048509"/>
            <a:chExt cx="1431978" cy="848834"/>
          </a:xfrm>
        </p:grpSpPr>
        <p:cxnSp>
          <p:nvCxnSpPr>
            <p:cNvPr id="244" name="Straight Arrow Connector 243">
              <a:extLst>
                <a:ext uri="{FF2B5EF4-FFF2-40B4-BE49-F238E27FC236}">
                  <a16:creationId xmlns:a16="http://schemas.microsoft.com/office/drawing/2014/main" id="{D0E9E315-6FB5-A940-8953-558522207E6A}"/>
                </a:ext>
              </a:extLst>
            </p:cNvPr>
            <p:cNvCxnSpPr>
              <a:cxnSpLocks/>
            </p:cNvCxnSpPr>
            <p:nvPr/>
          </p:nvCxnSpPr>
          <p:spPr bwMode="auto">
            <a:xfrm flipH="1">
              <a:off x="5010190" y="4474003"/>
              <a:ext cx="481302" cy="4233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45" name="Straight Arrow Connector 244">
              <a:extLst>
                <a:ext uri="{FF2B5EF4-FFF2-40B4-BE49-F238E27FC236}">
                  <a16:creationId xmlns:a16="http://schemas.microsoft.com/office/drawing/2014/main" id="{82173EEA-FBE9-9A43-B854-961D68CAB93B}"/>
                </a:ext>
              </a:extLst>
            </p:cNvPr>
            <p:cNvCxnSpPr>
              <a:cxnSpLocks/>
            </p:cNvCxnSpPr>
            <p:nvPr/>
          </p:nvCxnSpPr>
          <p:spPr bwMode="auto">
            <a:xfrm>
              <a:off x="5852305" y="4474003"/>
              <a:ext cx="554085" cy="40380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46" name="TextBox 245">
              <a:extLst>
                <a:ext uri="{FF2B5EF4-FFF2-40B4-BE49-F238E27FC236}">
                  <a16:creationId xmlns:a16="http://schemas.microsoft.com/office/drawing/2014/main" id="{BA8ADEF4-96EC-F547-BD64-49035AE2DDA5}"/>
                </a:ext>
              </a:extLst>
            </p:cNvPr>
            <p:cNvSpPr txBox="1"/>
            <p:nvPr/>
          </p:nvSpPr>
          <p:spPr>
            <a:xfrm>
              <a:off x="4974412" y="4406960"/>
              <a:ext cx="291901" cy="370422"/>
            </a:xfrm>
            <a:prstGeom prst="rect">
              <a:avLst/>
            </a:prstGeom>
            <a:noFill/>
            <a:ln>
              <a:no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0</a:t>
              </a:r>
            </a:p>
          </p:txBody>
        </p:sp>
        <p:sp>
          <p:nvSpPr>
            <p:cNvPr id="260" name="TextBox 259">
              <a:extLst>
                <a:ext uri="{FF2B5EF4-FFF2-40B4-BE49-F238E27FC236}">
                  <a16:creationId xmlns:a16="http://schemas.microsoft.com/office/drawing/2014/main" id="{13025762-9A22-E642-BC83-8F53B8B9207E}"/>
                </a:ext>
              </a:extLst>
            </p:cNvPr>
            <p:cNvSpPr txBox="1"/>
            <p:nvPr/>
          </p:nvSpPr>
          <p:spPr>
            <a:xfrm>
              <a:off x="6083423" y="4344677"/>
              <a:ext cx="291901" cy="370422"/>
            </a:xfrm>
            <a:prstGeom prst="rect">
              <a:avLst/>
            </a:prstGeom>
            <a:noFill/>
            <a:ln>
              <a:noFill/>
            </a:ln>
          </p:spPr>
          <p:txBody>
            <a:bodyPr wrap="square" lIns="0" tIns="46800" rIns="0" rtlCol="0">
              <a:spAutoFit/>
            </a:bodyPr>
            <a:lstStyle/>
            <a:p>
              <a:r>
                <a:rPr lang="he-IL" sz="1800" b="0" dirty="0">
                  <a:latin typeface="Consolas" panose="020B0609020204030204" pitchFamily="49" charset="0"/>
                  <a:cs typeface="Consolas" panose="020B0609020204030204" pitchFamily="49" charset="0"/>
                </a:rPr>
                <a:t>1</a:t>
              </a:r>
              <a:endParaRPr lang="en-IL" sz="1800" b="0">
                <a:latin typeface="Consolas" panose="020B0609020204030204" pitchFamily="49" charset="0"/>
                <a:cs typeface="Consolas" panose="020B0609020204030204" pitchFamily="49" charset="0"/>
              </a:endParaRPr>
            </a:p>
          </p:txBody>
        </p:sp>
        <p:sp>
          <p:nvSpPr>
            <p:cNvPr id="261" name="Oval 260">
              <a:extLst>
                <a:ext uri="{FF2B5EF4-FFF2-40B4-BE49-F238E27FC236}">
                  <a16:creationId xmlns:a16="http://schemas.microsoft.com/office/drawing/2014/main" id="{B58E6E78-11B7-2048-B3BE-BB923D1F3962}"/>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grpSp>
      <p:grpSp>
        <p:nvGrpSpPr>
          <p:cNvPr id="262" name="Group 261">
            <a:extLst>
              <a:ext uri="{FF2B5EF4-FFF2-40B4-BE49-F238E27FC236}">
                <a16:creationId xmlns:a16="http://schemas.microsoft.com/office/drawing/2014/main" id="{A220EF92-9F61-5B45-911E-7B40B66D1EB7}"/>
              </a:ext>
            </a:extLst>
          </p:cNvPr>
          <p:cNvGrpSpPr/>
          <p:nvPr/>
        </p:nvGrpSpPr>
        <p:grpSpPr>
          <a:xfrm>
            <a:off x="3159942" y="2208483"/>
            <a:ext cx="2882834" cy="898374"/>
            <a:chOff x="4226463" y="4048509"/>
            <a:chExt cx="2882834" cy="898374"/>
          </a:xfrm>
        </p:grpSpPr>
        <p:cxnSp>
          <p:nvCxnSpPr>
            <p:cNvPr id="263" name="Straight Arrow Connector 262">
              <a:extLst>
                <a:ext uri="{FF2B5EF4-FFF2-40B4-BE49-F238E27FC236}">
                  <a16:creationId xmlns:a16="http://schemas.microsoft.com/office/drawing/2014/main" id="{38089F2A-DD2E-AD4B-B5FA-0578024D06C6}"/>
                </a:ext>
              </a:extLst>
            </p:cNvPr>
            <p:cNvCxnSpPr>
              <a:cxnSpLocks/>
            </p:cNvCxnSpPr>
            <p:nvPr/>
          </p:nvCxnSpPr>
          <p:spPr bwMode="auto">
            <a:xfrm flipH="1">
              <a:off x="4226463" y="4474003"/>
              <a:ext cx="1265030" cy="47288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64" name="Straight Arrow Connector 263">
              <a:extLst>
                <a:ext uri="{FF2B5EF4-FFF2-40B4-BE49-F238E27FC236}">
                  <a16:creationId xmlns:a16="http://schemas.microsoft.com/office/drawing/2014/main" id="{A88C6AFE-9D62-D444-9C03-3AB50546149C}"/>
                </a:ext>
              </a:extLst>
            </p:cNvPr>
            <p:cNvCxnSpPr>
              <a:cxnSpLocks/>
            </p:cNvCxnSpPr>
            <p:nvPr/>
          </p:nvCxnSpPr>
          <p:spPr bwMode="auto">
            <a:xfrm>
              <a:off x="5852305" y="4474003"/>
              <a:ext cx="1256992" cy="4677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65" name="TextBox 264">
              <a:extLst>
                <a:ext uri="{FF2B5EF4-FFF2-40B4-BE49-F238E27FC236}">
                  <a16:creationId xmlns:a16="http://schemas.microsoft.com/office/drawing/2014/main" id="{452A51EB-D219-264F-9145-C7D2222F58E4}"/>
                </a:ext>
              </a:extLst>
            </p:cNvPr>
            <p:cNvSpPr txBox="1"/>
            <p:nvPr/>
          </p:nvSpPr>
          <p:spPr>
            <a:xfrm>
              <a:off x="4793113" y="4299620"/>
              <a:ext cx="291901" cy="370422"/>
            </a:xfrm>
            <a:prstGeom prst="rect">
              <a:avLst/>
            </a:prstGeom>
            <a:noFill/>
            <a:ln>
              <a:no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0</a:t>
              </a:r>
            </a:p>
          </p:txBody>
        </p:sp>
        <p:sp>
          <p:nvSpPr>
            <p:cNvPr id="266" name="TextBox 265">
              <a:extLst>
                <a:ext uri="{FF2B5EF4-FFF2-40B4-BE49-F238E27FC236}">
                  <a16:creationId xmlns:a16="http://schemas.microsoft.com/office/drawing/2014/main" id="{0A9AA43B-188B-704C-9E79-DC9E4607990A}"/>
                </a:ext>
              </a:extLst>
            </p:cNvPr>
            <p:cNvSpPr txBox="1"/>
            <p:nvPr/>
          </p:nvSpPr>
          <p:spPr>
            <a:xfrm>
              <a:off x="6480801" y="4354938"/>
              <a:ext cx="291901" cy="370422"/>
            </a:xfrm>
            <a:prstGeom prst="rect">
              <a:avLst/>
            </a:prstGeom>
            <a:noFill/>
            <a:ln>
              <a:noFill/>
            </a:ln>
          </p:spPr>
          <p:txBody>
            <a:bodyPr wrap="square" lIns="0" tIns="46800" rIns="0" rtlCol="0">
              <a:spAutoFit/>
            </a:bodyPr>
            <a:lstStyle/>
            <a:p>
              <a:r>
                <a:rPr lang="he-IL" sz="1800" b="0" dirty="0">
                  <a:latin typeface="Consolas" panose="020B0609020204030204" pitchFamily="49" charset="0"/>
                  <a:cs typeface="Consolas" panose="020B0609020204030204" pitchFamily="49" charset="0"/>
                </a:rPr>
                <a:t>1</a:t>
              </a:r>
              <a:endParaRPr lang="en-IL" sz="1800" b="0">
                <a:latin typeface="Consolas" panose="020B0609020204030204" pitchFamily="49" charset="0"/>
                <a:cs typeface="Consolas" panose="020B0609020204030204" pitchFamily="49" charset="0"/>
              </a:endParaRPr>
            </a:p>
          </p:txBody>
        </p:sp>
        <p:sp>
          <p:nvSpPr>
            <p:cNvPr id="267" name="Oval 266">
              <a:extLst>
                <a:ext uri="{FF2B5EF4-FFF2-40B4-BE49-F238E27FC236}">
                  <a16:creationId xmlns:a16="http://schemas.microsoft.com/office/drawing/2014/main" id="{09EA8ACF-BE25-304D-BC0F-FBB8F76AC2FD}"/>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grpSp>
      <p:grpSp>
        <p:nvGrpSpPr>
          <p:cNvPr id="268" name="Group 267">
            <a:extLst>
              <a:ext uri="{FF2B5EF4-FFF2-40B4-BE49-F238E27FC236}">
                <a16:creationId xmlns:a16="http://schemas.microsoft.com/office/drawing/2014/main" id="{85AC8992-5019-0540-8CA5-382CE7473296}"/>
              </a:ext>
            </a:extLst>
          </p:cNvPr>
          <p:cNvGrpSpPr/>
          <p:nvPr/>
        </p:nvGrpSpPr>
        <p:grpSpPr>
          <a:xfrm>
            <a:off x="3101540" y="1308723"/>
            <a:ext cx="1357957" cy="870127"/>
            <a:chOff x="4970056" y="4048509"/>
            <a:chExt cx="1357957" cy="870127"/>
          </a:xfrm>
        </p:grpSpPr>
        <p:cxnSp>
          <p:nvCxnSpPr>
            <p:cNvPr id="269" name="Straight Arrow Connector 268">
              <a:extLst>
                <a:ext uri="{FF2B5EF4-FFF2-40B4-BE49-F238E27FC236}">
                  <a16:creationId xmlns:a16="http://schemas.microsoft.com/office/drawing/2014/main" id="{39D6A0F0-369A-4241-B9D1-95AB71950E01}"/>
                </a:ext>
              </a:extLst>
            </p:cNvPr>
            <p:cNvCxnSpPr>
              <a:cxnSpLocks/>
            </p:cNvCxnSpPr>
            <p:nvPr/>
          </p:nvCxnSpPr>
          <p:spPr bwMode="auto">
            <a:xfrm flipH="1">
              <a:off x="4970056" y="4474003"/>
              <a:ext cx="521437" cy="42708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70" name="Straight Arrow Connector 269">
              <a:extLst>
                <a:ext uri="{FF2B5EF4-FFF2-40B4-BE49-F238E27FC236}">
                  <a16:creationId xmlns:a16="http://schemas.microsoft.com/office/drawing/2014/main" id="{0BCAD3FA-3052-C943-9796-D2760723A251}"/>
                </a:ext>
              </a:extLst>
            </p:cNvPr>
            <p:cNvCxnSpPr>
              <a:cxnSpLocks/>
            </p:cNvCxnSpPr>
            <p:nvPr/>
          </p:nvCxnSpPr>
          <p:spPr bwMode="auto">
            <a:xfrm>
              <a:off x="5852305" y="4474003"/>
              <a:ext cx="441183" cy="444633"/>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71" name="TextBox 270">
              <a:extLst>
                <a:ext uri="{FF2B5EF4-FFF2-40B4-BE49-F238E27FC236}">
                  <a16:creationId xmlns:a16="http://schemas.microsoft.com/office/drawing/2014/main" id="{8F80D864-4754-9F41-B76A-AA9A870F3D8D}"/>
                </a:ext>
              </a:extLst>
            </p:cNvPr>
            <p:cNvSpPr txBox="1"/>
            <p:nvPr/>
          </p:nvSpPr>
          <p:spPr>
            <a:xfrm>
              <a:off x="5009106" y="4358330"/>
              <a:ext cx="291901" cy="370422"/>
            </a:xfrm>
            <a:prstGeom prst="rect">
              <a:avLst/>
            </a:prstGeom>
            <a:noFill/>
            <a:ln>
              <a:noFill/>
            </a:ln>
          </p:spPr>
          <p:txBody>
            <a:bodyPr wrap="square" lIns="0" tIns="46800" rIns="0" rtlCol="0">
              <a:spAutoFit/>
            </a:bodyPr>
            <a:lstStyle/>
            <a:p>
              <a:r>
                <a:rPr lang="en-IL" sz="1800" b="0">
                  <a:latin typeface="Consolas" panose="020B0609020204030204" pitchFamily="49" charset="0"/>
                  <a:cs typeface="Consolas" panose="020B0609020204030204" pitchFamily="49" charset="0"/>
                </a:rPr>
                <a:t>0</a:t>
              </a:r>
            </a:p>
          </p:txBody>
        </p:sp>
        <p:sp>
          <p:nvSpPr>
            <p:cNvPr id="272" name="TextBox 271">
              <a:extLst>
                <a:ext uri="{FF2B5EF4-FFF2-40B4-BE49-F238E27FC236}">
                  <a16:creationId xmlns:a16="http://schemas.microsoft.com/office/drawing/2014/main" id="{DDD84943-7D64-D641-8F8A-9B9DC17F879A}"/>
                </a:ext>
              </a:extLst>
            </p:cNvPr>
            <p:cNvSpPr txBox="1"/>
            <p:nvPr/>
          </p:nvSpPr>
          <p:spPr>
            <a:xfrm>
              <a:off x="6027444" y="4403139"/>
              <a:ext cx="300569" cy="370422"/>
            </a:xfrm>
            <a:prstGeom prst="rect">
              <a:avLst/>
            </a:prstGeom>
            <a:noFill/>
            <a:ln>
              <a:noFill/>
            </a:ln>
          </p:spPr>
          <p:txBody>
            <a:bodyPr wrap="square" lIns="0" tIns="46800" rIns="0" rtlCol="0">
              <a:spAutoFit/>
            </a:bodyPr>
            <a:lstStyle/>
            <a:p>
              <a:r>
                <a:rPr lang="he-IL" sz="1800" b="0" dirty="0">
                  <a:latin typeface="Consolas" panose="020B0609020204030204" pitchFamily="49" charset="0"/>
                  <a:cs typeface="Consolas" panose="020B0609020204030204" pitchFamily="49" charset="0"/>
                </a:rPr>
                <a:t>1</a:t>
              </a:r>
              <a:endParaRPr lang="en-IL" sz="1800" b="0">
                <a:latin typeface="Consolas" panose="020B0609020204030204" pitchFamily="49" charset="0"/>
                <a:cs typeface="Consolas" panose="020B0609020204030204" pitchFamily="49" charset="0"/>
              </a:endParaRPr>
            </a:p>
          </p:txBody>
        </p:sp>
        <p:sp>
          <p:nvSpPr>
            <p:cNvPr id="273" name="Oval 272">
              <a:extLst>
                <a:ext uri="{FF2B5EF4-FFF2-40B4-BE49-F238E27FC236}">
                  <a16:creationId xmlns:a16="http://schemas.microsoft.com/office/drawing/2014/main" id="{B75507CA-09CE-414C-9084-05AE36D93E0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grpSp>
    </p:spTree>
    <p:extLst>
      <p:ext uri="{BB962C8B-B14F-4D97-AF65-F5344CB8AC3E}">
        <p14:creationId xmlns:p14="http://schemas.microsoft.com/office/powerpoint/2010/main" val="23963321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Compression</a:t>
            </a:r>
          </a:p>
        </p:txBody>
      </p:sp>
      <p:grpSp>
        <p:nvGrpSpPr>
          <p:cNvPr id="6" name="Group 5">
            <a:extLst>
              <a:ext uri="{FF2B5EF4-FFF2-40B4-BE49-F238E27FC236}">
                <a16:creationId xmlns:a16="http://schemas.microsoft.com/office/drawing/2014/main" id="{DC2989FC-141B-6E46-BF2D-44F9D3D2FCFB}"/>
              </a:ext>
            </a:extLst>
          </p:cNvPr>
          <p:cNvGrpSpPr/>
          <p:nvPr/>
        </p:nvGrpSpPr>
        <p:grpSpPr>
          <a:xfrm>
            <a:off x="1232511" y="4941744"/>
            <a:ext cx="635181" cy="457200"/>
            <a:chOff x="1916178" y="5715000"/>
            <a:chExt cx="635181" cy="457200"/>
          </a:xfrm>
        </p:grpSpPr>
        <p:sp>
          <p:nvSpPr>
            <p:cNvPr id="3" name="Oval 2">
              <a:extLst>
                <a:ext uri="{FF2B5EF4-FFF2-40B4-BE49-F238E27FC236}">
                  <a16:creationId xmlns:a16="http://schemas.microsoft.com/office/drawing/2014/main" id="{951B1986-EEC6-6641-816C-E0137B4889F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0" i="0" u="none" strike="noStrike" cap="none" normalizeH="0" baseline="0">
                <a:ln>
                  <a:noFill/>
                </a:ln>
                <a:solidFill>
                  <a:schemeClr val="tx1"/>
                </a:solidFill>
                <a:effectLst/>
                <a:latin typeface="Arial" pitchFamily="34" charset="0"/>
              </a:endParaRPr>
            </a:p>
          </p:txBody>
        </p:sp>
        <p:sp>
          <p:nvSpPr>
            <p:cNvPr id="4" name="TextBox 3">
              <a:extLst>
                <a:ext uri="{FF2B5EF4-FFF2-40B4-BE49-F238E27FC236}">
                  <a16:creationId xmlns:a16="http://schemas.microsoft.com/office/drawing/2014/main" id="{7BA7DCFB-D2BD-5944-BCA5-2A7DB7C9AE04}"/>
                </a:ext>
              </a:extLst>
            </p:cNvPr>
            <p:cNvSpPr txBox="1"/>
            <p:nvPr/>
          </p:nvSpPr>
          <p:spPr>
            <a:xfrm>
              <a:off x="2009846" y="5765997"/>
              <a:ext cx="470000" cy="338554"/>
            </a:xfrm>
            <a:prstGeom prst="rect">
              <a:avLst/>
            </a:prstGeom>
            <a:noFill/>
          </p:spPr>
          <p:txBody>
            <a:bodyPr wrap="none" rtlCol="0">
              <a:spAutoFit/>
            </a:bodyPr>
            <a:lstStyle/>
            <a:p>
              <a:r>
                <a:rPr lang="en-US" sz="1600" b="0" dirty="0"/>
                <a:t>c</a:t>
              </a:r>
              <a:r>
                <a:rPr lang="en-IL" sz="1600" b="0"/>
                <a:t> 1</a:t>
              </a:r>
            </a:p>
          </p:txBody>
        </p:sp>
      </p:grpSp>
      <p:grpSp>
        <p:nvGrpSpPr>
          <p:cNvPr id="7" name="Group 6">
            <a:extLst>
              <a:ext uri="{FF2B5EF4-FFF2-40B4-BE49-F238E27FC236}">
                <a16:creationId xmlns:a16="http://schemas.microsoft.com/office/drawing/2014/main" id="{14208931-A4C1-634F-AC70-217FBABC1349}"/>
              </a:ext>
            </a:extLst>
          </p:cNvPr>
          <p:cNvGrpSpPr/>
          <p:nvPr/>
        </p:nvGrpSpPr>
        <p:grpSpPr>
          <a:xfrm>
            <a:off x="2066478" y="4924500"/>
            <a:ext cx="635181" cy="457200"/>
            <a:chOff x="3064567" y="5754434"/>
            <a:chExt cx="635181" cy="457200"/>
          </a:xfrm>
        </p:grpSpPr>
        <p:sp>
          <p:nvSpPr>
            <p:cNvPr id="119" name="Oval 118">
              <a:extLst>
                <a:ext uri="{FF2B5EF4-FFF2-40B4-BE49-F238E27FC236}">
                  <a16:creationId xmlns:a16="http://schemas.microsoft.com/office/drawing/2014/main" id="{9CA407CF-6B02-AD45-B717-08D335D85F48}"/>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0" i="0" u="none" strike="noStrike" cap="none" normalizeH="0" baseline="0">
                <a:ln>
                  <a:noFill/>
                </a:ln>
                <a:solidFill>
                  <a:schemeClr val="tx1"/>
                </a:solidFill>
                <a:effectLst/>
                <a:latin typeface="Arial" pitchFamily="34" charset="0"/>
              </a:endParaRPr>
            </a:p>
          </p:txBody>
        </p:sp>
        <p:sp>
          <p:nvSpPr>
            <p:cNvPr id="120" name="TextBox 119">
              <a:extLst>
                <a:ext uri="{FF2B5EF4-FFF2-40B4-BE49-F238E27FC236}">
                  <a16:creationId xmlns:a16="http://schemas.microsoft.com/office/drawing/2014/main" id="{D505CDB1-727A-3246-9438-19B404EA25DF}"/>
                </a:ext>
              </a:extLst>
            </p:cNvPr>
            <p:cNvSpPr txBox="1"/>
            <p:nvPr/>
          </p:nvSpPr>
          <p:spPr>
            <a:xfrm>
              <a:off x="3161570" y="5802763"/>
              <a:ext cx="481222" cy="338554"/>
            </a:xfrm>
            <a:prstGeom prst="rect">
              <a:avLst/>
            </a:prstGeom>
            <a:noFill/>
          </p:spPr>
          <p:txBody>
            <a:bodyPr wrap="none" rtlCol="0">
              <a:spAutoFit/>
            </a:bodyPr>
            <a:lstStyle/>
            <a:p>
              <a:r>
                <a:rPr lang="en-US" sz="1600" b="0" dirty="0"/>
                <a:t>d</a:t>
              </a:r>
              <a:r>
                <a:rPr lang="en-IL" sz="1600" b="0"/>
                <a:t> 1</a:t>
              </a:r>
            </a:p>
          </p:txBody>
        </p:sp>
      </p:grpSp>
      <p:grpSp>
        <p:nvGrpSpPr>
          <p:cNvPr id="121" name="Group 120">
            <a:extLst>
              <a:ext uri="{FF2B5EF4-FFF2-40B4-BE49-F238E27FC236}">
                <a16:creationId xmlns:a16="http://schemas.microsoft.com/office/drawing/2014/main" id="{54B6B2ED-966F-3E4B-B537-8381F498790C}"/>
              </a:ext>
            </a:extLst>
          </p:cNvPr>
          <p:cNvGrpSpPr/>
          <p:nvPr/>
        </p:nvGrpSpPr>
        <p:grpSpPr>
          <a:xfrm>
            <a:off x="3101540" y="4941744"/>
            <a:ext cx="635181" cy="457200"/>
            <a:chOff x="1916178" y="5715000"/>
            <a:chExt cx="635181" cy="457200"/>
          </a:xfrm>
        </p:grpSpPr>
        <p:sp>
          <p:nvSpPr>
            <p:cNvPr id="122" name="Oval 121">
              <a:extLst>
                <a:ext uri="{FF2B5EF4-FFF2-40B4-BE49-F238E27FC236}">
                  <a16:creationId xmlns:a16="http://schemas.microsoft.com/office/drawing/2014/main" id="{2AE79D97-3FA3-D34E-A152-2B3789C3409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0" i="0" u="none" strike="noStrike" cap="none" normalizeH="0" baseline="0">
                <a:ln>
                  <a:noFill/>
                </a:ln>
                <a:solidFill>
                  <a:schemeClr val="tx1"/>
                </a:solidFill>
                <a:effectLst/>
                <a:latin typeface="Arial" pitchFamily="34" charset="0"/>
              </a:endParaRPr>
            </a:p>
          </p:txBody>
        </p:sp>
        <p:sp>
          <p:nvSpPr>
            <p:cNvPr id="123" name="TextBox 122">
              <a:extLst>
                <a:ext uri="{FF2B5EF4-FFF2-40B4-BE49-F238E27FC236}">
                  <a16:creationId xmlns:a16="http://schemas.microsoft.com/office/drawing/2014/main" id="{C7787E23-020E-364E-90CC-F8EBDCB81A31}"/>
                </a:ext>
              </a:extLst>
            </p:cNvPr>
            <p:cNvSpPr txBox="1"/>
            <p:nvPr/>
          </p:nvSpPr>
          <p:spPr>
            <a:xfrm>
              <a:off x="2009846" y="5765997"/>
              <a:ext cx="470000" cy="338554"/>
            </a:xfrm>
            <a:prstGeom prst="rect">
              <a:avLst/>
            </a:prstGeom>
            <a:noFill/>
          </p:spPr>
          <p:txBody>
            <a:bodyPr wrap="none" rtlCol="0">
              <a:spAutoFit/>
            </a:bodyPr>
            <a:lstStyle/>
            <a:p>
              <a:r>
                <a:rPr lang="en-US" sz="1600" b="0" dirty="0"/>
                <a:t>e</a:t>
              </a:r>
              <a:r>
                <a:rPr lang="en-IL" sz="1600" b="0"/>
                <a:t> 1</a:t>
              </a:r>
            </a:p>
          </p:txBody>
        </p:sp>
      </p:grpSp>
      <p:grpSp>
        <p:nvGrpSpPr>
          <p:cNvPr id="127" name="Group 126">
            <a:extLst>
              <a:ext uri="{FF2B5EF4-FFF2-40B4-BE49-F238E27FC236}">
                <a16:creationId xmlns:a16="http://schemas.microsoft.com/office/drawing/2014/main" id="{8A66E8BB-AE47-4541-833D-EFE37D91637A}"/>
              </a:ext>
            </a:extLst>
          </p:cNvPr>
          <p:cNvGrpSpPr/>
          <p:nvPr/>
        </p:nvGrpSpPr>
        <p:grpSpPr>
          <a:xfrm>
            <a:off x="3978111" y="4949933"/>
            <a:ext cx="635181" cy="457200"/>
            <a:chOff x="3064567" y="5754434"/>
            <a:chExt cx="635181" cy="457200"/>
          </a:xfrm>
        </p:grpSpPr>
        <p:sp>
          <p:nvSpPr>
            <p:cNvPr id="128" name="Oval 127">
              <a:extLst>
                <a:ext uri="{FF2B5EF4-FFF2-40B4-BE49-F238E27FC236}">
                  <a16:creationId xmlns:a16="http://schemas.microsoft.com/office/drawing/2014/main" id="{F2E30FB0-D40D-5F4F-A55C-AE5530E9F8F4}"/>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0" i="0" u="none" strike="noStrike" cap="none" normalizeH="0" baseline="0">
                <a:ln>
                  <a:noFill/>
                </a:ln>
                <a:solidFill>
                  <a:schemeClr val="tx1"/>
                </a:solidFill>
                <a:effectLst/>
                <a:latin typeface="Arial" pitchFamily="34" charset="0"/>
              </a:endParaRPr>
            </a:p>
          </p:txBody>
        </p:sp>
        <p:sp>
          <p:nvSpPr>
            <p:cNvPr id="129" name="TextBox 128">
              <a:extLst>
                <a:ext uri="{FF2B5EF4-FFF2-40B4-BE49-F238E27FC236}">
                  <a16:creationId xmlns:a16="http://schemas.microsoft.com/office/drawing/2014/main" id="{11A9968D-B952-5E40-8043-A7C9CA84E9B2}"/>
                </a:ext>
              </a:extLst>
            </p:cNvPr>
            <p:cNvSpPr txBox="1"/>
            <p:nvPr/>
          </p:nvSpPr>
          <p:spPr>
            <a:xfrm>
              <a:off x="3195233" y="5802763"/>
              <a:ext cx="413896" cy="338554"/>
            </a:xfrm>
            <a:prstGeom prst="rect">
              <a:avLst/>
            </a:prstGeom>
            <a:noFill/>
          </p:spPr>
          <p:txBody>
            <a:bodyPr wrap="none" rtlCol="0">
              <a:spAutoFit/>
            </a:bodyPr>
            <a:lstStyle/>
            <a:p>
              <a:r>
                <a:rPr lang="en-US" sz="1600" b="0" dirty="0"/>
                <a:t>f</a:t>
              </a:r>
              <a:r>
                <a:rPr lang="en-IL" sz="1600" b="0"/>
                <a:t> 1</a:t>
              </a:r>
            </a:p>
          </p:txBody>
        </p:sp>
      </p:grpSp>
      <p:grpSp>
        <p:nvGrpSpPr>
          <p:cNvPr id="130" name="Group 129">
            <a:extLst>
              <a:ext uri="{FF2B5EF4-FFF2-40B4-BE49-F238E27FC236}">
                <a16:creationId xmlns:a16="http://schemas.microsoft.com/office/drawing/2014/main" id="{74F0CDF3-856D-A448-BAB8-5C6F2DF28231}"/>
              </a:ext>
            </a:extLst>
          </p:cNvPr>
          <p:cNvGrpSpPr/>
          <p:nvPr/>
        </p:nvGrpSpPr>
        <p:grpSpPr>
          <a:xfrm>
            <a:off x="4863901" y="4941744"/>
            <a:ext cx="635181" cy="457200"/>
            <a:chOff x="1916178" y="5715000"/>
            <a:chExt cx="635181" cy="457200"/>
          </a:xfrm>
        </p:grpSpPr>
        <p:sp>
          <p:nvSpPr>
            <p:cNvPr id="131" name="Oval 130">
              <a:extLst>
                <a:ext uri="{FF2B5EF4-FFF2-40B4-BE49-F238E27FC236}">
                  <a16:creationId xmlns:a16="http://schemas.microsoft.com/office/drawing/2014/main" id="{5D271F60-55F7-2348-8B1E-49218465DBF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0" i="0" u="none" strike="noStrike" cap="none" normalizeH="0" baseline="0">
                <a:ln>
                  <a:noFill/>
                </a:ln>
                <a:solidFill>
                  <a:schemeClr val="tx1"/>
                </a:solidFill>
                <a:effectLst/>
                <a:latin typeface="Arial" pitchFamily="34" charset="0"/>
              </a:endParaRPr>
            </a:p>
          </p:txBody>
        </p:sp>
        <p:sp>
          <p:nvSpPr>
            <p:cNvPr id="132" name="TextBox 131">
              <a:extLst>
                <a:ext uri="{FF2B5EF4-FFF2-40B4-BE49-F238E27FC236}">
                  <a16:creationId xmlns:a16="http://schemas.microsoft.com/office/drawing/2014/main" id="{328492E8-D98B-9743-B431-DE225BDD3FF2}"/>
                </a:ext>
              </a:extLst>
            </p:cNvPr>
            <p:cNvSpPr txBox="1"/>
            <p:nvPr/>
          </p:nvSpPr>
          <p:spPr>
            <a:xfrm>
              <a:off x="2009846" y="5765997"/>
              <a:ext cx="470000" cy="338554"/>
            </a:xfrm>
            <a:prstGeom prst="rect">
              <a:avLst/>
            </a:prstGeom>
            <a:noFill/>
          </p:spPr>
          <p:txBody>
            <a:bodyPr wrap="none" rtlCol="0">
              <a:spAutoFit/>
            </a:bodyPr>
            <a:lstStyle/>
            <a:p>
              <a:r>
                <a:rPr lang="en-US" sz="1600" b="0" dirty="0"/>
                <a:t>g</a:t>
              </a:r>
              <a:r>
                <a:rPr lang="en-IL" sz="1600" b="0"/>
                <a:t> 1</a:t>
              </a:r>
            </a:p>
          </p:txBody>
        </p:sp>
      </p:grpSp>
      <p:grpSp>
        <p:nvGrpSpPr>
          <p:cNvPr id="133" name="Group 132">
            <a:extLst>
              <a:ext uri="{FF2B5EF4-FFF2-40B4-BE49-F238E27FC236}">
                <a16:creationId xmlns:a16="http://schemas.microsoft.com/office/drawing/2014/main" id="{FCF78916-D4DC-1F43-8FBD-ADF2DCB719C9}"/>
              </a:ext>
            </a:extLst>
          </p:cNvPr>
          <p:cNvGrpSpPr/>
          <p:nvPr/>
        </p:nvGrpSpPr>
        <p:grpSpPr>
          <a:xfrm>
            <a:off x="5749691" y="4941744"/>
            <a:ext cx="635181" cy="457200"/>
            <a:chOff x="3064567" y="5754434"/>
            <a:chExt cx="635181" cy="457200"/>
          </a:xfrm>
        </p:grpSpPr>
        <p:sp>
          <p:nvSpPr>
            <p:cNvPr id="134" name="Oval 133">
              <a:extLst>
                <a:ext uri="{FF2B5EF4-FFF2-40B4-BE49-F238E27FC236}">
                  <a16:creationId xmlns:a16="http://schemas.microsoft.com/office/drawing/2014/main" id="{D7105992-F608-5045-9B16-EBB0EB6DD3FD}"/>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0" i="0" u="none" strike="noStrike" cap="none" normalizeH="0" baseline="0">
                <a:ln>
                  <a:noFill/>
                </a:ln>
                <a:solidFill>
                  <a:schemeClr val="tx1"/>
                </a:solidFill>
                <a:effectLst/>
                <a:latin typeface="Arial" pitchFamily="34" charset="0"/>
              </a:endParaRPr>
            </a:p>
          </p:txBody>
        </p:sp>
        <p:sp>
          <p:nvSpPr>
            <p:cNvPr id="135" name="TextBox 134">
              <a:extLst>
                <a:ext uri="{FF2B5EF4-FFF2-40B4-BE49-F238E27FC236}">
                  <a16:creationId xmlns:a16="http://schemas.microsoft.com/office/drawing/2014/main" id="{7EB76BD9-01D8-8F46-8DD3-527DB7A329F8}"/>
                </a:ext>
              </a:extLst>
            </p:cNvPr>
            <p:cNvSpPr txBox="1"/>
            <p:nvPr/>
          </p:nvSpPr>
          <p:spPr>
            <a:xfrm>
              <a:off x="3167181" y="5802763"/>
              <a:ext cx="470000" cy="338554"/>
            </a:xfrm>
            <a:prstGeom prst="rect">
              <a:avLst/>
            </a:prstGeom>
            <a:noFill/>
          </p:spPr>
          <p:txBody>
            <a:bodyPr wrap="none" rtlCol="0">
              <a:spAutoFit/>
            </a:bodyPr>
            <a:lstStyle/>
            <a:p>
              <a:r>
                <a:rPr lang="en-US" sz="1600" b="0" dirty="0"/>
                <a:t>h</a:t>
              </a:r>
              <a:r>
                <a:rPr lang="en-IL" sz="1600" b="0"/>
                <a:t> 1</a:t>
              </a:r>
            </a:p>
          </p:txBody>
        </p:sp>
      </p:grpSp>
      <p:grpSp>
        <p:nvGrpSpPr>
          <p:cNvPr id="136" name="Group 135">
            <a:extLst>
              <a:ext uri="{FF2B5EF4-FFF2-40B4-BE49-F238E27FC236}">
                <a16:creationId xmlns:a16="http://schemas.microsoft.com/office/drawing/2014/main" id="{969A013D-D488-9242-9E45-26E55D4F7DB2}"/>
              </a:ext>
            </a:extLst>
          </p:cNvPr>
          <p:cNvGrpSpPr/>
          <p:nvPr/>
        </p:nvGrpSpPr>
        <p:grpSpPr>
          <a:xfrm>
            <a:off x="2620344" y="2187605"/>
            <a:ext cx="635181" cy="457200"/>
            <a:chOff x="1916178" y="5715000"/>
            <a:chExt cx="635181" cy="457200"/>
          </a:xfrm>
        </p:grpSpPr>
        <p:sp>
          <p:nvSpPr>
            <p:cNvPr id="137" name="Oval 136">
              <a:extLst>
                <a:ext uri="{FF2B5EF4-FFF2-40B4-BE49-F238E27FC236}">
                  <a16:creationId xmlns:a16="http://schemas.microsoft.com/office/drawing/2014/main" id="{491DBCD2-5049-A743-8A0B-D6B2434A8205}"/>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0" i="0" u="none" strike="noStrike" cap="none" normalizeH="0" baseline="0">
                <a:ln>
                  <a:noFill/>
                </a:ln>
                <a:solidFill>
                  <a:schemeClr val="tx1"/>
                </a:solidFill>
                <a:effectLst/>
                <a:latin typeface="Arial" pitchFamily="34" charset="0"/>
              </a:endParaRPr>
            </a:p>
          </p:txBody>
        </p:sp>
        <p:sp>
          <p:nvSpPr>
            <p:cNvPr id="138" name="TextBox 137">
              <a:extLst>
                <a:ext uri="{FF2B5EF4-FFF2-40B4-BE49-F238E27FC236}">
                  <a16:creationId xmlns:a16="http://schemas.microsoft.com/office/drawing/2014/main" id="{4FD54526-7A09-3446-B52C-5A537F84EC52}"/>
                </a:ext>
              </a:extLst>
            </p:cNvPr>
            <p:cNvSpPr txBox="1"/>
            <p:nvPr/>
          </p:nvSpPr>
          <p:spPr>
            <a:xfrm>
              <a:off x="2009846" y="5765997"/>
              <a:ext cx="470000" cy="338554"/>
            </a:xfrm>
            <a:prstGeom prst="rect">
              <a:avLst/>
            </a:prstGeom>
            <a:noFill/>
          </p:spPr>
          <p:txBody>
            <a:bodyPr wrap="none" rtlCol="0">
              <a:spAutoFit/>
            </a:bodyPr>
            <a:lstStyle/>
            <a:p>
              <a:r>
                <a:rPr lang="en-US" sz="1600" b="0" dirty="0"/>
                <a:t>a</a:t>
              </a:r>
              <a:r>
                <a:rPr lang="en-IL" sz="1600" b="0"/>
                <a:t> 8</a:t>
              </a:r>
            </a:p>
          </p:txBody>
        </p:sp>
      </p:grpSp>
      <p:grpSp>
        <p:nvGrpSpPr>
          <p:cNvPr id="139" name="Group 138">
            <a:extLst>
              <a:ext uri="{FF2B5EF4-FFF2-40B4-BE49-F238E27FC236}">
                <a16:creationId xmlns:a16="http://schemas.microsoft.com/office/drawing/2014/main" id="{78DE1716-A21F-5A47-97A1-1A6F883B6D20}"/>
              </a:ext>
            </a:extLst>
          </p:cNvPr>
          <p:cNvGrpSpPr/>
          <p:nvPr/>
        </p:nvGrpSpPr>
        <p:grpSpPr>
          <a:xfrm>
            <a:off x="7102821" y="4029218"/>
            <a:ext cx="635181" cy="457200"/>
            <a:chOff x="3064567" y="5754434"/>
            <a:chExt cx="635181" cy="457200"/>
          </a:xfrm>
        </p:grpSpPr>
        <p:sp>
          <p:nvSpPr>
            <p:cNvPr id="140" name="Oval 139">
              <a:extLst>
                <a:ext uri="{FF2B5EF4-FFF2-40B4-BE49-F238E27FC236}">
                  <a16:creationId xmlns:a16="http://schemas.microsoft.com/office/drawing/2014/main" id="{C2969BBD-1A4C-E249-ACD4-E42036D7EE6E}"/>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0" i="0" u="none" strike="noStrike" cap="none" normalizeH="0" baseline="0">
                <a:ln>
                  <a:noFill/>
                </a:ln>
                <a:solidFill>
                  <a:schemeClr val="tx1"/>
                </a:solidFill>
                <a:effectLst/>
                <a:latin typeface="Arial" pitchFamily="34" charset="0"/>
              </a:endParaRPr>
            </a:p>
          </p:txBody>
        </p:sp>
        <p:sp>
          <p:nvSpPr>
            <p:cNvPr id="141" name="TextBox 140">
              <a:extLst>
                <a:ext uri="{FF2B5EF4-FFF2-40B4-BE49-F238E27FC236}">
                  <a16:creationId xmlns:a16="http://schemas.microsoft.com/office/drawing/2014/main" id="{B2F98A16-6828-C248-A88D-8F0D581B5AE2}"/>
                </a:ext>
              </a:extLst>
            </p:cNvPr>
            <p:cNvSpPr txBox="1"/>
            <p:nvPr/>
          </p:nvSpPr>
          <p:spPr>
            <a:xfrm>
              <a:off x="3167181" y="5802763"/>
              <a:ext cx="470000" cy="338554"/>
            </a:xfrm>
            <a:prstGeom prst="rect">
              <a:avLst/>
            </a:prstGeom>
            <a:noFill/>
          </p:spPr>
          <p:txBody>
            <a:bodyPr wrap="none" rtlCol="0">
              <a:spAutoFit/>
            </a:bodyPr>
            <a:lstStyle/>
            <a:p>
              <a:r>
                <a:rPr lang="en-US" sz="1600" b="0" dirty="0"/>
                <a:t>b</a:t>
              </a:r>
              <a:r>
                <a:rPr lang="en-IL" sz="1600" b="0"/>
                <a:t> 3</a:t>
              </a:r>
            </a:p>
          </p:txBody>
        </p:sp>
      </p:grpSp>
      <p:grpSp>
        <p:nvGrpSpPr>
          <p:cNvPr id="11" name="Group 10">
            <a:extLst>
              <a:ext uri="{FF2B5EF4-FFF2-40B4-BE49-F238E27FC236}">
                <a16:creationId xmlns:a16="http://schemas.microsoft.com/office/drawing/2014/main" id="{3438BA73-B6C0-8B41-AD13-15DAEB778192}"/>
              </a:ext>
            </a:extLst>
          </p:cNvPr>
          <p:cNvGrpSpPr/>
          <p:nvPr/>
        </p:nvGrpSpPr>
        <p:grpSpPr>
          <a:xfrm>
            <a:off x="5099276" y="4048509"/>
            <a:ext cx="1131239" cy="841756"/>
            <a:chOff x="5099276" y="4048509"/>
            <a:chExt cx="1131239" cy="841756"/>
          </a:xfrm>
        </p:grpSpPr>
        <p:cxnSp>
          <p:nvCxnSpPr>
            <p:cNvPr id="159" name="Straight Arrow Connector 158">
              <a:extLst>
                <a:ext uri="{FF2B5EF4-FFF2-40B4-BE49-F238E27FC236}">
                  <a16:creationId xmlns:a16="http://schemas.microsoft.com/office/drawing/2014/main" id="{6B50B3BC-8444-3F40-B963-C7DEBE638B99}"/>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60" name="Straight Arrow Connector 159">
              <a:extLst>
                <a:ext uri="{FF2B5EF4-FFF2-40B4-BE49-F238E27FC236}">
                  <a16:creationId xmlns:a16="http://schemas.microsoft.com/office/drawing/2014/main" id="{30A14F3B-9A19-A649-B0A2-92695438F9EE}"/>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54" name="TextBox 253">
              <a:extLst>
                <a:ext uri="{FF2B5EF4-FFF2-40B4-BE49-F238E27FC236}">
                  <a16:creationId xmlns:a16="http://schemas.microsoft.com/office/drawing/2014/main" id="{DD92C782-DC69-7546-93C2-E8D1995ACE58}"/>
                </a:ext>
              </a:extLst>
            </p:cNvPr>
            <p:cNvSpPr txBox="1"/>
            <p:nvPr/>
          </p:nvSpPr>
          <p:spPr>
            <a:xfrm>
              <a:off x="5099276" y="4445787"/>
              <a:ext cx="291901" cy="30777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55" name="TextBox 254">
              <a:extLst>
                <a:ext uri="{FF2B5EF4-FFF2-40B4-BE49-F238E27FC236}">
                  <a16:creationId xmlns:a16="http://schemas.microsoft.com/office/drawing/2014/main" id="{49CF4D9B-7531-7642-A81C-2C8AB7C59D98}"/>
                </a:ext>
              </a:extLst>
            </p:cNvPr>
            <p:cNvSpPr txBox="1"/>
            <p:nvPr/>
          </p:nvSpPr>
          <p:spPr>
            <a:xfrm>
              <a:off x="5938614" y="4440143"/>
              <a:ext cx="291901" cy="30777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147" name="Oval 146">
              <a:extLst>
                <a:ext uri="{FF2B5EF4-FFF2-40B4-BE49-F238E27FC236}">
                  <a16:creationId xmlns:a16="http://schemas.microsoft.com/office/drawing/2014/main" id="{477E3457-4164-C14A-B705-529156294C21}"/>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0" i="0" u="none" strike="noStrike" cap="none" normalizeH="0" baseline="0">
                <a:ln>
                  <a:noFill/>
                </a:ln>
                <a:solidFill>
                  <a:schemeClr val="tx1"/>
                </a:solidFill>
                <a:effectLst/>
                <a:latin typeface="Arial" pitchFamily="34" charset="0"/>
              </a:endParaRPr>
            </a:p>
          </p:txBody>
        </p:sp>
      </p:grpSp>
      <p:grpSp>
        <p:nvGrpSpPr>
          <p:cNvPr id="151" name="Group 150">
            <a:extLst>
              <a:ext uri="{FF2B5EF4-FFF2-40B4-BE49-F238E27FC236}">
                <a16:creationId xmlns:a16="http://schemas.microsoft.com/office/drawing/2014/main" id="{1D52D4BE-FAB8-F548-A884-ED9FFD582869}"/>
              </a:ext>
            </a:extLst>
          </p:cNvPr>
          <p:cNvGrpSpPr/>
          <p:nvPr/>
        </p:nvGrpSpPr>
        <p:grpSpPr>
          <a:xfrm>
            <a:off x="1424764" y="4012427"/>
            <a:ext cx="1131239" cy="841756"/>
            <a:chOff x="5099276" y="4048509"/>
            <a:chExt cx="1131239" cy="841756"/>
          </a:xfrm>
        </p:grpSpPr>
        <p:cxnSp>
          <p:nvCxnSpPr>
            <p:cNvPr id="152" name="Straight Arrow Connector 151">
              <a:extLst>
                <a:ext uri="{FF2B5EF4-FFF2-40B4-BE49-F238E27FC236}">
                  <a16:creationId xmlns:a16="http://schemas.microsoft.com/office/drawing/2014/main" id="{8D7AF355-256A-F448-BA76-A8AF8899137B}"/>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3" name="Straight Arrow Connector 152">
              <a:extLst>
                <a:ext uri="{FF2B5EF4-FFF2-40B4-BE49-F238E27FC236}">
                  <a16:creationId xmlns:a16="http://schemas.microsoft.com/office/drawing/2014/main" id="{A544051C-BBA0-3B40-A95A-5ED3BE086148}"/>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54" name="TextBox 153">
              <a:extLst>
                <a:ext uri="{FF2B5EF4-FFF2-40B4-BE49-F238E27FC236}">
                  <a16:creationId xmlns:a16="http://schemas.microsoft.com/office/drawing/2014/main" id="{DB58E9C8-2479-F541-BD37-6A7731580646}"/>
                </a:ext>
              </a:extLst>
            </p:cNvPr>
            <p:cNvSpPr txBox="1"/>
            <p:nvPr/>
          </p:nvSpPr>
          <p:spPr>
            <a:xfrm>
              <a:off x="5099276" y="4445787"/>
              <a:ext cx="291901" cy="30777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155" name="TextBox 154">
              <a:extLst>
                <a:ext uri="{FF2B5EF4-FFF2-40B4-BE49-F238E27FC236}">
                  <a16:creationId xmlns:a16="http://schemas.microsoft.com/office/drawing/2014/main" id="{CBD32A01-1C1A-2E4D-9AA3-0CA405F97834}"/>
                </a:ext>
              </a:extLst>
            </p:cNvPr>
            <p:cNvSpPr txBox="1"/>
            <p:nvPr/>
          </p:nvSpPr>
          <p:spPr>
            <a:xfrm>
              <a:off x="5938614" y="4440143"/>
              <a:ext cx="291901" cy="30777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156" name="Oval 155">
              <a:extLst>
                <a:ext uri="{FF2B5EF4-FFF2-40B4-BE49-F238E27FC236}">
                  <a16:creationId xmlns:a16="http://schemas.microsoft.com/office/drawing/2014/main" id="{03CC7A45-CAF2-E543-98C6-5FD7CFBDA9B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0" i="0" u="none" strike="noStrike" cap="none" normalizeH="0" baseline="0">
                <a:ln>
                  <a:noFill/>
                </a:ln>
                <a:solidFill>
                  <a:schemeClr val="tx1"/>
                </a:solidFill>
                <a:effectLst/>
                <a:latin typeface="Arial" pitchFamily="34" charset="0"/>
              </a:endParaRPr>
            </a:p>
          </p:txBody>
        </p:sp>
      </p:grpSp>
      <p:grpSp>
        <p:nvGrpSpPr>
          <p:cNvPr id="157" name="Group 156">
            <a:extLst>
              <a:ext uri="{FF2B5EF4-FFF2-40B4-BE49-F238E27FC236}">
                <a16:creationId xmlns:a16="http://schemas.microsoft.com/office/drawing/2014/main" id="{C6082DB0-318A-B543-85CC-FCD0A4C307ED}"/>
              </a:ext>
            </a:extLst>
          </p:cNvPr>
          <p:cNvGrpSpPr/>
          <p:nvPr/>
        </p:nvGrpSpPr>
        <p:grpSpPr>
          <a:xfrm>
            <a:off x="3343920" y="3998740"/>
            <a:ext cx="1131239" cy="841756"/>
            <a:chOff x="5099276" y="4048509"/>
            <a:chExt cx="1131239" cy="841756"/>
          </a:xfrm>
        </p:grpSpPr>
        <p:cxnSp>
          <p:nvCxnSpPr>
            <p:cNvPr id="158" name="Straight Arrow Connector 157">
              <a:extLst>
                <a:ext uri="{FF2B5EF4-FFF2-40B4-BE49-F238E27FC236}">
                  <a16:creationId xmlns:a16="http://schemas.microsoft.com/office/drawing/2014/main" id="{B35D8DE6-25D6-A340-A3D9-44064A8E635D}"/>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61" name="Straight Arrow Connector 160">
              <a:extLst>
                <a:ext uri="{FF2B5EF4-FFF2-40B4-BE49-F238E27FC236}">
                  <a16:creationId xmlns:a16="http://schemas.microsoft.com/office/drawing/2014/main" id="{933BF6BE-1EC9-2146-939C-53E263CB202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62" name="TextBox 161">
              <a:extLst>
                <a:ext uri="{FF2B5EF4-FFF2-40B4-BE49-F238E27FC236}">
                  <a16:creationId xmlns:a16="http://schemas.microsoft.com/office/drawing/2014/main" id="{C8F06946-DDB5-DB4A-83D6-8A142F5D0D0E}"/>
                </a:ext>
              </a:extLst>
            </p:cNvPr>
            <p:cNvSpPr txBox="1"/>
            <p:nvPr/>
          </p:nvSpPr>
          <p:spPr>
            <a:xfrm>
              <a:off x="5099276" y="4445787"/>
              <a:ext cx="291901" cy="30777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163" name="TextBox 162">
              <a:extLst>
                <a:ext uri="{FF2B5EF4-FFF2-40B4-BE49-F238E27FC236}">
                  <a16:creationId xmlns:a16="http://schemas.microsoft.com/office/drawing/2014/main" id="{102615AF-1DDE-2542-A53F-DD639B20A09A}"/>
                </a:ext>
              </a:extLst>
            </p:cNvPr>
            <p:cNvSpPr txBox="1"/>
            <p:nvPr/>
          </p:nvSpPr>
          <p:spPr>
            <a:xfrm>
              <a:off x="5938614" y="4440143"/>
              <a:ext cx="291901" cy="30777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164" name="Oval 163">
              <a:extLst>
                <a:ext uri="{FF2B5EF4-FFF2-40B4-BE49-F238E27FC236}">
                  <a16:creationId xmlns:a16="http://schemas.microsoft.com/office/drawing/2014/main" id="{599D9AF7-82E9-F946-A312-EBC0018A6FDE}"/>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0" i="0" u="none" strike="noStrike" cap="none" normalizeH="0" baseline="0">
                <a:ln>
                  <a:noFill/>
                </a:ln>
                <a:solidFill>
                  <a:schemeClr val="tx1"/>
                </a:solidFill>
                <a:effectLst/>
                <a:latin typeface="Arial" pitchFamily="34" charset="0"/>
              </a:endParaRPr>
            </a:p>
          </p:txBody>
        </p:sp>
      </p:grpSp>
      <p:grpSp>
        <p:nvGrpSpPr>
          <p:cNvPr id="14" name="Group 13">
            <a:extLst>
              <a:ext uri="{FF2B5EF4-FFF2-40B4-BE49-F238E27FC236}">
                <a16:creationId xmlns:a16="http://schemas.microsoft.com/office/drawing/2014/main" id="{316A9535-896C-1A43-A0D2-BB787F23AB61}"/>
              </a:ext>
            </a:extLst>
          </p:cNvPr>
          <p:cNvGrpSpPr/>
          <p:nvPr/>
        </p:nvGrpSpPr>
        <p:grpSpPr>
          <a:xfrm>
            <a:off x="2066479" y="3068648"/>
            <a:ext cx="1721662" cy="873462"/>
            <a:chOff x="2066479" y="3068648"/>
            <a:chExt cx="1721662" cy="873462"/>
          </a:xfrm>
        </p:grpSpPr>
        <p:cxnSp>
          <p:nvCxnSpPr>
            <p:cNvPr id="166" name="Straight Arrow Connector 165">
              <a:extLst>
                <a:ext uri="{FF2B5EF4-FFF2-40B4-BE49-F238E27FC236}">
                  <a16:creationId xmlns:a16="http://schemas.microsoft.com/office/drawing/2014/main" id="{7EC436DA-7D4F-0942-99D6-FF5123F1C578}"/>
                </a:ext>
              </a:extLst>
            </p:cNvPr>
            <p:cNvCxnSpPr>
              <a:cxnSpLocks/>
              <a:stCxn id="184" idx="3"/>
            </p:cNvCxnSpPr>
            <p:nvPr/>
          </p:nvCxnSpPr>
          <p:spPr bwMode="auto">
            <a:xfrm flipH="1">
              <a:off x="2066479" y="3458893"/>
              <a:ext cx="671244" cy="483217"/>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81" name="Straight Arrow Connector 180">
              <a:extLst>
                <a:ext uri="{FF2B5EF4-FFF2-40B4-BE49-F238E27FC236}">
                  <a16:creationId xmlns:a16="http://schemas.microsoft.com/office/drawing/2014/main" id="{6BF3CB37-A723-A24F-995A-2BC53A4D0A29}"/>
                </a:ext>
              </a:extLst>
            </p:cNvPr>
            <p:cNvCxnSpPr>
              <a:cxnSpLocks/>
              <a:stCxn id="184" idx="5"/>
            </p:cNvCxnSpPr>
            <p:nvPr/>
          </p:nvCxnSpPr>
          <p:spPr bwMode="auto">
            <a:xfrm>
              <a:off x="3186864" y="3458893"/>
              <a:ext cx="601277" cy="483217"/>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82" name="TextBox 181">
              <a:extLst>
                <a:ext uri="{FF2B5EF4-FFF2-40B4-BE49-F238E27FC236}">
                  <a16:creationId xmlns:a16="http://schemas.microsoft.com/office/drawing/2014/main" id="{BC806D9C-2CFC-854F-8CA1-7BC32B53FB49}"/>
                </a:ext>
              </a:extLst>
            </p:cNvPr>
            <p:cNvSpPr txBox="1"/>
            <p:nvPr/>
          </p:nvSpPr>
          <p:spPr>
            <a:xfrm>
              <a:off x="2223784" y="3397116"/>
              <a:ext cx="291901" cy="30777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183" name="TextBox 182">
              <a:extLst>
                <a:ext uri="{FF2B5EF4-FFF2-40B4-BE49-F238E27FC236}">
                  <a16:creationId xmlns:a16="http://schemas.microsoft.com/office/drawing/2014/main" id="{B4AB386C-A135-AC46-B85E-16EC0F2AF92D}"/>
                </a:ext>
              </a:extLst>
            </p:cNvPr>
            <p:cNvSpPr txBox="1"/>
            <p:nvPr/>
          </p:nvSpPr>
          <p:spPr>
            <a:xfrm>
              <a:off x="3388062" y="3391244"/>
              <a:ext cx="291901" cy="30777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184" name="Oval 183">
              <a:extLst>
                <a:ext uri="{FF2B5EF4-FFF2-40B4-BE49-F238E27FC236}">
                  <a16:creationId xmlns:a16="http://schemas.microsoft.com/office/drawing/2014/main" id="{66D582CF-C922-1548-9AC8-FAB37A111B66}"/>
                </a:ext>
              </a:extLst>
            </p:cNvPr>
            <p:cNvSpPr/>
            <p:nvPr/>
          </p:nvSpPr>
          <p:spPr bwMode="auto">
            <a:xfrm>
              <a:off x="2644703" y="306864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0" i="0" u="none" strike="noStrike" cap="none" normalizeH="0" baseline="0">
                <a:ln>
                  <a:noFill/>
                </a:ln>
                <a:solidFill>
                  <a:schemeClr val="tx1"/>
                </a:solidFill>
                <a:effectLst/>
                <a:latin typeface="Arial" pitchFamily="34" charset="0"/>
              </a:endParaRPr>
            </a:p>
          </p:txBody>
        </p:sp>
      </p:grpSp>
      <p:grpSp>
        <p:nvGrpSpPr>
          <p:cNvPr id="185" name="Group 184">
            <a:extLst>
              <a:ext uri="{FF2B5EF4-FFF2-40B4-BE49-F238E27FC236}">
                <a16:creationId xmlns:a16="http://schemas.microsoft.com/office/drawing/2014/main" id="{F31DE415-F85B-F142-A945-A117E571B046}"/>
              </a:ext>
            </a:extLst>
          </p:cNvPr>
          <p:cNvGrpSpPr/>
          <p:nvPr/>
        </p:nvGrpSpPr>
        <p:grpSpPr>
          <a:xfrm>
            <a:off x="5657647" y="3089117"/>
            <a:ext cx="1721662" cy="873462"/>
            <a:chOff x="2066479" y="3068648"/>
            <a:chExt cx="1721662" cy="873462"/>
          </a:xfrm>
        </p:grpSpPr>
        <p:cxnSp>
          <p:nvCxnSpPr>
            <p:cNvPr id="186" name="Straight Arrow Connector 185">
              <a:extLst>
                <a:ext uri="{FF2B5EF4-FFF2-40B4-BE49-F238E27FC236}">
                  <a16:creationId xmlns:a16="http://schemas.microsoft.com/office/drawing/2014/main" id="{AF00713E-EF7F-F748-9350-10F08318D623}"/>
                </a:ext>
              </a:extLst>
            </p:cNvPr>
            <p:cNvCxnSpPr>
              <a:cxnSpLocks/>
              <a:stCxn id="190" idx="3"/>
            </p:cNvCxnSpPr>
            <p:nvPr/>
          </p:nvCxnSpPr>
          <p:spPr bwMode="auto">
            <a:xfrm flipH="1">
              <a:off x="2066479" y="3458893"/>
              <a:ext cx="671244" cy="483217"/>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87" name="Straight Arrow Connector 186">
              <a:extLst>
                <a:ext uri="{FF2B5EF4-FFF2-40B4-BE49-F238E27FC236}">
                  <a16:creationId xmlns:a16="http://schemas.microsoft.com/office/drawing/2014/main" id="{400CA7C4-DDD9-6648-B94A-278D7D83DDE0}"/>
                </a:ext>
              </a:extLst>
            </p:cNvPr>
            <p:cNvCxnSpPr>
              <a:cxnSpLocks/>
              <a:stCxn id="190" idx="5"/>
            </p:cNvCxnSpPr>
            <p:nvPr/>
          </p:nvCxnSpPr>
          <p:spPr bwMode="auto">
            <a:xfrm>
              <a:off x="3186864" y="3458893"/>
              <a:ext cx="601277" cy="483217"/>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88" name="TextBox 187">
              <a:extLst>
                <a:ext uri="{FF2B5EF4-FFF2-40B4-BE49-F238E27FC236}">
                  <a16:creationId xmlns:a16="http://schemas.microsoft.com/office/drawing/2014/main" id="{EDE32B8D-1BC1-5D4D-8149-9365F9DBA345}"/>
                </a:ext>
              </a:extLst>
            </p:cNvPr>
            <p:cNvSpPr txBox="1"/>
            <p:nvPr/>
          </p:nvSpPr>
          <p:spPr>
            <a:xfrm>
              <a:off x="2223784" y="3397116"/>
              <a:ext cx="291901" cy="30777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189" name="TextBox 188">
              <a:extLst>
                <a:ext uri="{FF2B5EF4-FFF2-40B4-BE49-F238E27FC236}">
                  <a16:creationId xmlns:a16="http://schemas.microsoft.com/office/drawing/2014/main" id="{84074237-CF6B-4844-B3C9-42AAC92E3580}"/>
                </a:ext>
              </a:extLst>
            </p:cNvPr>
            <p:cNvSpPr txBox="1"/>
            <p:nvPr/>
          </p:nvSpPr>
          <p:spPr>
            <a:xfrm>
              <a:off x="3388062" y="3391244"/>
              <a:ext cx="291901" cy="30777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190" name="Oval 189">
              <a:extLst>
                <a:ext uri="{FF2B5EF4-FFF2-40B4-BE49-F238E27FC236}">
                  <a16:creationId xmlns:a16="http://schemas.microsoft.com/office/drawing/2014/main" id="{3823129B-E70D-E84E-8717-41704CC7C381}"/>
                </a:ext>
              </a:extLst>
            </p:cNvPr>
            <p:cNvSpPr/>
            <p:nvPr/>
          </p:nvSpPr>
          <p:spPr bwMode="auto">
            <a:xfrm>
              <a:off x="2644703" y="306864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0" i="0" u="none" strike="noStrike" cap="none" normalizeH="0" baseline="0">
                <a:ln>
                  <a:noFill/>
                </a:ln>
                <a:solidFill>
                  <a:schemeClr val="tx1"/>
                </a:solidFill>
                <a:effectLst/>
                <a:latin typeface="Arial" pitchFamily="34" charset="0"/>
              </a:endParaRPr>
            </a:p>
          </p:txBody>
        </p:sp>
      </p:grpSp>
      <p:cxnSp>
        <p:nvCxnSpPr>
          <p:cNvPr id="192" name="Straight Arrow Connector 191">
            <a:extLst>
              <a:ext uri="{FF2B5EF4-FFF2-40B4-BE49-F238E27FC236}">
                <a16:creationId xmlns:a16="http://schemas.microsoft.com/office/drawing/2014/main" id="{6D6316EA-7B02-BF41-8699-086BDFE5C92E}"/>
              </a:ext>
            </a:extLst>
          </p:cNvPr>
          <p:cNvCxnSpPr>
            <a:cxnSpLocks/>
            <a:stCxn id="215" idx="3"/>
          </p:cNvCxnSpPr>
          <p:nvPr/>
        </p:nvCxnSpPr>
        <p:spPr bwMode="auto">
          <a:xfrm flipH="1">
            <a:off x="3186864" y="2578635"/>
            <a:ext cx="1386671" cy="458589"/>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93" name="Straight Arrow Connector 192">
            <a:extLst>
              <a:ext uri="{FF2B5EF4-FFF2-40B4-BE49-F238E27FC236}">
                <a16:creationId xmlns:a16="http://schemas.microsoft.com/office/drawing/2014/main" id="{20B50B3B-3F64-9C45-915A-1390073F0EF1}"/>
              </a:ext>
            </a:extLst>
          </p:cNvPr>
          <p:cNvCxnSpPr>
            <a:cxnSpLocks/>
            <a:stCxn id="215" idx="5"/>
          </p:cNvCxnSpPr>
          <p:nvPr/>
        </p:nvCxnSpPr>
        <p:spPr bwMode="auto">
          <a:xfrm>
            <a:off x="5022676" y="2578635"/>
            <a:ext cx="1299629" cy="48851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94" name="TextBox 193">
            <a:extLst>
              <a:ext uri="{FF2B5EF4-FFF2-40B4-BE49-F238E27FC236}">
                <a16:creationId xmlns:a16="http://schemas.microsoft.com/office/drawing/2014/main" id="{0FF2B9DC-4A4A-8D46-957A-563FD9A65FA6}"/>
              </a:ext>
            </a:extLst>
          </p:cNvPr>
          <p:cNvSpPr txBox="1"/>
          <p:nvPr/>
        </p:nvSpPr>
        <p:spPr>
          <a:xfrm>
            <a:off x="3772681" y="2459259"/>
            <a:ext cx="291901" cy="30777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14" name="TextBox 213">
            <a:extLst>
              <a:ext uri="{FF2B5EF4-FFF2-40B4-BE49-F238E27FC236}">
                <a16:creationId xmlns:a16="http://schemas.microsoft.com/office/drawing/2014/main" id="{DF669003-5681-0E4A-B60B-F1B0032E6614}"/>
              </a:ext>
            </a:extLst>
          </p:cNvPr>
          <p:cNvSpPr txBox="1"/>
          <p:nvPr/>
        </p:nvSpPr>
        <p:spPr>
          <a:xfrm>
            <a:off x="5544651" y="2491701"/>
            <a:ext cx="291901" cy="30777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15" name="Oval 214">
            <a:extLst>
              <a:ext uri="{FF2B5EF4-FFF2-40B4-BE49-F238E27FC236}">
                <a16:creationId xmlns:a16="http://schemas.microsoft.com/office/drawing/2014/main" id="{7FC348B1-FC25-D741-A679-32513C5846C7}"/>
              </a:ext>
            </a:extLst>
          </p:cNvPr>
          <p:cNvSpPr/>
          <p:nvPr/>
        </p:nvSpPr>
        <p:spPr bwMode="auto">
          <a:xfrm>
            <a:off x="4480515" y="218839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0" i="0" u="none" strike="noStrike" cap="none" normalizeH="0" baseline="0">
              <a:ln>
                <a:noFill/>
              </a:ln>
              <a:solidFill>
                <a:schemeClr val="tx1"/>
              </a:solidFill>
              <a:effectLst/>
              <a:latin typeface="Arial" pitchFamily="34" charset="0"/>
            </a:endParaRPr>
          </a:p>
        </p:txBody>
      </p:sp>
      <p:grpSp>
        <p:nvGrpSpPr>
          <p:cNvPr id="223" name="Group 222">
            <a:extLst>
              <a:ext uri="{FF2B5EF4-FFF2-40B4-BE49-F238E27FC236}">
                <a16:creationId xmlns:a16="http://schemas.microsoft.com/office/drawing/2014/main" id="{68FFFF3F-06E3-D244-AA8F-D9AB1B112142}"/>
              </a:ext>
            </a:extLst>
          </p:cNvPr>
          <p:cNvGrpSpPr/>
          <p:nvPr/>
        </p:nvGrpSpPr>
        <p:grpSpPr>
          <a:xfrm>
            <a:off x="3041460" y="1246166"/>
            <a:ext cx="1721662" cy="873462"/>
            <a:chOff x="2066479" y="3068648"/>
            <a:chExt cx="1721662" cy="873462"/>
          </a:xfrm>
        </p:grpSpPr>
        <p:cxnSp>
          <p:nvCxnSpPr>
            <p:cNvPr id="224" name="Straight Arrow Connector 223">
              <a:extLst>
                <a:ext uri="{FF2B5EF4-FFF2-40B4-BE49-F238E27FC236}">
                  <a16:creationId xmlns:a16="http://schemas.microsoft.com/office/drawing/2014/main" id="{F4ABBDAF-94E1-0441-A814-3D57E979AC23}"/>
                </a:ext>
              </a:extLst>
            </p:cNvPr>
            <p:cNvCxnSpPr>
              <a:cxnSpLocks/>
              <a:stCxn id="228" idx="3"/>
            </p:cNvCxnSpPr>
            <p:nvPr/>
          </p:nvCxnSpPr>
          <p:spPr bwMode="auto">
            <a:xfrm flipH="1">
              <a:off x="2066479" y="3458893"/>
              <a:ext cx="671244" cy="483217"/>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5" name="Straight Arrow Connector 224">
              <a:extLst>
                <a:ext uri="{FF2B5EF4-FFF2-40B4-BE49-F238E27FC236}">
                  <a16:creationId xmlns:a16="http://schemas.microsoft.com/office/drawing/2014/main" id="{CF05AAEE-5C0B-584B-BC2C-73F00AA97299}"/>
                </a:ext>
              </a:extLst>
            </p:cNvPr>
            <p:cNvCxnSpPr>
              <a:cxnSpLocks/>
              <a:stCxn id="228" idx="5"/>
            </p:cNvCxnSpPr>
            <p:nvPr/>
          </p:nvCxnSpPr>
          <p:spPr bwMode="auto">
            <a:xfrm>
              <a:off x="3186864" y="3458893"/>
              <a:ext cx="601277" cy="483217"/>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6" name="TextBox 225">
              <a:extLst>
                <a:ext uri="{FF2B5EF4-FFF2-40B4-BE49-F238E27FC236}">
                  <a16:creationId xmlns:a16="http://schemas.microsoft.com/office/drawing/2014/main" id="{C550F84A-C109-E541-9544-4DF81FFC926F}"/>
                </a:ext>
              </a:extLst>
            </p:cNvPr>
            <p:cNvSpPr txBox="1"/>
            <p:nvPr/>
          </p:nvSpPr>
          <p:spPr>
            <a:xfrm>
              <a:off x="2223784" y="3397116"/>
              <a:ext cx="291901" cy="307777"/>
            </a:xfrm>
            <a:prstGeom prst="rect">
              <a:avLst/>
            </a:prstGeom>
            <a:noFill/>
            <a:ln>
              <a:noFill/>
            </a:ln>
          </p:spPr>
          <p:txBody>
            <a:bodyPr wrap="square" lIns="0" tIns="46800" rIns="0" rtlCol="0">
              <a:spAutoFit/>
            </a:bodyPr>
            <a:lstStyle/>
            <a:p>
              <a:r>
                <a:rPr lang="en-IL" sz="1400" b="0">
                  <a:latin typeface="Consolas" panose="020B0609020204030204" pitchFamily="49" charset="0"/>
                  <a:cs typeface="Consolas" panose="020B0609020204030204" pitchFamily="49" charset="0"/>
                </a:rPr>
                <a:t>0</a:t>
              </a:r>
            </a:p>
          </p:txBody>
        </p:sp>
        <p:sp>
          <p:nvSpPr>
            <p:cNvPr id="227" name="TextBox 226">
              <a:extLst>
                <a:ext uri="{FF2B5EF4-FFF2-40B4-BE49-F238E27FC236}">
                  <a16:creationId xmlns:a16="http://schemas.microsoft.com/office/drawing/2014/main" id="{9EDDC651-54A4-5F47-A76B-A55B07EF9A7D}"/>
                </a:ext>
              </a:extLst>
            </p:cNvPr>
            <p:cNvSpPr txBox="1"/>
            <p:nvPr/>
          </p:nvSpPr>
          <p:spPr>
            <a:xfrm>
              <a:off x="3388062" y="3391244"/>
              <a:ext cx="291901" cy="307777"/>
            </a:xfrm>
            <a:prstGeom prst="rect">
              <a:avLst/>
            </a:prstGeom>
            <a:noFill/>
            <a:ln>
              <a:noFill/>
            </a:ln>
          </p:spPr>
          <p:txBody>
            <a:bodyPr wrap="square" lIns="0" tIns="46800" rIns="0" rtlCol="0">
              <a:spAutoFit/>
            </a:bodyPr>
            <a:lstStyle/>
            <a:p>
              <a:r>
                <a:rPr lang="he-IL" sz="1400" b="0" dirty="0">
                  <a:latin typeface="Consolas" panose="020B0609020204030204" pitchFamily="49" charset="0"/>
                  <a:cs typeface="Consolas" panose="020B0609020204030204" pitchFamily="49" charset="0"/>
                </a:rPr>
                <a:t>1</a:t>
              </a:r>
              <a:endParaRPr lang="en-IL" sz="1400" b="0">
                <a:latin typeface="Consolas" panose="020B0609020204030204" pitchFamily="49" charset="0"/>
                <a:cs typeface="Consolas" panose="020B0609020204030204" pitchFamily="49" charset="0"/>
              </a:endParaRPr>
            </a:p>
          </p:txBody>
        </p:sp>
        <p:sp>
          <p:nvSpPr>
            <p:cNvPr id="228" name="Oval 227">
              <a:extLst>
                <a:ext uri="{FF2B5EF4-FFF2-40B4-BE49-F238E27FC236}">
                  <a16:creationId xmlns:a16="http://schemas.microsoft.com/office/drawing/2014/main" id="{AE10B657-F7BC-8E4E-90C5-F3F8DE48E909}"/>
                </a:ext>
              </a:extLst>
            </p:cNvPr>
            <p:cNvSpPr/>
            <p:nvPr/>
          </p:nvSpPr>
          <p:spPr bwMode="auto">
            <a:xfrm>
              <a:off x="2644703" y="306864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400" b="0" i="0" u="none" strike="noStrike" cap="none" normalizeH="0" baseline="0">
                <a:ln>
                  <a:noFill/>
                </a:ln>
                <a:solidFill>
                  <a:schemeClr val="tx1"/>
                </a:solidFill>
                <a:effectLst/>
                <a:latin typeface="Arial" pitchFamily="34" charset="0"/>
              </a:endParaRPr>
            </a:p>
          </p:txBody>
        </p:sp>
      </p:grpSp>
    </p:spTree>
    <p:extLst>
      <p:ext uri="{BB962C8B-B14F-4D97-AF65-F5344CB8AC3E}">
        <p14:creationId xmlns:p14="http://schemas.microsoft.com/office/powerpoint/2010/main" val="2695468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35FD5-59E1-599E-D32E-13674E0E8F4E}"/>
            </a:ext>
          </a:extLst>
        </p:cNvPr>
        <p:cNvGrpSpPr/>
        <p:nvPr/>
      </p:nvGrpSpPr>
      <p:grpSpPr>
        <a:xfrm>
          <a:off x="0" y="0"/>
          <a:ext cx="0" cy="0"/>
          <a:chOff x="0" y="0"/>
          <a:chExt cx="0" cy="0"/>
        </a:xfrm>
      </p:grpSpPr>
      <p:sp>
        <p:nvSpPr>
          <p:cNvPr id="1168386" name="Rectangle 2">
            <a:extLst>
              <a:ext uri="{FF2B5EF4-FFF2-40B4-BE49-F238E27FC236}">
                <a16:creationId xmlns:a16="http://schemas.microsoft.com/office/drawing/2014/main" id="{B2833826-FA13-B21B-2614-43FCC356252F}"/>
              </a:ext>
            </a:extLst>
          </p:cNvPr>
          <p:cNvSpPr>
            <a:spLocks noGrp="1" noChangeArrowheads="1"/>
          </p:cNvSpPr>
          <p:nvPr>
            <p:ph type="title"/>
          </p:nvPr>
        </p:nvSpPr>
        <p:spPr/>
        <p:txBody>
          <a:bodyPr/>
          <a:lstStyle/>
          <a:p>
            <a:pPr>
              <a:defRPr/>
            </a:pPr>
            <a:r>
              <a:rPr kumimoji="0" lang="en-US" dirty="0"/>
              <a:t>Lecture plan</a:t>
            </a:r>
            <a:endParaRPr lang="en-US" dirty="0">
              <a:latin typeface="Times New Roman"/>
              <a:cs typeface="Times New Roman"/>
            </a:endParaRPr>
          </a:p>
        </p:txBody>
      </p:sp>
      <p:sp>
        <p:nvSpPr>
          <p:cNvPr id="7" name="Rectangle 3">
            <a:extLst>
              <a:ext uri="{FF2B5EF4-FFF2-40B4-BE49-F238E27FC236}">
                <a16:creationId xmlns:a16="http://schemas.microsoft.com/office/drawing/2014/main" id="{67957FA5-0C74-1B91-EC6E-BF9AC3E06507}"/>
              </a:ext>
            </a:extLst>
          </p:cNvPr>
          <p:cNvSpPr>
            <a:spLocks noChangeArrowheads="1"/>
          </p:cNvSpPr>
          <p:nvPr/>
        </p:nvSpPr>
        <p:spPr bwMode="auto">
          <a:xfrm>
            <a:off x="838200" y="1149969"/>
            <a:ext cx="6785441" cy="35744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285750" indent="-285750" algn="l">
              <a:spcBef>
                <a:spcPts val="2500"/>
              </a:spcBef>
              <a:buSzPct val="100000"/>
              <a:buFont typeface="Arial" panose="020B0604020202020204" pitchFamily="34" charset="0"/>
              <a:buChar char="•"/>
              <a:defRPr/>
            </a:pPr>
            <a:r>
              <a:rPr lang="en-US" sz="1800" b="0" dirty="0">
                <a:latin typeface="Times New Roman"/>
                <a:cs typeface="Times New Roman"/>
              </a:rPr>
              <a:t>Trees</a:t>
            </a:r>
          </a:p>
          <a:p>
            <a:pPr marL="285750" indent="-285750" algn="l">
              <a:spcBef>
                <a:spcPts val="2500"/>
              </a:spcBef>
              <a:buSzPct val="100000"/>
              <a:buFont typeface="Arial" panose="020B0604020202020204" pitchFamily="34" charset="0"/>
              <a:buChar char="•"/>
              <a:defRPr/>
            </a:pPr>
            <a:r>
              <a:rPr lang="en-US" sz="1800" b="0" dirty="0">
                <a:latin typeface="Times New Roman"/>
                <a:cs typeface="Times New Roman"/>
              </a:rPr>
              <a:t>Compression: Algorithms</a:t>
            </a:r>
          </a:p>
          <a:p>
            <a:pPr marL="285750" indent="-285750" algn="l">
              <a:spcBef>
                <a:spcPts val="2500"/>
              </a:spcBef>
              <a:buSzPct val="100000"/>
              <a:buFont typeface="Arial" panose="020B0604020202020204" pitchFamily="34" charset="0"/>
              <a:buChar char="•"/>
              <a:defRPr/>
            </a:pPr>
            <a:r>
              <a:rPr lang="en-US" sz="1800" b="0" dirty="0">
                <a:latin typeface="Times New Roman"/>
                <a:cs typeface="Times New Roman"/>
              </a:rPr>
              <a:t>Compression: Implementation</a:t>
            </a:r>
          </a:p>
          <a:p>
            <a:pPr marL="285750" indent="-285750" algn="l">
              <a:spcBef>
                <a:spcPts val="2500"/>
              </a:spcBef>
              <a:buSzPct val="100000"/>
              <a:buFont typeface="Arial" panose="020B0604020202020204" pitchFamily="34" charset="0"/>
              <a:buChar char="•"/>
              <a:defRPr/>
            </a:pPr>
            <a:r>
              <a:rPr lang="en-US" sz="1800" b="0" dirty="0">
                <a:latin typeface="Times New Roman"/>
                <a:cs typeface="Times New Roman"/>
              </a:rPr>
              <a:t>Compression: Extensions</a:t>
            </a:r>
          </a:p>
          <a:p>
            <a:pPr algn="l">
              <a:spcBef>
                <a:spcPts val="2500"/>
              </a:spcBef>
              <a:buSzPct val="100000"/>
              <a:defRPr/>
            </a:pPr>
            <a:endParaRPr lang="en-US" sz="1800" dirty="0">
              <a:latin typeface="Times New Roman"/>
              <a:cs typeface="Times New Roman"/>
            </a:endParaRPr>
          </a:p>
          <a:p>
            <a:pPr marL="268288" indent="-268288">
              <a:spcBef>
                <a:spcPts val="2500"/>
              </a:spcBef>
              <a:buSzPct val="100000"/>
              <a:buFont typeface="Arial"/>
              <a:buChar char="•"/>
              <a:defRPr/>
            </a:pPr>
            <a:endParaRPr lang="en-US" sz="1800" dirty="0">
              <a:latin typeface="Comic Sans MS" charset="0"/>
              <a:cs typeface="+mn-cs"/>
            </a:endParaRPr>
          </a:p>
        </p:txBody>
      </p:sp>
      <p:sp>
        <p:nvSpPr>
          <p:cNvPr id="9" name="AutoShape 4">
            <a:extLst>
              <a:ext uri="{FF2B5EF4-FFF2-40B4-BE49-F238E27FC236}">
                <a16:creationId xmlns:a16="http://schemas.microsoft.com/office/drawing/2014/main" id="{74DD8987-8A76-8535-A5C7-B933E173635C}"/>
              </a:ext>
            </a:extLst>
          </p:cNvPr>
          <p:cNvSpPr>
            <a:spLocks noChangeArrowheads="1"/>
          </p:cNvSpPr>
          <p:nvPr/>
        </p:nvSpPr>
        <p:spPr bwMode="auto">
          <a:xfrm>
            <a:off x="609600" y="1752600"/>
            <a:ext cx="457200" cy="304800"/>
          </a:xfrm>
          <a:prstGeom prst="rightArrow">
            <a:avLst>
              <a:gd name="adj1" fmla="val 50000"/>
              <a:gd name="adj2" fmla="val 56250"/>
            </a:avLst>
          </a:prstGeom>
          <a:solidFill>
            <a:schemeClr val="bg1">
              <a:lumMod val="50000"/>
            </a:schemeClr>
          </a:solidFill>
          <a:ln w="9525">
            <a:noFill/>
            <a:miter lim="800000"/>
            <a:headEnd/>
            <a:tailEnd/>
          </a:ln>
          <a:effectLst/>
        </p:spPr>
        <p:txBody>
          <a:bodyPr wrap="none" anchor="ctr"/>
          <a:lstStyle/>
          <a:p>
            <a:pPr>
              <a:defRPr/>
            </a:pPr>
            <a:endParaRPr lang="en-US" dirty="0">
              <a:cs typeface="+mn-cs"/>
            </a:endParaRPr>
          </a:p>
        </p:txBody>
      </p:sp>
    </p:spTree>
    <p:extLst>
      <p:ext uri="{BB962C8B-B14F-4D97-AF65-F5344CB8AC3E}">
        <p14:creationId xmlns:p14="http://schemas.microsoft.com/office/powerpoint/2010/main" val="1347862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E29DF-072E-354E-8B5E-245D26B4315F}"/>
              </a:ext>
            </a:extLst>
          </p:cNvPr>
          <p:cNvSpPr>
            <a:spLocks noGrp="1"/>
          </p:cNvSpPr>
          <p:nvPr>
            <p:ph type="title"/>
          </p:nvPr>
        </p:nvSpPr>
        <p:spPr/>
        <p:txBody>
          <a:bodyPr/>
          <a:lstStyle/>
          <a:p>
            <a:r>
              <a:rPr lang="en-US" dirty="0"/>
              <a:t>Compression</a:t>
            </a:r>
          </a:p>
        </p:txBody>
      </p:sp>
      <p:grpSp>
        <p:nvGrpSpPr>
          <p:cNvPr id="6" name="Group 5">
            <a:extLst>
              <a:ext uri="{FF2B5EF4-FFF2-40B4-BE49-F238E27FC236}">
                <a16:creationId xmlns:a16="http://schemas.microsoft.com/office/drawing/2014/main" id="{DC2989FC-141B-6E46-BF2D-44F9D3D2FCFB}"/>
              </a:ext>
            </a:extLst>
          </p:cNvPr>
          <p:cNvGrpSpPr/>
          <p:nvPr/>
        </p:nvGrpSpPr>
        <p:grpSpPr>
          <a:xfrm>
            <a:off x="1232511" y="4928738"/>
            <a:ext cx="635181" cy="470206"/>
            <a:chOff x="1916178" y="5701994"/>
            <a:chExt cx="635181" cy="470206"/>
          </a:xfrm>
        </p:grpSpPr>
        <p:sp>
          <p:nvSpPr>
            <p:cNvPr id="3" name="Oval 2">
              <a:extLst>
                <a:ext uri="{FF2B5EF4-FFF2-40B4-BE49-F238E27FC236}">
                  <a16:creationId xmlns:a16="http://schemas.microsoft.com/office/drawing/2014/main" id="{951B1986-EEC6-6641-816C-E0137B4889F7}"/>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sp>
          <p:nvSpPr>
            <p:cNvPr id="4" name="TextBox 3">
              <a:extLst>
                <a:ext uri="{FF2B5EF4-FFF2-40B4-BE49-F238E27FC236}">
                  <a16:creationId xmlns:a16="http://schemas.microsoft.com/office/drawing/2014/main" id="{7BA7DCFB-D2BD-5944-BCA5-2A7DB7C9AE04}"/>
                </a:ext>
              </a:extLst>
            </p:cNvPr>
            <p:cNvSpPr txBox="1"/>
            <p:nvPr/>
          </p:nvSpPr>
          <p:spPr>
            <a:xfrm>
              <a:off x="1974375" y="5701994"/>
              <a:ext cx="551754" cy="461665"/>
            </a:xfrm>
            <a:prstGeom prst="rect">
              <a:avLst/>
            </a:prstGeom>
            <a:noFill/>
          </p:spPr>
          <p:txBody>
            <a:bodyPr wrap="none" rtlCol="0">
              <a:spAutoFit/>
            </a:bodyPr>
            <a:lstStyle/>
            <a:p>
              <a:r>
                <a:rPr lang="en-US" b="0" dirty="0"/>
                <a:t>c</a:t>
              </a:r>
              <a:r>
                <a:rPr lang="en-IL" sz="2000" b="0"/>
                <a:t> 1</a:t>
              </a:r>
            </a:p>
          </p:txBody>
        </p:sp>
      </p:grpSp>
      <p:grpSp>
        <p:nvGrpSpPr>
          <p:cNvPr id="7" name="Group 6">
            <a:extLst>
              <a:ext uri="{FF2B5EF4-FFF2-40B4-BE49-F238E27FC236}">
                <a16:creationId xmlns:a16="http://schemas.microsoft.com/office/drawing/2014/main" id="{14208931-A4C1-634F-AC70-217FBABC1349}"/>
              </a:ext>
            </a:extLst>
          </p:cNvPr>
          <p:cNvGrpSpPr/>
          <p:nvPr/>
        </p:nvGrpSpPr>
        <p:grpSpPr>
          <a:xfrm>
            <a:off x="2066478" y="4920035"/>
            <a:ext cx="635181" cy="461665"/>
            <a:chOff x="3064567" y="5749969"/>
            <a:chExt cx="635181" cy="461665"/>
          </a:xfrm>
        </p:grpSpPr>
        <p:sp>
          <p:nvSpPr>
            <p:cNvPr id="119" name="Oval 118">
              <a:extLst>
                <a:ext uri="{FF2B5EF4-FFF2-40B4-BE49-F238E27FC236}">
                  <a16:creationId xmlns:a16="http://schemas.microsoft.com/office/drawing/2014/main" id="{9CA407CF-6B02-AD45-B717-08D335D85F48}"/>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sp>
          <p:nvSpPr>
            <p:cNvPr id="120" name="TextBox 119">
              <a:extLst>
                <a:ext uri="{FF2B5EF4-FFF2-40B4-BE49-F238E27FC236}">
                  <a16:creationId xmlns:a16="http://schemas.microsoft.com/office/drawing/2014/main" id="{D505CDB1-727A-3246-9438-19B404EA25DF}"/>
                </a:ext>
              </a:extLst>
            </p:cNvPr>
            <p:cNvSpPr txBox="1"/>
            <p:nvPr/>
          </p:nvSpPr>
          <p:spPr>
            <a:xfrm>
              <a:off x="3090346" y="5749969"/>
              <a:ext cx="569388" cy="461665"/>
            </a:xfrm>
            <a:prstGeom prst="rect">
              <a:avLst/>
            </a:prstGeom>
            <a:noFill/>
          </p:spPr>
          <p:txBody>
            <a:bodyPr wrap="none" rtlCol="0">
              <a:spAutoFit/>
            </a:bodyPr>
            <a:lstStyle/>
            <a:p>
              <a:r>
                <a:rPr lang="en-US" b="0" dirty="0"/>
                <a:t>d</a:t>
              </a:r>
              <a:r>
                <a:rPr lang="en-IL" sz="2000" b="0"/>
                <a:t> 1</a:t>
              </a:r>
            </a:p>
          </p:txBody>
        </p:sp>
      </p:grpSp>
      <p:grpSp>
        <p:nvGrpSpPr>
          <p:cNvPr id="121" name="Group 120">
            <a:extLst>
              <a:ext uri="{FF2B5EF4-FFF2-40B4-BE49-F238E27FC236}">
                <a16:creationId xmlns:a16="http://schemas.microsoft.com/office/drawing/2014/main" id="{54B6B2ED-966F-3E4B-B537-8381F498790C}"/>
              </a:ext>
            </a:extLst>
          </p:cNvPr>
          <p:cNvGrpSpPr/>
          <p:nvPr/>
        </p:nvGrpSpPr>
        <p:grpSpPr>
          <a:xfrm>
            <a:off x="3101540" y="4911164"/>
            <a:ext cx="637873" cy="487780"/>
            <a:chOff x="1916178" y="5684420"/>
            <a:chExt cx="637873" cy="487780"/>
          </a:xfrm>
        </p:grpSpPr>
        <p:sp>
          <p:nvSpPr>
            <p:cNvPr id="122" name="Oval 121">
              <a:extLst>
                <a:ext uri="{FF2B5EF4-FFF2-40B4-BE49-F238E27FC236}">
                  <a16:creationId xmlns:a16="http://schemas.microsoft.com/office/drawing/2014/main" id="{2AE79D97-3FA3-D34E-A152-2B3789C34096}"/>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sp>
          <p:nvSpPr>
            <p:cNvPr id="123" name="TextBox 122">
              <a:extLst>
                <a:ext uri="{FF2B5EF4-FFF2-40B4-BE49-F238E27FC236}">
                  <a16:creationId xmlns:a16="http://schemas.microsoft.com/office/drawing/2014/main" id="{C7787E23-020E-364E-90CC-F8EBDCB81A31}"/>
                </a:ext>
              </a:extLst>
            </p:cNvPr>
            <p:cNvSpPr txBox="1"/>
            <p:nvPr/>
          </p:nvSpPr>
          <p:spPr>
            <a:xfrm>
              <a:off x="1984663" y="5684420"/>
              <a:ext cx="569388" cy="461665"/>
            </a:xfrm>
            <a:prstGeom prst="rect">
              <a:avLst/>
            </a:prstGeom>
            <a:noFill/>
          </p:spPr>
          <p:txBody>
            <a:bodyPr wrap="none" rtlCol="0">
              <a:spAutoFit/>
            </a:bodyPr>
            <a:lstStyle/>
            <a:p>
              <a:r>
                <a:rPr lang="en-US" b="0" dirty="0"/>
                <a:t>e</a:t>
              </a:r>
              <a:r>
                <a:rPr lang="en-IL" sz="2000" b="0"/>
                <a:t> 1</a:t>
              </a:r>
            </a:p>
          </p:txBody>
        </p:sp>
      </p:grpSp>
      <p:grpSp>
        <p:nvGrpSpPr>
          <p:cNvPr id="127" name="Group 126">
            <a:extLst>
              <a:ext uri="{FF2B5EF4-FFF2-40B4-BE49-F238E27FC236}">
                <a16:creationId xmlns:a16="http://schemas.microsoft.com/office/drawing/2014/main" id="{8A66E8BB-AE47-4541-833D-EFE37D91637A}"/>
              </a:ext>
            </a:extLst>
          </p:cNvPr>
          <p:cNvGrpSpPr/>
          <p:nvPr/>
        </p:nvGrpSpPr>
        <p:grpSpPr>
          <a:xfrm>
            <a:off x="3978111" y="4945468"/>
            <a:ext cx="635181" cy="461665"/>
            <a:chOff x="3064567" y="5749969"/>
            <a:chExt cx="635181" cy="461665"/>
          </a:xfrm>
        </p:grpSpPr>
        <p:sp>
          <p:nvSpPr>
            <p:cNvPr id="128" name="Oval 127">
              <a:extLst>
                <a:ext uri="{FF2B5EF4-FFF2-40B4-BE49-F238E27FC236}">
                  <a16:creationId xmlns:a16="http://schemas.microsoft.com/office/drawing/2014/main" id="{F2E30FB0-D40D-5F4F-A55C-AE5530E9F8F4}"/>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sp>
          <p:nvSpPr>
            <p:cNvPr id="129" name="TextBox 128">
              <a:extLst>
                <a:ext uri="{FF2B5EF4-FFF2-40B4-BE49-F238E27FC236}">
                  <a16:creationId xmlns:a16="http://schemas.microsoft.com/office/drawing/2014/main" id="{11A9968D-B952-5E40-8043-A7C9CA84E9B2}"/>
                </a:ext>
              </a:extLst>
            </p:cNvPr>
            <p:cNvSpPr txBox="1"/>
            <p:nvPr/>
          </p:nvSpPr>
          <p:spPr>
            <a:xfrm>
              <a:off x="3174043" y="5749969"/>
              <a:ext cx="482825" cy="461665"/>
            </a:xfrm>
            <a:prstGeom prst="rect">
              <a:avLst/>
            </a:prstGeom>
            <a:noFill/>
          </p:spPr>
          <p:txBody>
            <a:bodyPr wrap="none" rtlCol="0">
              <a:spAutoFit/>
            </a:bodyPr>
            <a:lstStyle/>
            <a:p>
              <a:r>
                <a:rPr lang="en-US" b="0" dirty="0"/>
                <a:t>f</a:t>
              </a:r>
              <a:r>
                <a:rPr lang="en-IL" sz="2000" b="0"/>
                <a:t> 1</a:t>
              </a:r>
            </a:p>
          </p:txBody>
        </p:sp>
      </p:grpSp>
      <p:grpSp>
        <p:nvGrpSpPr>
          <p:cNvPr id="130" name="Group 129">
            <a:extLst>
              <a:ext uri="{FF2B5EF4-FFF2-40B4-BE49-F238E27FC236}">
                <a16:creationId xmlns:a16="http://schemas.microsoft.com/office/drawing/2014/main" id="{74F0CDF3-856D-A448-BAB8-5C6F2DF28231}"/>
              </a:ext>
            </a:extLst>
          </p:cNvPr>
          <p:cNvGrpSpPr/>
          <p:nvPr/>
        </p:nvGrpSpPr>
        <p:grpSpPr>
          <a:xfrm>
            <a:off x="4863901" y="4927806"/>
            <a:ext cx="638384" cy="471138"/>
            <a:chOff x="1916178" y="5701062"/>
            <a:chExt cx="638384" cy="471138"/>
          </a:xfrm>
        </p:grpSpPr>
        <p:sp>
          <p:nvSpPr>
            <p:cNvPr id="131" name="Oval 130">
              <a:extLst>
                <a:ext uri="{FF2B5EF4-FFF2-40B4-BE49-F238E27FC236}">
                  <a16:creationId xmlns:a16="http://schemas.microsoft.com/office/drawing/2014/main" id="{5D271F60-55F7-2348-8B1E-49218465DBF9}"/>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sp>
          <p:nvSpPr>
            <p:cNvPr id="132" name="TextBox 131">
              <a:extLst>
                <a:ext uri="{FF2B5EF4-FFF2-40B4-BE49-F238E27FC236}">
                  <a16:creationId xmlns:a16="http://schemas.microsoft.com/office/drawing/2014/main" id="{328492E8-D98B-9743-B431-DE225BDD3FF2}"/>
                </a:ext>
              </a:extLst>
            </p:cNvPr>
            <p:cNvSpPr txBox="1"/>
            <p:nvPr/>
          </p:nvSpPr>
          <p:spPr>
            <a:xfrm>
              <a:off x="1985174" y="5701062"/>
              <a:ext cx="569388" cy="461665"/>
            </a:xfrm>
            <a:prstGeom prst="rect">
              <a:avLst/>
            </a:prstGeom>
            <a:noFill/>
          </p:spPr>
          <p:txBody>
            <a:bodyPr wrap="none" rtlCol="0">
              <a:spAutoFit/>
            </a:bodyPr>
            <a:lstStyle/>
            <a:p>
              <a:r>
                <a:rPr lang="en-US" b="0" dirty="0"/>
                <a:t>g</a:t>
              </a:r>
              <a:r>
                <a:rPr lang="en-IL" sz="2000" b="0"/>
                <a:t> 1</a:t>
              </a:r>
            </a:p>
          </p:txBody>
        </p:sp>
      </p:grpSp>
      <p:grpSp>
        <p:nvGrpSpPr>
          <p:cNvPr id="133" name="Group 132">
            <a:extLst>
              <a:ext uri="{FF2B5EF4-FFF2-40B4-BE49-F238E27FC236}">
                <a16:creationId xmlns:a16="http://schemas.microsoft.com/office/drawing/2014/main" id="{FCF78916-D4DC-1F43-8FBD-ADF2DCB719C9}"/>
              </a:ext>
            </a:extLst>
          </p:cNvPr>
          <p:cNvGrpSpPr/>
          <p:nvPr/>
        </p:nvGrpSpPr>
        <p:grpSpPr>
          <a:xfrm>
            <a:off x="5749691" y="4937279"/>
            <a:ext cx="635181" cy="461665"/>
            <a:chOff x="3064567" y="5749969"/>
            <a:chExt cx="635181" cy="461665"/>
          </a:xfrm>
        </p:grpSpPr>
        <p:sp>
          <p:nvSpPr>
            <p:cNvPr id="134" name="Oval 133">
              <a:extLst>
                <a:ext uri="{FF2B5EF4-FFF2-40B4-BE49-F238E27FC236}">
                  <a16:creationId xmlns:a16="http://schemas.microsoft.com/office/drawing/2014/main" id="{D7105992-F608-5045-9B16-EBB0EB6DD3FD}"/>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sp>
          <p:nvSpPr>
            <p:cNvPr id="135" name="TextBox 134">
              <a:extLst>
                <a:ext uri="{FF2B5EF4-FFF2-40B4-BE49-F238E27FC236}">
                  <a16:creationId xmlns:a16="http://schemas.microsoft.com/office/drawing/2014/main" id="{7EB76BD9-01D8-8F46-8DD3-527DB7A329F8}"/>
                </a:ext>
              </a:extLst>
            </p:cNvPr>
            <p:cNvSpPr txBox="1"/>
            <p:nvPr/>
          </p:nvSpPr>
          <p:spPr>
            <a:xfrm>
              <a:off x="3130360" y="5749969"/>
              <a:ext cx="569388" cy="461665"/>
            </a:xfrm>
            <a:prstGeom prst="rect">
              <a:avLst/>
            </a:prstGeom>
            <a:noFill/>
          </p:spPr>
          <p:txBody>
            <a:bodyPr wrap="none" rtlCol="0">
              <a:spAutoFit/>
            </a:bodyPr>
            <a:lstStyle/>
            <a:p>
              <a:r>
                <a:rPr lang="en-US" b="0" dirty="0"/>
                <a:t>h</a:t>
              </a:r>
              <a:r>
                <a:rPr lang="en-IL" sz="2000" b="0"/>
                <a:t> 1</a:t>
              </a:r>
            </a:p>
          </p:txBody>
        </p:sp>
      </p:grpSp>
      <p:grpSp>
        <p:nvGrpSpPr>
          <p:cNvPr id="136" name="Group 135">
            <a:extLst>
              <a:ext uri="{FF2B5EF4-FFF2-40B4-BE49-F238E27FC236}">
                <a16:creationId xmlns:a16="http://schemas.microsoft.com/office/drawing/2014/main" id="{969A013D-D488-9242-9E45-26E55D4F7DB2}"/>
              </a:ext>
            </a:extLst>
          </p:cNvPr>
          <p:cNvGrpSpPr/>
          <p:nvPr/>
        </p:nvGrpSpPr>
        <p:grpSpPr>
          <a:xfrm>
            <a:off x="2620344" y="2169096"/>
            <a:ext cx="635181" cy="475709"/>
            <a:chOff x="1916178" y="5696491"/>
            <a:chExt cx="635181" cy="475709"/>
          </a:xfrm>
        </p:grpSpPr>
        <p:sp>
          <p:nvSpPr>
            <p:cNvPr id="137" name="Oval 136">
              <a:extLst>
                <a:ext uri="{FF2B5EF4-FFF2-40B4-BE49-F238E27FC236}">
                  <a16:creationId xmlns:a16="http://schemas.microsoft.com/office/drawing/2014/main" id="{491DBCD2-5049-A743-8A0B-D6B2434A8205}"/>
                </a:ext>
              </a:extLst>
            </p:cNvPr>
            <p:cNvSpPr/>
            <p:nvPr/>
          </p:nvSpPr>
          <p:spPr bwMode="auto">
            <a:xfrm>
              <a:off x="1916178" y="571500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sp>
          <p:nvSpPr>
            <p:cNvPr id="138" name="TextBox 137">
              <a:extLst>
                <a:ext uri="{FF2B5EF4-FFF2-40B4-BE49-F238E27FC236}">
                  <a16:creationId xmlns:a16="http://schemas.microsoft.com/office/drawing/2014/main" id="{4FD54526-7A09-3446-B52C-5A537F84EC52}"/>
                </a:ext>
              </a:extLst>
            </p:cNvPr>
            <p:cNvSpPr txBox="1"/>
            <p:nvPr/>
          </p:nvSpPr>
          <p:spPr>
            <a:xfrm>
              <a:off x="1957554" y="5696491"/>
              <a:ext cx="569388" cy="461665"/>
            </a:xfrm>
            <a:prstGeom prst="rect">
              <a:avLst/>
            </a:prstGeom>
            <a:noFill/>
          </p:spPr>
          <p:txBody>
            <a:bodyPr wrap="none" rtlCol="0">
              <a:spAutoFit/>
            </a:bodyPr>
            <a:lstStyle/>
            <a:p>
              <a:r>
                <a:rPr lang="en-US" b="0" dirty="0"/>
                <a:t>a</a:t>
              </a:r>
              <a:r>
                <a:rPr lang="en-IL" sz="2000" b="0"/>
                <a:t> 8</a:t>
              </a:r>
            </a:p>
          </p:txBody>
        </p:sp>
      </p:grpSp>
      <p:grpSp>
        <p:nvGrpSpPr>
          <p:cNvPr id="139" name="Group 138">
            <a:extLst>
              <a:ext uri="{FF2B5EF4-FFF2-40B4-BE49-F238E27FC236}">
                <a16:creationId xmlns:a16="http://schemas.microsoft.com/office/drawing/2014/main" id="{78DE1716-A21F-5A47-97A1-1A6F883B6D20}"/>
              </a:ext>
            </a:extLst>
          </p:cNvPr>
          <p:cNvGrpSpPr/>
          <p:nvPr/>
        </p:nvGrpSpPr>
        <p:grpSpPr>
          <a:xfrm>
            <a:off x="7102821" y="4024753"/>
            <a:ext cx="635181" cy="461665"/>
            <a:chOff x="3064567" y="5749969"/>
            <a:chExt cx="635181" cy="461665"/>
          </a:xfrm>
        </p:grpSpPr>
        <p:sp>
          <p:nvSpPr>
            <p:cNvPr id="140" name="Oval 139">
              <a:extLst>
                <a:ext uri="{FF2B5EF4-FFF2-40B4-BE49-F238E27FC236}">
                  <a16:creationId xmlns:a16="http://schemas.microsoft.com/office/drawing/2014/main" id="{C2969BBD-1A4C-E249-ACD4-E42036D7EE6E}"/>
                </a:ext>
              </a:extLst>
            </p:cNvPr>
            <p:cNvSpPr/>
            <p:nvPr/>
          </p:nvSpPr>
          <p:spPr bwMode="auto">
            <a:xfrm>
              <a:off x="3064567" y="5754434"/>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sp>
          <p:nvSpPr>
            <p:cNvPr id="141" name="TextBox 140">
              <a:extLst>
                <a:ext uri="{FF2B5EF4-FFF2-40B4-BE49-F238E27FC236}">
                  <a16:creationId xmlns:a16="http://schemas.microsoft.com/office/drawing/2014/main" id="{B2F98A16-6828-C248-A88D-8F0D581B5AE2}"/>
                </a:ext>
              </a:extLst>
            </p:cNvPr>
            <p:cNvSpPr txBox="1"/>
            <p:nvPr/>
          </p:nvSpPr>
          <p:spPr>
            <a:xfrm>
              <a:off x="3130360" y="5749969"/>
              <a:ext cx="569388" cy="461665"/>
            </a:xfrm>
            <a:prstGeom prst="rect">
              <a:avLst/>
            </a:prstGeom>
            <a:noFill/>
          </p:spPr>
          <p:txBody>
            <a:bodyPr wrap="none" rtlCol="0">
              <a:spAutoFit/>
            </a:bodyPr>
            <a:lstStyle/>
            <a:p>
              <a:r>
                <a:rPr lang="en-US" b="0" dirty="0"/>
                <a:t>b</a:t>
              </a:r>
              <a:r>
                <a:rPr lang="en-IL" sz="2000" b="0"/>
                <a:t> 3</a:t>
              </a:r>
            </a:p>
          </p:txBody>
        </p:sp>
      </p:grpSp>
      <p:grpSp>
        <p:nvGrpSpPr>
          <p:cNvPr id="11" name="Group 10">
            <a:extLst>
              <a:ext uri="{FF2B5EF4-FFF2-40B4-BE49-F238E27FC236}">
                <a16:creationId xmlns:a16="http://schemas.microsoft.com/office/drawing/2014/main" id="{3438BA73-B6C0-8B41-AD13-15DAEB778192}"/>
              </a:ext>
            </a:extLst>
          </p:cNvPr>
          <p:cNvGrpSpPr/>
          <p:nvPr/>
        </p:nvGrpSpPr>
        <p:grpSpPr>
          <a:xfrm>
            <a:off x="5059930" y="4048509"/>
            <a:ext cx="1195656" cy="841756"/>
            <a:chOff x="5059930" y="4048509"/>
            <a:chExt cx="1195656" cy="841756"/>
          </a:xfrm>
        </p:grpSpPr>
        <p:cxnSp>
          <p:nvCxnSpPr>
            <p:cNvPr id="159" name="Straight Arrow Connector 158">
              <a:extLst>
                <a:ext uri="{FF2B5EF4-FFF2-40B4-BE49-F238E27FC236}">
                  <a16:creationId xmlns:a16="http://schemas.microsoft.com/office/drawing/2014/main" id="{6B50B3BC-8444-3F40-B963-C7DEBE638B99}"/>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60" name="Straight Arrow Connector 159">
              <a:extLst>
                <a:ext uri="{FF2B5EF4-FFF2-40B4-BE49-F238E27FC236}">
                  <a16:creationId xmlns:a16="http://schemas.microsoft.com/office/drawing/2014/main" id="{30A14F3B-9A19-A649-B0A2-92695438F9EE}"/>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54" name="TextBox 253">
              <a:extLst>
                <a:ext uri="{FF2B5EF4-FFF2-40B4-BE49-F238E27FC236}">
                  <a16:creationId xmlns:a16="http://schemas.microsoft.com/office/drawing/2014/main" id="{DD92C782-DC69-7546-93C2-E8D1995ACE58}"/>
                </a:ext>
              </a:extLst>
            </p:cNvPr>
            <p:cNvSpPr txBox="1"/>
            <p:nvPr/>
          </p:nvSpPr>
          <p:spPr>
            <a:xfrm>
              <a:off x="5059930" y="4422242"/>
              <a:ext cx="291901" cy="401200"/>
            </a:xfrm>
            <a:prstGeom prst="rect">
              <a:avLst/>
            </a:prstGeom>
            <a:noFill/>
            <a:ln>
              <a:noFill/>
            </a:ln>
          </p:spPr>
          <p:txBody>
            <a:bodyPr wrap="square" lIns="0" tIns="46800" rIns="0" rtlCol="0">
              <a:spAutoFit/>
            </a:bodyPr>
            <a:lstStyle/>
            <a:p>
              <a:r>
                <a:rPr lang="en-IL" sz="2000" b="0">
                  <a:latin typeface="Consolas" panose="020B0609020204030204" pitchFamily="49" charset="0"/>
                  <a:cs typeface="Consolas" panose="020B0609020204030204" pitchFamily="49" charset="0"/>
                </a:rPr>
                <a:t>0</a:t>
              </a:r>
            </a:p>
          </p:txBody>
        </p:sp>
        <p:sp>
          <p:nvSpPr>
            <p:cNvPr id="255" name="TextBox 254">
              <a:extLst>
                <a:ext uri="{FF2B5EF4-FFF2-40B4-BE49-F238E27FC236}">
                  <a16:creationId xmlns:a16="http://schemas.microsoft.com/office/drawing/2014/main" id="{49CF4D9B-7531-7642-A81C-2C8AB7C59D98}"/>
                </a:ext>
              </a:extLst>
            </p:cNvPr>
            <p:cNvSpPr txBox="1"/>
            <p:nvPr/>
          </p:nvSpPr>
          <p:spPr>
            <a:xfrm>
              <a:off x="5963685" y="4401824"/>
              <a:ext cx="291901" cy="401200"/>
            </a:xfrm>
            <a:prstGeom prst="rect">
              <a:avLst/>
            </a:prstGeom>
            <a:noFill/>
            <a:ln>
              <a:noFill/>
            </a:ln>
          </p:spPr>
          <p:txBody>
            <a:bodyPr wrap="square" lIns="0" tIns="46800" rIns="0" rtlCol="0">
              <a:spAutoFit/>
            </a:bodyPr>
            <a:lstStyle/>
            <a:p>
              <a:r>
                <a:rPr lang="he-IL" sz="2000" b="0" dirty="0">
                  <a:latin typeface="Consolas" panose="020B0609020204030204" pitchFamily="49" charset="0"/>
                  <a:cs typeface="Consolas" panose="020B0609020204030204" pitchFamily="49" charset="0"/>
                </a:rPr>
                <a:t>1</a:t>
              </a:r>
              <a:endParaRPr lang="en-IL" sz="2000" b="0">
                <a:latin typeface="Consolas" panose="020B0609020204030204" pitchFamily="49" charset="0"/>
                <a:cs typeface="Consolas" panose="020B0609020204030204" pitchFamily="49" charset="0"/>
              </a:endParaRPr>
            </a:p>
          </p:txBody>
        </p:sp>
        <p:sp>
          <p:nvSpPr>
            <p:cNvPr id="147" name="Oval 146">
              <a:extLst>
                <a:ext uri="{FF2B5EF4-FFF2-40B4-BE49-F238E27FC236}">
                  <a16:creationId xmlns:a16="http://schemas.microsoft.com/office/drawing/2014/main" id="{477E3457-4164-C14A-B705-529156294C21}"/>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000" b="0" i="0" u="none" strike="noStrike" cap="none" normalizeH="0" baseline="0">
                <a:ln>
                  <a:noFill/>
                </a:ln>
                <a:solidFill>
                  <a:schemeClr val="tx1"/>
                </a:solidFill>
                <a:effectLst/>
                <a:latin typeface="Arial" pitchFamily="34" charset="0"/>
              </a:endParaRPr>
            </a:p>
          </p:txBody>
        </p:sp>
      </p:grpSp>
      <p:grpSp>
        <p:nvGrpSpPr>
          <p:cNvPr id="151" name="Group 150">
            <a:extLst>
              <a:ext uri="{FF2B5EF4-FFF2-40B4-BE49-F238E27FC236}">
                <a16:creationId xmlns:a16="http://schemas.microsoft.com/office/drawing/2014/main" id="{1D52D4BE-FAB8-F548-A884-ED9FFD582869}"/>
              </a:ext>
            </a:extLst>
          </p:cNvPr>
          <p:cNvGrpSpPr/>
          <p:nvPr/>
        </p:nvGrpSpPr>
        <p:grpSpPr>
          <a:xfrm>
            <a:off x="1385645" y="4012427"/>
            <a:ext cx="1194981" cy="841756"/>
            <a:chOff x="5060157" y="4048509"/>
            <a:chExt cx="1194981" cy="841756"/>
          </a:xfrm>
        </p:grpSpPr>
        <p:cxnSp>
          <p:nvCxnSpPr>
            <p:cNvPr id="152" name="Straight Arrow Connector 151">
              <a:extLst>
                <a:ext uri="{FF2B5EF4-FFF2-40B4-BE49-F238E27FC236}">
                  <a16:creationId xmlns:a16="http://schemas.microsoft.com/office/drawing/2014/main" id="{8D7AF355-256A-F448-BA76-A8AF8899137B}"/>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53" name="Straight Arrow Connector 152">
              <a:extLst>
                <a:ext uri="{FF2B5EF4-FFF2-40B4-BE49-F238E27FC236}">
                  <a16:creationId xmlns:a16="http://schemas.microsoft.com/office/drawing/2014/main" id="{A544051C-BBA0-3B40-A95A-5ED3BE086148}"/>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54" name="TextBox 153">
              <a:extLst>
                <a:ext uri="{FF2B5EF4-FFF2-40B4-BE49-F238E27FC236}">
                  <a16:creationId xmlns:a16="http://schemas.microsoft.com/office/drawing/2014/main" id="{DB58E9C8-2479-F541-BD37-6A7731580646}"/>
                </a:ext>
              </a:extLst>
            </p:cNvPr>
            <p:cNvSpPr txBox="1"/>
            <p:nvPr/>
          </p:nvSpPr>
          <p:spPr>
            <a:xfrm>
              <a:off x="5060157" y="4399448"/>
              <a:ext cx="291901" cy="401200"/>
            </a:xfrm>
            <a:prstGeom prst="rect">
              <a:avLst/>
            </a:prstGeom>
            <a:noFill/>
            <a:ln>
              <a:noFill/>
            </a:ln>
          </p:spPr>
          <p:txBody>
            <a:bodyPr wrap="square" lIns="0" tIns="46800" rIns="0" rtlCol="0">
              <a:spAutoFit/>
            </a:bodyPr>
            <a:lstStyle/>
            <a:p>
              <a:r>
                <a:rPr lang="en-IL" sz="2000" b="0">
                  <a:latin typeface="Consolas" panose="020B0609020204030204" pitchFamily="49" charset="0"/>
                  <a:cs typeface="Consolas" panose="020B0609020204030204" pitchFamily="49" charset="0"/>
                </a:rPr>
                <a:t>0</a:t>
              </a:r>
            </a:p>
          </p:txBody>
        </p:sp>
        <p:sp>
          <p:nvSpPr>
            <p:cNvPr id="155" name="TextBox 154">
              <a:extLst>
                <a:ext uri="{FF2B5EF4-FFF2-40B4-BE49-F238E27FC236}">
                  <a16:creationId xmlns:a16="http://schemas.microsoft.com/office/drawing/2014/main" id="{CBD32A01-1C1A-2E4D-9AA3-0CA405F97834}"/>
                </a:ext>
              </a:extLst>
            </p:cNvPr>
            <p:cNvSpPr txBox="1"/>
            <p:nvPr/>
          </p:nvSpPr>
          <p:spPr>
            <a:xfrm>
              <a:off x="5963237" y="4389088"/>
              <a:ext cx="291901" cy="401200"/>
            </a:xfrm>
            <a:prstGeom prst="rect">
              <a:avLst/>
            </a:prstGeom>
            <a:noFill/>
            <a:ln>
              <a:noFill/>
            </a:ln>
          </p:spPr>
          <p:txBody>
            <a:bodyPr wrap="square" lIns="0" tIns="46800" rIns="0" rtlCol="0">
              <a:spAutoFit/>
            </a:bodyPr>
            <a:lstStyle/>
            <a:p>
              <a:r>
                <a:rPr lang="he-IL" sz="2000" b="0" dirty="0">
                  <a:latin typeface="Consolas" panose="020B0609020204030204" pitchFamily="49" charset="0"/>
                  <a:cs typeface="Consolas" panose="020B0609020204030204" pitchFamily="49" charset="0"/>
                </a:rPr>
                <a:t>1</a:t>
              </a:r>
              <a:endParaRPr lang="en-IL" sz="2000" b="0">
                <a:latin typeface="Consolas" panose="020B0609020204030204" pitchFamily="49" charset="0"/>
                <a:cs typeface="Consolas" panose="020B0609020204030204" pitchFamily="49" charset="0"/>
              </a:endParaRPr>
            </a:p>
          </p:txBody>
        </p:sp>
        <p:sp>
          <p:nvSpPr>
            <p:cNvPr id="156" name="Oval 155">
              <a:extLst>
                <a:ext uri="{FF2B5EF4-FFF2-40B4-BE49-F238E27FC236}">
                  <a16:creationId xmlns:a16="http://schemas.microsoft.com/office/drawing/2014/main" id="{03CC7A45-CAF2-E543-98C6-5FD7CFBDA9BA}"/>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000" b="0" i="0" u="none" strike="noStrike" cap="none" normalizeH="0" baseline="0">
                <a:ln>
                  <a:noFill/>
                </a:ln>
                <a:solidFill>
                  <a:schemeClr val="tx1"/>
                </a:solidFill>
                <a:effectLst/>
                <a:latin typeface="Arial" pitchFamily="34" charset="0"/>
              </a:endParaRPr>
            </a:p>
          </p:txBody>
        </p:sp>
      </p:grpSp>
      <p:grpSp>
        <p:nvGrpSpPr>
          <p:cNvPr id="157" name="Group 156">
            <a:extLst>
              <a:ext uri="{FF2B5EF4-FFF2-40B4-BE49-F238E27FC236}">
                <a16:creationId xmlns:a16="http://schemas.microsoft.com/office/drawing/2014/main" id="{C6082DB0-318A-B543-85CC-FCD0A4C307ED}"/>
              </a:ext>
            </a:extLst>
          </p:cNvPr>
          <p:cNvGrpSpPr/>
          <p:nvPr/>
        </p:nvGrpSpPr>
        <p:grpSpPr>
          <a:xfrm>
            <a:off x="3291263" y="3998740"/>
            <a:ext cx="1208746" cy="841756"/>
            <a:chOff x="5046619" y="4048509"/>
            <a:chExt cx="1208746" cy="841756"/>
          </a:xfrm>
        </p:grpSpPr>
        <p:cxnSp>
          <p:nvCxnSpPr>
            <p:cNvPr id="158" name="Straight Arrow Connector 157">
              <a:extLst>
                <a:ext uri="{FF2B5EF4-FFF2-40B4-BE49-F238E27FC236}">
                  <a16:creationId xmlns:a16="http://schemas.microsoft.com/office/drawing/2014/main" id="{B35D8DE6-25D6-A340-A3D9-44064A8E635D}"/>
                </a:ext>
              </a:extLst>
            </p:cNvPr>
            <p:cNvCxnSpPr>
              <a:cxnSpLocks/>
            </p:cNvCxnSpPr>
            <p:nvPr/>
          </p:nvCxnSpPr>
          <p:spPr bwMode="auto">
            <a:xfrm flipH="1">
              <a:off x="5192570" y="4474003"/>
              <a:ext cx="298921"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61" name="Straight Arrow Connector 160">
              <a:extLst>
                <a:ext uri="{FF2B5EF4-FFF2-40B4-BE49-F238E27FC236}">
                  <a16:creationId xmlns:a16="http://schemas.microsoft.com/office/drawing/2014/main" id="{933BF6BE-1EC9-2146-939C-53E263CB202A}"/>
                </a:ext>
              </a:extLst>
            </p:cNvPr>
            <p:cNvCxnSpPr>
              <a:cxnSpLocks/>
            </p:cNvCxnSpPr>
            <p:nvPr/>
          </p:nvCxnSpPr>
          <p:spPr bwMode="auto">
            <a:xfrm>
              <a:off x="5852305" y="4474003"/>
              <a:ext cx="245866" cy="41626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62" name="TextBox 161">
              <a:extLst>
                <a:ext uri="{FF2B5EF4-FFF2-40B4-BE49-F238E27FC236}">
                  <a16:creationId xmlns:a16="http://schemas.microsoft.com/office/drawing/2014/main" id="{C8F06946-DDB5-DB4A-83D6-8A142F5D0D0E}"/>
                </a:ext>
              </a:extLst>
            </p:cNvPr>
            <p:cNvSpPr txBox="1"/>
            <p:nvPr/>
          </p:nvSpPr>
          <p:spPr>
            <a:xfrm>
              <a:off x="5046619" y="4402775"/>
              <a:ext cx="291901" cy="401200"/>
            </a:xfrm>
            <a:prstGeom prst="rect">
              <a:avLst/>
            </a:prstGeom>
            <a:noFill/>
            <a:ln>
              <a:noFill/>
            </a:ln>
          </p:spPr>
          <p:txBody>
            <a:bodyPr wrap="square" lIns="0" tIns="46800" rIns="0" rtlCol="0">
              <a:spAutoFit/>
            </a:bodyPr>
            <a:lstStyle/>
            <a:p>
              <a:r>
                <a:rPr lang="en-IL" sz="2000" b="0">
                  <a:latin typeface="Consolas" panose="020B0609020204030204" pitchFamily="49" charset="0"/>
                  <a:cs typeface="Consolas" panose="020B0609020204030204" pitchFamily="49" charset="0"/>
                </a:rPr>
                <a:t>0</a:t>
              </a:r>
            </a:p>
          </p:txBody>
        </p:sp>
        <p:sp>
          <p:nvSpPr>
            <p:cNvPr id="163" name="TextBox 162">
              <a:extLst>
                <a:ext uri="{FF2B5EF4-FFF2-40B4-BE49-F238E27FC236}">
                  <a16:creationId xmlns:a16="http://schemas.microsoft.com/office/drawing/2014/main" id="{102615AF-1DDE-2542-A53F-DD639B20A09A}"/>
                </a:ext>
              </a:extLst>
            </p:cNvPr>
            <p:cNvSpPr txBox="1"/>
            <p:nvPr/>
          </p:nvSpPr>
          <p:spPr>
            <a:xfrm>
              <a:off x="5963464" y="4402775"/>
              <a:ext cx="291901" cy="401200"/>
            </a:xfrm>
            <a:prstGeom prst="rect">
              <a:avLst/>
            </a:prstGeom>
            <a:noFill/>
            <a:ln>
              <a:noFill/>
            </a:ln>
          </p:spPr>
          <p:txBody>
            <a:bodyPr wrap="square" lIns="0" tIns="46800" rIns="0" rtlCol="0">
              <a:spAutoFit/>
            </a:bodyPr>
            <a:lstStyle/>
            <a:p>
              <a:r>
                <a:rPr lang="he-IL" sz="2000" b="0" dirty="0">
                  <a:latin typeface="Consolas" panose="020B0609020204030204" pitchFamily="49" charset="0"/>
                  <a:cs typeface="Consolas" panose="020B0609020204030204" pitchFamily="49" charset="0"/>
                </a:rPr>
                <a:t>1</a:t>
              </a:r>
              <a:endParaRPr lang="en-IL" sz="2000" b="0">
                <a:latin typeface="Consolas" panose="020B0609020204030204" pitchFamily="49" charset="0"/>
                <a:cs typeface="Consolas" panose="020B0609020204030204" pitchFamily="49" charset="0"/>
              </a:endParaRPr>
            </a:p>
          </p:txBody>
        </p:sp>
        <p:sp>
          <p:nvSpPr>
            <p:cNvPr id="164" name="Oval 163">
              <a:extLst>
                <a:ext uri="{FF2B5EF4-FFF2-40B4-BE49-F238E27FC236}">
                  <a16:creationId xmlns:a16="http://schemas.microsoft.com/office/drawing/2014/main" id="{599D9AF7-82E9-F946-A312-EBC0018A6FDE}"/>
                </a:ext>
              </a:extLst>
            </p:cNvPr>
            <p:cNvSpPr/>
            <p:nvPr/>
          </p:nvSpPr>
          <p:spPr bwMode="auto">
            <a:xfrm>
              <a:off x="5340057" y="4048509"/>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000" b="0" i="0" u="none" strike="noStrike" cap="none" normalizeH="0" baseline="0">
                <a:ln>
                  <a:noFill/>
                </a:ln>
                <a:solidFill>
                  <a:schemeClr val="tx1"/>
                </a:solidFill>
                <a:effectLst/>
                <a:latin typeface="Arial" pitchFamily="34" charset="0"/>
              </a:endParaRPr>
            </a:p>
          </p:txBody>
        </p:sp>
      </p:grpSp>
      <p:grpSp>
        <p:nvGrpSpPr>
          <p:cNvPr id="14" name="Group 13">
            <a:extLst>
              <a:ext uri="{FF2B5EF4-FFF2-40B4-BE49-F238E27FC236}">
                <a16:creationId xmlns:a16="http://schemas.microsoft.com/office/drawing/2014/main" id="{316A9535-896C-1A43-A0D2-BB787F23AB61}"/>
              </a:ext>
            </a:extLst>
          </p:cNvPr>
          <p:cNvGrpSpPr/>
          <p:nvPr/>
        </p:nvGrpSpPr>
        <p:grpSpPr>
          <a:xfrm>
            <a:off x="2066479" y="3068648"/>
            <a:ext cx="1721662" cy="873462"/>
            <a:chOff x="2066479" y="3068648"/>
            <a:chExt cx="1721662" cy="873462"/>
          </a:xfrm>
        </p:grpSpPr>
        <p:cxnSp>
          <p:nvCxnSpPr>
            <p:cNvPr id="166" name="Straight Arrow Connector 165">
              <a:extLst>
                <a:ext uri="{FF2B5EF4-FFF2-40B4-BE49-F238E27FC236}">
                  <a16:creationId xmlns:a16="http://schemas.microsoft.com/office/drawing/2014/main" id="{7EC436DA-7D4F-0942-99D6-FF5123F1C578}"/>
                </a:ext>
              </a:extLst>
            </p:cNvPr>
            <p:cNvCxnSpPr>
              <a:cxnSpLocks/>
              <a:stCxn id="184" idx="3"/>
            </p:cNvCxnSpPr>
            <p:nvPr/>
          </p:nvCxnSpPr>
          <p:spPr bwMode="auto">
            <a:xfrm flipH="1">
              <a:off x="2066479" y="3458893"/>
              <a:ext cx="671244" cy="483217"/>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81" name="Straight Arrow Connector 180">
              <a:extLst>
                <a:ext uri="{FF2B5EF4-FFF2-40B4-BE49-F238E27FC236}">
                  <a16:creationId xmlns:a16="http://schemas.microsoft.com/office/drawing/2014/main" id="{6BF3CB37-A723-A24F-995A-2BC53A4D0A29}"/>
                </a:ext>
              </a:extLst>
            </p:cNvPr>
            <p:cNvCxnSpPr>
              <a:cxnSpLocks/>
              <a:stCxn id="184" idx="5"/>
            </p:cNvCxnSpPr>
            <p:nvPr/>
          </p:nvCxnSpPr>
          <p:spPr bwMode="auto">
            <a:xfrm>
              <a:off x="3186864" y="3458893"/>
              <a:ext cx="601277" cy="483217"/>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82" name="TextBox 181">
              <a:extLst>
                <a:ext uri="{FF2B5EF4-FFF2-40B4-BE49-F238E27FC236}">
                  <a16:creationId xmlns:a16="http://schemas.microsoft.com/office/drawing/2014/main" id="{BC806D9C-2CFC-854F-8CA1-7BC32B53FB49}"/>
                </a:ext>
              </a:extLst>
            </p:cNvPr>
            <p:cNvSpPr txBox="1"/>
            <p:nvPr/>
          </p:nvSpPr>
          <p:spPr>
            <a:xfrm>
              <a:off x="2191406" y="3325248"/>
              <a:ext cx="291901" cy="401200"/>
            </a:xfrm>
            <a:prstGeom prst="rect">
              <a:avLst/>
            </a:prstGeom>
            <a:noFill/>
            <a:ln>
              <a:noFill/>
            </a:ln>
          </p:spPr>
          <p:txBody>
            <a:bodyPr wrap="square" lIns="0" tIns="46800" rIns="0" rtlCol="0">
              <a:spAutoFit/>
            </a:bodyPr>
            <a:lstStyle/>
            <a:p>
              <a:r>
                <a:rPr lang="en-IL" sz="2000" b="0">
                  <a:latin typeface="Consolas" panose="020B0609020204030204" pitchFamily="49" charset="0"/>
                  <a:cs typeface="Consolas" panose="020B0609020204030204" pitchFamily="49" charset="0"/>
                </a:rPr>
                <a:t>0</a:t>
              </a:r>
            </a:p>
          </p:txBody>
        </p:sp>
        <p:sp>
          <p:nvSpPr>
            <p:cNvPr id="183" name="TextBox 182">
              <a:extLst>
                <a:ext uri="{FF2B5EF4-FFF2-40B4-BE49-F238E27FC236}">
                  <a16:creationId xmlns:a16="http://schemas.microsoft.com/office/drawing/2014/main" id="{B4AB386C-A135-AC46-B85E-16EC0F2AF92D}"/>
                </a:ext>
              </a:extLst>
            </p:cNvPr>
            <p:cNvSpPr txBox="1"/>
            <p:nvPr/>
          </p:nvSpPr>
          <p:spPr>
            <a:xfrm>
              <a:off x="3439030" y="3367510"/>
              <a:ext cx="291901" cy="401200"/>
            </a:xfrm>
            <a:prstGeom prst="rect">
              <a:avLst/>
            </a:prstGeom>
            <a:noFill/>
            <a:ln>
              <a:noFill/>
            </a:ln>
          </p:spPr>
          <p:txBody>
            <a:bodyPr wrap="square" lIns="0" tIns="46800" rIns="0" rtlCol="0">
              <a:spAutoFit/>
            </a:bodyPr>
            <a:lstStyle/>
            <a:p>
              <a:r>
                <a:rPr lang="he-IL" sz="2000" b="0" dirty="0">
                  <a:latin typeface="Consolas" panose="020B0609020204030204" pitchFamily="49" charset="0"/>
                  <a:cs typeface="Consolas" panose="020B0609020204030204" pitchFamily="49" charset="0"/>
                </a:rPr>
                <a:t>1</a:t>
              </a:r>
              <a:endParaRPr lang="en-IL" sz="2000" b="0">
                <a:latin typeface="Consolas" panose="020B0609020204030204" pitchFamily="49" charset="0"/>
                <a:cs typeface="Consolas" panose="020B0609020204030204" pitchFamily="49" charset="0"/>
              </a:endParaRPr>
            </a:p>
          </p:txBody>
        </p:sp>
        <p:sp>
          <p:nvSpPr>
            <p:cNvPr id="184" name="Oval 183">
              <a:extLst>
                <a:ext uri="{FF2B5EF4-FFF2-40B4-BE49-F238E27FC236}">
                  <a16:creationId xmlns:a16="http://schemas.microsoft.com/office/drawing/2014/main" id="{66D582CF-C922-1548-9AC8-FAB37A111B66}"/>
                </a:ext>
              </a:extLst>
            </p:cNvPr>
            <p:cNvSpPr/>
            <p:nvPr/>
          </p:nvSpPr>
          <p:spPr bwMode="auto">
            <a:xfrm>
              <a:off x="2644703" y="306864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000" b="0" i="0" u="none" strike="noStrike" cap="none" normalizeH="0" baseline="0">
                <a:ln>
                  <a:noFill/>
                </a:ln>
                <a:solidFill>
                  <a:schemeClr val="tx1"/>
                </a:solidFill>
                <a:effectLst/>
                <a:latin typeface="Arial" pitchFamily="34" charset="0"/>
              </a:endParaRPr>
            </a:p>
          </p:txBody>
        </p:sp>
      </p:grpSp>
      <p:grpSp>
        <p:nvGrpSpPr>
          <p:cNvPr id="185" name="Group 184">
            <a:extLst>
              <a:ext uri="{FF2B5EF4-FFF2-40B4-BE49-F238E27FC236}">
                <a16:creationId xmlns:a16="http://schemas.microsoft.com/office/drawing/2014/main" id="{F31DE415-F85B-F142-A945-A117E571B046}"/>
              </a:ext>
            </a:extLst>
          </p:cNvPr>
          <p:cNvGrpSpPr/>
          <p:nvPr/>
        </p:nvGrpSpPr>
        <p:grpSpPr>
          <a:xfrm>
            <a:off x="5657647" y="3089117"/>
            <a:ext cx="1721662" cy="873462"/>
            <a:chOff x="2066479" y="3068648"/>
            <a:chExt cx="1721662" cy="873462"/>
          </a:xfrm>
        </p:grpSpPr>
        <p:cxnSp>
          <p:nvCxnSpPr>
            <p:cNvPr id="186" name="Straight Arrow Connector 185">
              <a:extLst>
                <a:ext uri="{FF2B5EF4-FFF2-40B4-BE49-F238E27FC236}">
                  <a16:creationId xmlns:a16="http://schemas.microsoft.com/office/drawing/2014/main" id="{AF00713E-EF7F-F748-9350-10F08318D623}"/>
                </a:ext>
              </a:extLst>
            </p:cNvPr>
            <p:cNvCxnSpPr>
              <a:cxnSpLocks/>
              <a:stCxn id="190" idx="3"/>
            </p:cNvCxnSpPr>
            <p:nvPr/>
          </p:nvCxnSpPr>
          <p:spPr bwMode="auto">
            <a:xfrm flipH="1">
              <a:off x="2066479" y="3458893"/>
              <a:ext cx="671244" cy="483217"/>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87" name="Straight Arrow Connector 186">
              <a:extLst>
                <a:ext uri="{FF2B5EF4-FFF2-40B4-BE49-F238E27FC236}">
                  <a16:creationId xmlns:a16="http://schemas.microsoft.com/office/drawing/2014/main" id="{400CA7C4-DDD9-6648-B94A-278D7D83DDE0}"/>
                </a:ext>
              </a:extLst>
            </p:cNvPr>
            <p:cNvCxnSpPr>
              <a:cxnSpLocks/>
              <a:stCxn id="190" idx="5"/>
            </p:cNvCxnSpPr>
            <p:nvPr/>
          </p:nvCxnSpPr>
          <p:spPr bwMode="auto">
            <a:xfrm>
              <a:off x="3186864" y="3458893"/>
              <a:ext cx="601277" cy="483217"/>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88" name="TextBox 187">
              <a:extLst>
                <a:ext uri="{FF2B5EF4-FFF2-40B4-BE49-F238E27FC236}">
                  <a16:creationId xmlns:a16="http://schemas.microsoft.com/office/drawing/2014/main" id="{EDE32B8D-1BC1-5D4D-8149-9365F9DBA345}"/>
                </a:ext>
              </a:extLst>
            </p:cNvPr>
            <p:cNvSpPr txBox="1"/>
            <p:nvPr/>
          </p:nvSpPr>
          <p:spPr>
            <a:xfrm>
              <a:off x="2184212" y="3356853"/>
              <a:ext cx="291901" cy="401200"/>
            </a:xfrm>
            <a:prstGeom prst="rect">
              <a:avLst/>
            </a:prstGeom>
            <a:noFill/>
            <a:ln>
              <a:noFill/>
            </a:ln>
          </p:spPr>
          <p:txBody>
            <a:bodyPr wrap="square" lIns="0" tIns="46800" rIns="0" rtlCol="0">
              <a:spAutoFit/>
            </a:bodyPr>
            <a:lstStyle/>
            <a:p>
              <a:r>
                <a:rPr lang="en-IL" sz="2000" b="0">
                  <a:latin typeface="Consolas" panose="020B0609020204030204" pitchFamily="49" charset="0"/>
                  <a:cs typeface="Consolas" panose="020B0609020204030204" pitchFamily="49" charset="0"/>
                </a:rPr>
                <a:t>0</a:t>
              </a:r>
            </a:p>
          </p:txBody>
        </p:sp>
        <p:sp>
          <p:nvSpPr>
            <p:cNvPr id="189" name="TextBox 188">
              <a:extLst>
                <a:ext uri="{FF2B5EF4-FFF2-40B4-BE49-F238E27FC236}">
                  <a16:creationId xmlns:a16="http://schemas.microsoft.com/office/drawing/2014/main" id="{84074237-CF6B-4844-B3C9-42AAC92E3580}"/>
                </a:ext>
              </a:extLst>
            </p:cNvPr>
            <p:cNvSpPr txBox="1"/>
            <p:nvPr/>
          </p:nvSpPr>
          <p:spPr>
            <a:xfrm>
              <a:off x="3431495" y="3343728"/>
              <a:ext cx="291901" cy="401200"/>
            </a:xfrm>
            <a:prstGeom prst="rect">
              <a:avLst/>
            </a:prstGeom>
            <a:noFill/>
            <a:ln>
              <a:noFill/>
            </a:ln>
          </p:spPr>
          <p:txBody>
            <a:bodyPr wrap="square" lIns="0" tIns="46800" rIns="0" rtlCol="0">
              <a:spAutoFit/>
            </a:bodyPr>
            <a:lstStyle/>
            <a:p>
              <a:r>
                <a:rPr lang="he-IL" sz="2000" b="0" dirty="0">
                  <a:latin typeface="Consolas" panose="020B0609020204030204" pitchFamily="49" charset="0"/>
                  <a:cs typeface="Consolas" panose="020B0609020204030204" pitchFamily="49" charset="0"/>
                </a:rPr>
                <a:t>1</a:t>
              </a:r>
              <a:endParaRPr lang="en-IL" sz="2000" b="0">
                <a:latin typeface="Consolas" panose="020B0609020204030204" pitchFamily="49" charset="0"/>
                <a:cs typeface="Consolas" panose="020B0609020204030204" pitchFamily="49" charset="0"/>
              </a:endParaRPr>
            </a:p>
          </p:txBody>
        </p:sp>
        <p:sp>
          <p:nvSpPr>
            <p:cNvPr id="190" name="Oval 189">
              <a:extLst>
                <a:ext uri="{FF2B5EF4-FFF2-40B4-BE49-F238E27FC236}">
                  <a16:creationId xmlns:a16="http://schemas.microsoft.com/office/drawing/2014/main" id="{3823129B-E70D-E84E-8717-41704CC7C381}"/>
                </a:ext>
              </a:extLst>
            </p:cNvPr>
            <p:cNvSpPr/>
            <p:nvPr/>
          </p:nvSpPr>
          <p:spPr bwMode="auto">
            <a:xfrm>
              <a:off x="2644703" y="306864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2000" b="0" i="0" u="none" strike="noStrike" cap="none" normalizeH="0" baseline="0">
                <a:ln>
                  <a:noFill/>
                </a:ln>
                <a:solidFill>
                  <a:schemeClr val="tx1"/>
                </a:solidFill>
                <a:effectLst/>
                <a:latin typeface="Arial" pitchFamily="34" charset="0"/>
              </a:endParaRPr>
            </a:p>
          </p:txBody>
        </p:sp>
      </p:grpSp>
      <p:cxnSp>
        <p:nvCxnSpPr>
          <p:cNvPr id="192" name="Straight Arrow Connector 191">
            <a:extLst>
              <a:ext uri="{FF2B5EF4-FFF2-40B4-BE49-F238E27FC236}">
                <a16:creationId xmlns:a16="http://schemas.microsoft.com/office/drawing/2014/main" id="{6D6316EA-7B02-BF41-8699-086BDFE5C92E}"/>
              </a:ext>
            </a:extLst>
          </p:cNvPr>
          <p:cNvCxnSpPr>
            <a:cxnSpLocks/>
            <a:stCxn id="215" idx="3"/>
          </p:cNvCxnSpPr>
          <p:nvPr/>
        </p:nvCxnSpPr>
        <p:spPr bwMode="auto">
          <a:xfrm flipH="1">
            <a:off x="3186864" y="2578635"/>
            <a:ext cx="1386671" cy="458589"/>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93" name="Straight Arrow Connector 192">
            <a:extLst>
              <a:ext uri="{FF2B5EF4-FFF2-40B4-BE49-F238E27FC236}">
                <a16:creationId xmlns:a16="http://schemas.microsoft.com/office/drawing/2014/main" id="{20B50B3B-3F64-9C45-915A-1390073F0EF1}"/>
              </a:ext>
            </a:extLst>
          </p:cNvPr>
          <p:cNvCxnSpPr>
            <a:cxnSpLocks/>
            <a:stCxn id="215" idx="5"/>
          </p:cNvCxnSpPr>
          <p:nvPr/>
        </p:nvCxnSpPr>
        <p:spPr bwMode="auto">
          <a:xfrm>
            <a:off x="5022676" y="2578635"/>
            <a:ext cx="1299629" cy="488512"/>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194" name="TextBox 193">
            <a:extLst>
              <a:ext uri="{FF2B5EF4-FFF2-40B4-BE49-F238E27FC236}">
                <a16:creationId xmlns:a16="http://schemas.microsoft.com/office/drawing/2014/main" id="{0FF2B9DC-4A4A-8D46-957A-563FD9A65FA6}"/>
              </a:ext>
            </a:extLst>
          </p:cNvPr>
          <p:cNvSpPr txBox="1"/>
          <p:nvPr/>
        </p:nvSpPr>
        <p:spPr>
          <a:xfrm>
            <a:off x="3719346" y="2419338"/>
            <a:ext cx="291901" cy="401200"/>
          </a:xfrm>
          <a:prstGeom prst="rect">
            <a:avLst/>
          </a:prstGeom>
          <a:noFill/>
          <a:ln>
            <a:noFill/>
          </a:ln>
        </p:spPr>
        <p:txBody>
          <a:bodyPr wrap="square" lIns="0" tIns="46800" rIns="0" rtlCol="0">
            <a:spAutoFit/>
          </a:bodyPr>
          <a:lstStyle/>
          <a:p>
            <a:r>
              <a:rPr lang="en-IL" sz="2000" b="0">
                <a:latin typeface="Consolas" panose="020B0609020204030204" pitchFamily="49" charset="0"/>
                <a:cs typeface="Consolas" panose="020B0609020204030204" pitchFamily="49" charset="0"/>
              </a:rPr>
              <a:t>0</a:t>
            </a:r>
          </a:p>
        </p:txBody>
      </p:sp>
      <p:sp>
        <p:nvSpPr>
          <p:cNvPr id="214" name="TextBox 213">
            <a:extLst>
              <a:ext uri="{FF2B5EF4-FFF2-40B4-BE49-F238E27FC236}">
                <a16:creationId xmlns:a16="http://schemas.microsoft.com/office/drawing/2014/main" id="{DF669003-5681-0E4A-B60B-F1B0032E6614}"/>
              </a:ext>
            </a:extLst>
          </p:cNvPr>
          <p:cNvSpPr txBox="1"/>
          <p:nvPr/>
        </p:nvSpPr>
        <p:spPr>
          <a:xfrm>
            <a:off x="5603740" y="2470702"/>
            <a:ext cx="291901" cy="401200"/>
          </a:xfrm>
          <a:prstGeom prst="rect">
            <a:avLst/>
          </a:prstGeom>
          <a:noFill/>
          <a:ln>
            <a:noFill/>
          </a:ln>
        </p:spPr>
        <p:txBody>
          <a:bodyPr wrap="square" lIns="0" tIns="46800" rIns="0" rtlCol="0">
            <a:spAutoFit/>
          </a:bodyPr>
          <a:lstStyle/>
          <a:p>
            <a:r>
              <a:rPr lang="he-IL" sz="2000" b="0" dirty="0">
                <a:latin typeface="Consolas" panose="020B0609020204030204" pitchFamily="49" charset="0"/>
                <a:cs typeface="Consolas" panose="020B0609020204030204" pitchFamily="49" charset="0"/>
              </a:rPr>
              <a:t>1</a:t>
            </a:r>
            <a:endParaRPr lang="en-IL" sz="2000" b="0">
              <a:latin typeface="Consolas" panose="020B0609020204030204" pitchFamily="49" charset="0"/>
              <a:cs typeface="Consolas" panose="020B0609020204030204" pitchFamily="49" charset="0"/>
            </a:endParaRPr>
          </a:p>
        </p:txBody>
      </p:sp>
      <p:sp>
        <p:nvSpPr>
          <p:cNvPr id="215" name="Oval 214">
            <a:extLst>
              <a:ext uri="{FF2B5EF4-FFF2-40B4-BE49-F238E27FC236}">
                <a16:creationId xmlns:a16="http://schemas.microsoft.com/office/drawing/2014/main" id="{7FC348B1-FC25-D741-A679-32513C5846C7}"/>
              </a:ext>
            </a:extLst>
          </p:cNvPr>
          <p:cNvSpPr/>
          <p:nvPr/>
        </p:nvSpPr>
        <p:spPr bwMode="auto">
          <a:xfrm>
            <a:off x="4480515" y="2188390"/>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grpSp>
        <p:nvGrpSpPr>
          <p:cNvPr id="223" name="Group 222">
            <a:extLst>
              <a:ext uri="{FF2B5EF4-FFF2-40B4-BE49-F238E27FC236}">
                <a16:creationId xmlns:a16="http://schemas.microsoft.com/office/drawing/2014/main" id="{68FFFF3F-06E3-D244-AA8F-D9AB1B112142}"/>
              </a:ext>
            </a:extLst>
          </p:cNvPr>
          <p:cNvGrpSpPr/>
          <p:nvPr/>
        </p:nvGrpSpPr>
        <p:grpSpPr>
          <a:xfrm>
            <a:off x="3041460" y="1246166"/>
            <a:ext cx="1721662" cy="873462"/>
            <a:chOff x="2066479" y="3068648"/>
            <a:chExt cx="1721662" cy="873462"/>
          </a:xfrm>
        </p:grpSpPr>
        <p:cxnSp>
          <p:nvCxnSpPr>
            <p:cNvPr id="224" name="Straight Arrow Connector 223">
              <a:extLst>
                <a:ext uri="{FF2B5EF4-FFF2-40B4-BE49-F238E27FC236}">
                  <a16:creationId xmlns:a16="http://schemas.microsoft.com/office/drawing/2014/main" id="{F4ABBDAF-94E1-0441-A814-3D57E979AC23}"/>
                </a:ext>
              </a:extLst>
            </p:cNvPr>
            <p:cNvCxnSpPr>
              <a:cxnSpLocks/>
              <a:stCxn id="228" idx="3"/>
            </p:cNvCxnSpPr>
            <p:nvPr/>
          </p:nvCxnSpPr>
          <p:spPr bwMode="auto">
            <a:xfrm flipH="1">
              <a:off x="2066479" y="3458893"/>
              <a:ext cx="671244" cy="483217"/>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25" name="Straight Arrow Connector 224">
              <a:extLst>
                <a:ext uri="{FF2B5EF4-FFF2-40B4-BE49-F238E27FC236}">
                  <a16:creationId xmlns:a16="http://schemas.microsoft.com/office/drawing/2014/main" id="{CF05AAEE-5C0B-584B-BC2C-73F00AA97299}"/>
                </a:ext>
              </a:extLst>
            </p:cNvPr>
            <p:cNvCxnSpPr>
              <a:cxnSpLocks/>
              <a:stCxn id="228" idx="5"/>
            </p:cNvCxnSpPr>
            <p:nvPr/>
          </p:nvCxnSpPr>
          <p:spPr bwMode="auto">
            <a:xfrm>
              <a:off x="3186864" y="3458893"/>
              <a:ext cx="601277" cy="483217"/>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26" name="TextBox 225">
              <a:extLst>
                <a:ext uri="{FF2B5EF4-FFF2-40B4-BE49-F238E27FC236}">
                  <a16:creationId xmlns:a16="http://schemas.microsoft.com/office/drawing/2014/main" id="{C550F84A-C109-E541-9544-4DF81FFC926F}"/>
                </a:ext>
              </a:extLst>
            </p:cNvPr>
            <p:cNvSpPr txBox="1"/>
            <p:nvPr/>
          </p:nvSpPr>
          <p:spPr>
            <a:xfrm>
              <a:off x="2170332" y="3356089"/>
              <a:ext cx="291901" cy="401200"/>
            </a:xfrm>
            <a:prstGeom prst="rect">
              <a:avLst/>
            </a:prstGeom>
            <a:noFill/>
            <a:ln>
              <a:noFill/>
            </a:ln>
          </p:spPr>
          <p:txBody>
            <a:bodyPr wrap="square" lIns="0" tIns="46800" rIns="0" rtlCol="0">
              <a:spAutoFit/>
            </a:bodyPr>
            <a:lstStyle/>
            <a:p>
              <a:r>
                <a:rPr lang="en-IL" sz="2000" b="0">
                  <a:latin typeface="Consolas" panose="020B0609020204030204" pitchFamily="49" charset="0"/>
                  <a:cs typeface="Consolas" panose="020B0609020204030204" pitchFamily="49" charset="0"/>
                </a:rPr>
                <a:t>0</a:t>
              </a:r>
            </a:p>
          </p:txBody>
        </p:sp>
        <p:sp>
          <p:nvSpPr>
            <p:cNvPr id="227" name="TextBox 226">
              <a:extLst>
                <a:ext uri="{FF2B5EF4-FFF2-40B4-BE49-F238E27FC236}">
                  <a16:creationId xmlns:a16="http://schemas.microsoft.com/office/drawing/2014/main" id="{9EDDC651-54A4-5F47-A76B-A55B07EF9A7D}"/>
                </a:ext>
              </a:extLst>
            </p:cNvPr>
            <p:cNvSpPr txBox="1"/>
            <p:nvPr/>
          </p:nvSpPr>
          <p:spPr>
            <a:xfrm>
              <a:off x="3452033" y="3340024"/>
              <a:ext cx="291901" cy="401200"/>
            </a:xfrm>
            <a:prstGeom prst="rect">
              <a:avLst/>
            </a:prstGeom>
            <a:noFill/>
            <a:ln>
              <a:noFill/>
            </a:ln>
          </p:spPr>
          <p:txBody>
            <a:bodyPr wrap="square" lIns="0" tIns="46800" rIns="0" rtlCol="0">
              <a:spAutoFit/>
            </a:bodyPr>
            <a:lstStyle/>
            <a:p>
              <a:r>
                <a:rPr lang="he-IL" sz="2000" b="0" dirty="0">
                  <a:latin typeface="Consolas" panose="020B0609020204030204" pitchFamily="49" charset="0"/>
                  <a:cs typeface="Consolas" panose="020B0609020204030204" pitchFamily="49" charset="0"/>
                </a:rPr>
                <a:t>1</a:t>
              </a:r>
              <a:endParaRPr lang="en-IL" sz="2000" b="0">
                <a:latin typeface="Consolas" panose="020B0609020204030204" pitchFamily="49" charset="0"/>
                <a:cs typeface="Consolas" panose="020B0609020204030204" pitchFamily="49" charset="0"/>
              </a:endParaRPr>
            </a:p>
          </p:txBody>
        </p:sp>
        <p:sp>
          <p:nvSpPr>
            <p:cNvPr id="228" name="Oval 227">
              <a:extLst>
                <a:ext uri="{FF2B5EF4-FFF2-40B4-BE49-F238E27FC236}">
                  <a16:creationId xmlns:a16="http://schemas.microsoft.com/office/drawing/2014/main" id="{AE10B657-F7BC-8E4E-90C5-F3F8DE48E909}"/>
                </a:ext>
              </a:extLst>
            </p:cNvPr>
            <p:cNvSpPr/>
            <p:nvPr/>
          </p:nvSpPr>
          <p:spPr bwMode="auto">
            <a:xfrm>
              <a:off x="2644703" y="3068648"/>
              <a:ext cx="635181" cy="457200"/>
            </a:xfrm>
            <a:prstGeom prst="ellipse">
              <a:avLst/>
            </a:prstGeom>
            <a:solidFill>
              <a:schemeClr val="bg1">
                <a:lumMod val="85000"/>
              </a:schemeClr>
            </a:solid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0" i="0" u="none" strike="noStrike" cap="none" normalizeH="0" baseline="0">
                <a:ln>
                  <a:noFill/>
                </a:ln>
                <a:solidFill>
                  <a:schemeClr val="tx1"/>
                </a:solidFill>
                <a:effectLst/>
                <a:latin typeface="Arial" pitchFamily="34" charset="0"/>
              </a:endParaRPr>
            </a:p>
          </p:txBody>
        </p:sp>
      </p:grpSp>
    </p:spTree>
    <p:extLst>
      <p:ext uri="{BB962C8B-B14F-4D97-AF65-F5344CB8AC3E}">
        <p14:creationId xmlns:p14="http://schemas.microsoft.com/office/powerpoint/2010/main" val="26866060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2FCCD-CE0C-3341-8EC4-7F9DF9105969}"/>
              </a:ext>
            </a:extLst>
          </p:cNvPr>
          <p:cNvSpPr>
            <a:spLocks noGrp="1"/>
          </p:cNvSpPr>
          <p:nvPr>
            <p:ph type="title"/>
          </p:nvPr>
        </p:nvSpPr>
        <p:spPr/>
        <p:txBody>
          <a:bodyPr/>
          <a:lstStyle/>
          <a:p>
            <a:r>
              <a:rPr lang="en-IL"/>
              <a:t>bla</a:t>
            </a:r>
          </a:p>
        </p:txBody>
      </p:sp>
      <p:grpSp>
        <p:nvGrpSpPr>
          <p:cNvPr id="12" name="Group 11">
            <a:extLst>
              <a:ext uri="{FF2B5EF4-FFF2-40B4-BE49-F238E27FC236}">
                <a16:creationId xmlns:a16="http://schemas.microsoft.com/office/drawing/2014/main" id="{EF4E314D-B49C-2E4D-97A6-51F9F6F5E1BA}"/>
              </a:ext>
            </a:extLst>
          </p:cNvPr>
          <p:cNvGrpSpPr/>
          <p:nvPr/>
        </p:nvGrpSpPr>
        <p:grpSpPr>
          <a:xfrm>
            <a:off x="7541516" y="3706838"/>
            <a:ext cx="1657166" cy="2814717"/>
            <a:chOff x="5908272" y="3703078"/>
            <a:chExt cx="1657166" cy="2814717"/>
          </a:xfrm>
        </p:grpSpPr>
        <p:sp>
          <p:nvSpPr>
            <p:cNvPr id="16" name="TextBox 15">
              <a:extLst>
                <a:ext uri="{FF2B5EF4-FFF2-40B4-BE49-F238E27FC236}">
                  <a16:creationId xmlns:a16="http://schemas.microsoft.com/office/drawing/2014/main" id="{EE554873-CE93-DD45-AFED-7E76DCB86802}"/>
                </a:ext>
              </a:extLst>
            </p:cNvPr>
            <p:cNvSpPr txBox="1"/>
            <p:nvPr/>
          </p:nvSpPr>
          <p:spPr>
            <a:xfrm>
              <a:off x="5908272" y="3703078"/>
              <a:ext cx="1657166" cy="278089"/>
            </a:xfrm>
            <a:prstGeom prst="rect">
              <a:avLst/>
            </a:prstGeom>
            <a:noFill/>
            <a:ln>
              <a:noFill/>
            </a:ln>
          </p:spPr>
          <p:txBody>
            <a:bodyPr wrap="square" lIns="0" tIns="46800" rIns="0" rtlCol="0">
              <a:spAutoFit/>
            </a:bodyPr>
            <a:lstStyle/>
            <a:p>
              <a:r>
                <a:rPr lang="en-IL" sz="1200" b="0">
                  <a:latin typeface="Consolas" panose="020B0609020204030204" pitchFamily="49" charset="0"/>
                  <a:cs typeface="Consolas" panose="020B0609020204030204" pitchFamily="49" charset="0"/>
                </a:rPr>
                <a:t>codeBook</a:t>
              </a:r>
            </a:p>
          </p:txBody>
        </p:sp>
        <p:sp>
          <p:nvSpPr>
            <p:cNvPr id="17" name="TextBox 16">
              <a:extLst>
                <a:ext uri="{FF2B5EF4-FFF2-40B4-BE49-F238E27FC236}">
                  <a16:creationId xmlns:a16="http://schemas.microsoft.com/office/drawing/2014/main" id="{87FAF952-B348-D24A-8FDC-337E37320B53}"/>
                </a:ext>
              </a:extLst>
            </p:cNvPr>
            <p:cNvSpPr txBox="1"/>
            <p:nvPr/>
          </p:nvSpPr>
          <p:spPr>
            <a:xfrm>
              <a:off x="6172200" y="431548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'a'</a:t>
              </a:r>
              <a:endParaRPr lang="en-IL" sz="1200" b="0">
                <a:latin typeface="Consolas" panose="020B0609020204030204" pitchFamily="49" charset="0"/>
                <a:cs typeface="Consolas" panose="020B0609020204030204" pitchFamily="49" charset="0"/>
              </a:endParaRPr>
            </a:p>
          </p:txBody>
        </p:sp>
        <p:sp>
          <p:nvSpPr>
            <p:cNvPr id="18" name="TextBox 17">
              <a:extLst>
                <a:ext uri="{FF2B5EF4-FFF2-40B4-BE49-F238E27FC236}">
                  <a16:creationId xmlns:a16="http://schemas.microsoft.com/office/drawing/2014/main" id="{1E050B86-61AD-314E-A91D-FE9AAAD3534D}"/>
                </a:ext>
              </a:extLst>
            </p:cNvPr>
            <p:cNvSpPr txBox="1"/>
            <p:nvPr/>
          </p:nvSpPr>
          <p:spPr>
            <a:xfrm>
              <a:off x="6477000" y="4372987"/>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a:latin typeface="Consolas" panose="020B0609020204030204" pitchFamily="49" charset="0"/>
                  <a:cs typeface="Consolas" panose="020B0609020204030204" pitchFamily="49" charset="0"/>
                </a:rPr>
                <a:t>0</a:t>
              </a:r>
            </a:p>
          </p:txBody>
        </p:sp>
        <p:sp>
          <p:nvSpPr>
            <p:cNvPr id="19" name="TextBox 18">
              <a:extLst>
                <a:ext uri="{FF2B5EF4-FFF2-40B4-BE49-F238E27FC236}">
                  <a16:creationId xmlns:a16="http://schemas.microsoft.com/office/drawing/2014/main" id="{B606FBDB-8BA2-EB4F-80CB-2898714E2A9F}"/>
                </a:ext>
              </a:extLst>
            </p:cNvPr>
            <p:cNvSpPr txBox="1"/>
            <p:nvPr/>
          </p:nvSpPr>
          <p:spPr>
            <a:xfrm>
              <a:off x="6172200" y="452608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'b'</a:t>
              </a:r>
              <a:endParaRPr lang="en-IL" sz="1200" b="0">
                <a:latin typeface="Consolas" panose="020B0609020204030204" pitchFamily="49" charset="0"/>
                <a:cs typeface="Consolas" panose="020B0609020204030204" pitchFamily="49" charset="0"/>
              </a:endParaRPr>
            </a:p>
          </p:txBody>
        </p:sp>
        <p:sp>
          <p:nvSpPr>
            <p:cNvPr id="20" name="TextBox 19">
              <a:extLst>
                <a:ext uri="{FF2B5EF4-FFF2-40B4-BE49-F238E27FC236}">
                  <a16:creationId xmlns:a16="http://schemas.microsoft.com/office/drawing/2014/main" id="{0B5DDCAB-6280-DF4C-849E-10C30598C3F5}"/>
                </a:ext>
              </a:extLst>
            </p:cNvPr>
            <p:cNvSpPr txBox="1"/>
            <p:nvPr/>
          </p:nvSpPr>
          <p:spPr>
            <a:xfrm>
              <a:off x="6477000" y="4583595"/>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a:latin typeface="Consolas" panose="020B0609020204030204" pitchFamily="49" charset="0"/>
                  <a:cs typeface="Consolas" panose="020B0609020204030204" pitchFamily="49" charset="0"/>
                </a:rPr>
                <a:t>111</a:t>
              </a:r>
            </a:p>
          </p:txBody>
        </p:sp>
        <p:sp>
          <p:nvSpPr>
            <p:cNvPr id="21" name="TextBox 20">
              <a:extLst>
                <a:ext uri="{FF2B5EF4-FFF2-40B4-BE49-F238E27FC236}">
                  <a16:creationId xmlns:a16="http://schemas.microsoft.com/office/drawing/2014/main" id="{7A6DAEB2-6E85-0943-B14B-DA8D72138997}"/>
                </a:ext>
              </a:extLst>
            </p:cNvPr>
            <p:cNvSpPr txBox="1"/>
            <p:nvPr/>
          </p:nvSpPr>
          <p:spPr>
            <a:xfrm>
              <a:off x="6172200" y="473669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'c'</a:t>
              </a:r>
              <a:endParaRPr lang="en-IL" sz="1200" b="0">
                <a:latin typeface="Consolas" panose="020B0609020204030204" pitchFamily="49" charset="0"/>
                <a:cs typeface="Consolas" panose="020B0609020204030204" pitchFamily="49" charset="0"/>
              </a:endParaRPr>
            </a:p>
          </p:txBody>
        </p:sp>
        <p:sp>
          <p:nvSpPr>
            <p:cNvPr id="22" name="TextBox 21">
              <a:extLst>
                <a:ext uri="{FF2B5EF4-FFF2-40B4-BE49-F238E27FC236}">
                  <a16:creationId xmlns:a16="http://schemas.microsoft.com/office/drawing/2014/main" id="{0CD860B6-D154-C14A-8E45-AD0F07F39EE7}"/>
                </a:ext>
              </a:extLst>
            </p:cNvPr>
            <p:cNvSpPr txBox="1"/>
            <p:nvPr/>
          </p:nvSpPr>
          <p:spPr>
            <a:xfrm>
              <a:off x="6477000" y="4794203"/>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a:latin typeface="Consolas" panose="020B0609020204030204" pitchFamily="49" charset="0"/>
                  <a:cs typeface="Consolas" panose="020B0609020204030204" pitchFamily="49" charset="0"/>
                </a:rPr>
                <a:t>1000</a:t>
              </a:r>
            </a:p>
          </p:txBody>
        </p:sp>
        <p:sp>
          <p:nvSpPr>
            <p:cNvPr id="23" name="TextBox 22">
              <a:extLst>
                <a:ext uri="{FF2B5EF4-FFF2-40B4-BE49-F238E27FC236}">
                  <a16:creationId xmlns:a16="http://schemas.microsoft.com/office/drawing/2014/main" id="{0CBE9A55-4E33-4D4C-98C7-09FCD14CD090}"/>
                </a:ext>
              </a:extLst>
            </p:cNvPr>
            <p:cNvSpPr txBox="1"/>
            <p:nvPr/>
          </p:nvSpPr>
          <p:spPr>
            <a:xfrm>
              <a:off x="6172200" y="4947305"/>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'd'</a:t>
              </a:r>
              <a:endParaRPr lang="en-IL" sz="1200" b="0">
                <a:latin typeface="Consolas" panose="020B0609020204030204" pitchFamily="49" charset="0"/>
                <a:cs typeface="Consolas" panose="020B0609020204030204" pitchFamily="49" charset="0"/>
              </a:endParaRPr>
            </a:p>
          </p:txBody>
        </p:sp>
        <p:sp>
          <p:nvSpPr>
            <p:cNvPr id="24" name="TextBox 23">
              <a:extLst>
                <a:ext uri="{FF2B5EF4-FFF2-40B4-BE49-F238E27FC236}">
                  <a16:creationId xmlns:a16="http://schemas.microsoft.com/office/drawing/2014/main" id="{B31E3FD6-D154-DD45-B937-47AC2ACCE9B3}"/>
                </a:ext>
              </a:extLst>
            </p:cNvPr>
            <p:cNvSpPr txBox="1"/>
            <p:nvPr/>
          </p:nvSpPr>
          <p:spPr>
            <a:xfrm>
              <a:off x="6477000" y="5004811"/>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a:latin typeface="Consolas" panose="020B0609020204030204" pitchFamily="49" charset="0"/>
                  <a:cs typeface="Consolas" panose="020B0609020204030204" pitchFamily="49" charset="0"/>
                </a:rPr>
                <a:t>1001</a:t>
              </a:r>
            </a:p>
          </p:txBody>
        </p:sp>
        <p:sp>
          <p:nvSpPr>
            <p:cNvPr id="25" name="TextBox 24">
              <a:extLst>
                <a:ext uri="{FF2B5EF4-FFF2-40B4-BE49-F238E27FC236}">
                  <a16:creationId xmlns:a16="http://schemas.microsoft.com/office/drawing/2014/main" id="{13ABF1A5-0E7B-A348-8959-19C5542B4973}"/>
                </a:ext>
              </a:extLst>
            </p:cNvPr>
            <p:cNvSpPr txBox="1"/>
            <p:nvPr/>
          </p:nvSpPr>
          <p:spPr>
            <a:xfrm>
              <a:off x="6169916" y="5157913"/>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'e'</a:t>
              </a:r>
              <a:endParaRPr lang="en-IL" sz="1200" b="0">
                <a:latin typeface="Consolas" panose="020B0609020204030204" pitchFamily="49" charset="0"/>
                <a:cs typeface="Consolas" panose="020B0609020204030204" pitchFamily="49" charset="0"/>
              </a:endParaRPr>
            </a:p>
          </p:txBody>
        </p:sp>
        <p:sp>
          <p:nvSpPr>
            <p:cNvPr id="26" name="TextBox 25">
              <a:extLst>
                <a:ext uri="{FF2B5EF4-FFF2-40B4-BE49-F238E27FC236}">
                  <a16:creationId xmlns:a16="http://schemas.microsoft.com/office/drawing/2014/main" id="{A15C20A7-A694-554C-8E36-0C8448311F38}"/>
                </a:ext>
              </a:extLst>
            </p:cNvPr>
            <p:cNvSpPr txBox="1"/>
            <p:nvPr/>
          </p:nvSpPr>
          <p:spPr>
            <a:xfrm>
              <a:off x="6474716" y="5215419"/>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a:latin typeface="Consolas" panose="020B0609020204030204" pitchFamily="49" charset="0"/>
                  <a:cs typeface="Consolas" panose="020B0609020204030204" pitchFamily="49" charset="0"/>
                </a:rPr>
                <a:t>1010</a:t>
              </a:r>
            </a:p>
          </p:txBody>
        </p:sp>
        <p:sp>
          <p:nvSpPr>
            <p:cNvPr id="27" name="TextBox 26">
              <a:extLst>
                <a:ext uri="{FF2B5EF4-FFF2-40B4-BE49-F238E27FC236}">
                  <a16:creationId xmlns:a16="http://schemas.microsoft.com/office/drawing/2014/main" id="{1A34BC08-28E8-5243-874F-8E27E9183350}"/>
                </a:ext>
              </a:extLst>
            </p:cNvPr>
            <p:cNvSpPr txBox="1"/>
            <p:nvPr/>
          </p:nvSpPr>
          <p:spPr>
            <a:xfrm>
              <a:off x="6169916" y="536852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'f'</a:t>
              </a:r>
              <a:endParaRPr lang="en-IL" sz="1200" b="0">
                <a:latin typeface="Consolas" panose="020B0609020204030204" pitchFamily="49" charset="0"/>
                <a:cs typeface="Consolas" panose="020B0609020204030204" pitchFamily="49" charset="0"/>
              </a:endParaRPr>
            </a:p>
          </p:txBody>
        </p:sp>
        <p:sp>
          <p:nvSpPr>
            <p:cNvPr id="28" name="TextBox 27">
              <a:extLst>
                <a:ext uri="{FF2B5EF4-FFF2-40B4-BE49-F238E27FC236}">
                  <a16:creationId xmlns:a16="http://schemas.microsoft.com/office/drawing/2014/main" id="{92082BA0-C1D0-FA48-A6AA-685E72AC7A2B}"/>
                </a:ext>
              </a:extLst>
            </p:cNvPr>
            <p:cNvSpPr txBox="1"/>
            <p:nvPr/>
          </p:nvSpPr>
          <p:spPr>
            <a:xfrm>
              <a:off x="6474716" y="5426027"/>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a:latin typeface="Consolas" panose="020B0609020204030204" pitchFamily="49" charset="0"/>
                  <a:cs typeface="Consolas" panose="020B0609020204030204" pitchFamily="49" charset="0"/>
                </a:rPr>
                <a:t>1011</a:t>
              </a:r>
            </a:p>
          </p:txBody>
        </p:sp>
        <p:sp>
          <p:nvSpPr>
            <p:cNvPr id="29" name="TextBox 28">
              <a:extLst>
                <a:ext uri="{FF2B5EF4-FFF2-40B4-BE49-F238E27FC236}">
                  <a16:creationId xmlns:a16="http://schemas.microsoft.com/office/drawing/2014/main" id="{82FF93CE-354D-0E4A-A78B-DACBDEAE4A0D}"/>
                </a:ext>
              </a:extLst>
            </p:cNvPr>
            <p:cNvSpPr txBox="1"/>
            <p:nvPr/>
          </p:nvSpPr>
          <p:spPr>
            <a:xfrm>
              <a:off x="6169916" y="557912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'g'</a:t>
              </a:r>
              <a:endParaRPr lang="en-IL" sz="1200" b="0">
                <a:latin typeface="Consolas" panose="020B0609020204030204" pitchFamily="49" charset="0"/>
                <a:cs typeface="Consolas" panose="020B0609020204030204" pitchFamily="49" charset="0"/>
              </a:endParaRPr>
            </a:p>
          </p:txBody>
        </p:sp>
        <p:sp>
          <p:nvSpPr>
            <p:cNvPr id="30" name="TextBox 29">
              <a:extLst>
                <a:ext uri="{FF2B5EF4-FFF2-40B4-BE49-F238E27FC236}">
                  <a16:creationId xmlns:a16="http://schemas.microsoft.com/office/drawing/2014/main" id="{A03EE489-DB49-7F4C-B6FC-2F4C162094F3}"/>
                </a:ext>
              </a:extLst>
            </p:cNvPr>
            <p:cNvSpPr txBox="1"/>
            <p:nvPr/>
          </p:nvSpPr>
          <p:spPr>
            <a:xfrm>
              <a:off x="6474716" y="5636635"/>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a:latin typeface="Consolas" panose="020B0609020204030204" pitchFamily="49" charset="0"/>
                  <a:cs typeface="Consolas" panose="020B0609020204030204" pitchFamily="49" charset="0"/>
                </a:rPr>
                <a:t>1100</a:t>
              </a:r>
            </a:p>
          </p:txBody>
        </p:sp>
        <p:sp>
          <p:nvSpPr>
            <p:cNvPr id="31" name="TextBox 30">
              <a:extLst>
                <a:ext uri="{FF2B5EF4-FFF2-40B4-BE49-F238E27FC236}">
                  <a16:creationId xmlns:a16="http://schemas.microsoft.com/office/drawing/2014/main" id="{BC041B3E-1CF1-AA45-8079-46F57743469F}"/>
                </a:ext>
              </a:extLst>
            </p:cNvPr>
            <p:cNvSpPr txBox="1"/>
            <p:nvPr/>
          </p:nvSpPr>
          <p:spPr>
            <a:xfrm>
              <a:off x="6169916" y="578973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'h'</a:t>
              </a:r>
              <a:endParaRPr lang="en-IL" sz="1200" b="0">
                <a:latin typeface="Consolas" panose="020B0609020204030204" pitchFamily="49" charset="0"/>
                <a:cs typeface="Consolas" panose="020B0609020204030204" pitchFamily="49" charset="0"/>
              </a:endParaRPr>
            </a:p>
          </p:txBody>
        </p:sp>
        <p:sp>
          <p:nvSpPr>
            <p:cNvPr id="32" name="TextBox 31">
              <a:extLst>
                <a:ext uri="{FF2B5EF4-FFF2-40B4-BE49-F238E27FC236}">
                  <a16:creationId xmlns:a16="http://schemas.microsoft.com/office/drawing/2014/main" id="{8D5B3CDE-1816-5648-808F-0AE98F330F4C}"/>
                </a:ext>
              </a:extLst>
            </p:cNvPr>
            <p:cNvSpPr txBox="1"/>
            <p:nvPr/>
          </p:nvSpPr>
          <p:spPr>
            <a:xfrm>
              <a:off x="6474716" y="5847243"/>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a:latin typeface="Consolas" panose="020B0609020204030204" pitchFamily="49" charset="0"/>
                  <a:cs typeface="Consolas" panose="020B0609020204030204" pitchFamily="49" charset="0"/>
                </a:rPr>
                <a:t>1101</a:t>
              </a:r>
            </a:p>
          </p:txBody>
        </p:sp>
        <p:sp>
          <p:nvSpPr>
            <p:cNvPr id="33" name="TextBox 32">
              <a:extLst>
                <a:ext uri="{FF2B5EF4-FFF2-40B4-BE49-F238E27FC236}">
                  <a16:creationId xmlns:a16="http://schemas.microsoft.com/office/drawing/2014/main" id="{BF5B404A-0DB4-E744-B254-FAE15BC64325}"/>
                </a:ext>
              </a:extLst>
            </p:cNvPr>
            <p:cNvSpPr txBox="1"/>
            <p:nvPr/>
          </p:nvSpPr>
          <p:spPr>
            <a:xfrm>
              <a:off x="6179564" y="392710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0</a:t>
              </a:r>
            </a:p>
          </p:txBody>
        </p:sp>
        <p:sp>
          <p:nvSpPr>
            <p:cNvPr id="34" name="TextBox 33">
              <a:extLst>
                <a:ext uri="{FF2B5EF4-FFF2-40B4-BE49-F238E27FC236}">
                  <a16:creationId xmlns:a16="http://schemas.microsoft.com/office/drawing/2014/main" id="{9B3339CB-D23D-8846-B284-9E3913B94A4D}"/>
                </a:ext>
              </a:extLst>
            </p:cNvPr>
            <p:cNvSpPr txBox="1"/>
            <p:nvPr/>
          </p:nvSpPr>
          <p:spPr>
            <a:xfrm>
              <a:off x="6477000" y="3953321"/>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a:latin typeface="Consolas" panose="020B0609020204030204" pitchFamily="49" charset="0"/>
                <a:cs typeface="Consolas" panose="020B0609020204030204" pitchFamily="49" charset="0"/>
              </a:endParaRPr>
            </a:p>
          </p:txBody>
        </p:sp>
        <p:sp>
          <p:nvSpPr>
            <p:cNvPr id="35" name="TextBox 34">
              <a:extLst>
                <a:ext uri="{FF2B5EF4-FFF2-40B4-BE49-F238E27FC236}">
                  <a16:creationId xmlns:a16="http://schemas.microsoft.com/office/drawing/2014/main" id="{DE3BC238-3B21-3749-968E-885AD6CAF99F}"/>
                </a:ext>
              </a:extLst>
            </p:cNvPr>
            <p:cNvSpPr txBox="1"/>
            <p:nvPr/>
          </p:nvSpPr>
          <p:spPr>
            <a:xfrm>
              <a:off x="6096000" y="4106423"/>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2A1D0871-44B9-1F47-8F37-05D130215300}"/>
                </a:ext>
              </a:extLst>
            </p:cNvPr>
            <p:cNvSpPr txBox="1"/>
            <p:nvPr/>
          </p:nvSpPr>
          <p:spPr>
            <a:xfrm>
              <a:off x="6477000" y="4163929"/>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a:latin typeface="Times New Roman" panose="02020603050405020304" pitchFamily="18" charset="0"/>
                  <a:cs typeface="Times New Roman" panose="02020603050405020304" pitchFamily="18" charset="0"/>
                </a:rPr>
                <a:t>...</a:t>
              </a:r>
            </a:p>
          </p:txBody>
        </p:sp>
        <p:sp>
          <p:nvSpPr>
            <p:cNvPr id="37" name="TextBox 36">
              <a:extLst>
                <a:ext uri="{FF2B5EF4-FFF2-40B4-BE49-F238E27FC236}">
                  <a16:creationId xmlns:a16="http://schemas.microsoft.com/office/drawing/2014/main" id="{600004C5-F336-5245-A066-421D2B04399D}"/>
                </a:ext>
              </a:extLst>
            </p:cNvPr>
            <p:cNvSpPr txBox="1"/>
            <p:nvPr/>
          </p:nvSpPr>
          <p:spPr>
            <a:xfrm>
              <a:off x="6139180" y="6239706"/>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255</a:t>
              </a:r>
            </a:p>
          </p:txBody>
        </p:sp>
        <p:sp>
          <p:nvSpPr>
            <p:cNvPr id="38" name="TextBox 37">
              <a:extLst>
                <a:ext uri="{FF2B5EF4-FFF2-40B4-BE49-F238E27FC236}">
                  <a16:creationId xmlns:a16="http://schemas.microsoft.com/office/drawing/2014/main" id="{881E37ED-BCC7-084B-B818-A158E9BD0153}"/>
                </a:ext>
              </a:extLst>
            </p:cNvPr>
            <p:cNvSpPr txBox="1"/>
            <p:nvPr/>
          </p:nvSpPr>
          <p:spPr>
            <a:xfrm>
              <a:off x="6473837" y="6268459"/>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a:latin typeface="Consolas" panose="020B0609020204030204" pitchFamily="49" charset="0"/>
                <a:cs typeface="Consolas" panose="020B0609020204030204" pitchFamily="49" charset="0"/>
              </a:endParaRPr>
            </a:p>
          </p:txBody>
        </p:sp>
        <p:sp>
          <p:nvSpPr>
            <p:cNvPr id="39" name="TextBox 38">
              <a:extLst>
                <a:ext uri="{FF2B5EF4-FFF2-40B4-BE49-F238E27FC236}">
                  <a16:creationId xmlns:a16="http://schemas.microsoft.com/office/drawing/2014/main" id="{A659D6CD-7627-0642-924D-CD1C381981A0}"/>
                </a:ext>
              </a:extLst>
            </p:cNvPr>
            <p:cNvSpPr txBox="1"/>
            <p:nvPr/>
          </p:nvSpPr>
          <p:spPr>
            <a:xfrm>
              <a:off x="6101080" y="6000345"/>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60AE9295-838C-3542-8457-086035008F57}"/>
                </a:ext>
              </a:extLst>
            </p:cNvPr>
            <p:cNvSpPr txBox="1"/>
            <p:nvPr/>
          </p:nvSpPr>
          <p:spPr>
            <a:xfrm>
              <a:off x="6473837" y="6057851"/>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a:latin typeface="Times New Roman" panose="02020603050405020304" pitchFamily="18" charset="0"/>
                  <a:cs typeface="Times New Roman" panose="02020603050405020304" pitchFamily="18" charset="0"/>
                </a:rPr>
                <a:t>...</a:t>
              </a:r>
            </a:p>
          </p:txBody>
        </p:sp>
      </p:grpSp>
      <p:sp>
        <p:nvSpPr>
          <p:cNvPr id="14" name="Down Arrow 13">
            <a:extLst>
              <a:ext uri="{FF2B5EF4-FFF2-40B4-BE49-F238E27FC236}">
                <a16:creationId xmlns:a16="http://schemas.microsoft.com/office/drawing/2014/main" id="{41A1C7B7-F162-CF46-BE9B-9908078579B3}"/>
              </a:ext>
            </a:extLst>
          </p:cNvPr>
          <p:cNvSpPr/>
          <p:nvPr/>
        </p:nvSpPr>
        <p:spPr bwMode="auto">
          <a:xfrm rot="16200000" flipH="1">
            <a:off x="465031" y="4506073"/>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11" name="Rectangle 10">
            <a:extLst>
              <a:ext uri="{FF2B5EF4-FFF2-40B4-BE49-F238E27FC236}">
                <a16:creationId xmlns:a16="http://schemas.microsoft.com/office/drawing/2014/main" id="{BAF2D0D9-5F7D-EB48-A61A-A9E0F1E3A911}"/>
              </a:ext>
            </a:extLst>
          </p:cNvPr>
          <p:cNvSpPr/>
          <p:nvPr/>
        </p:nvSpPr>
        <p:spPr>
          <a:xfrm>
            <a:off x="185530" y="4143699"/>
            <a:ext cx="1147728" cy="584775"/>
          </a:xfrm>
          <a:prstGeom prst="rect">
            <a:avLst/>
          </a:prstGeom>
        </p:spPr>
        <p:txBody>
          <a:bodyPr wrap="square">
            <a:spAutoFit/>
          </a:bodyPr>
          <a:lstStyle/>
          <a:p>
            <a:pPr algn="l"/>
            <a:r>
              <a:rPr lang="en-IL" sz="1600" b="0">
                <a:latin typeface="Times New Roman" panose="02020603050405020304" pitchFamily="18" charset="0"/>
                <a:cs typeface="Times New Roman" panose="02020603050405020304" pitchFamily="18" charset="0"/>
              </a:rPr>
              <a:t>corpus analysis</a:t>
            </a:r>
            <a:endParaRPr lang="en-IL" sz="1200" b="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C713B60C-C5B9-7844-8A64-D75E6DF73A00}"/>
              </a:ext>
            </a:extLst>
          </p:cNvPr>
          <p:cNvSpPr txBox="1"/>
          <p:nvPr/>
        </p:nvSpPr>
        <p:spPr>
          <a:xfrm>
            <a:off x="6637643" y="489980"/>
            <a:ext cx="1657166" cy="278089"/>
          </a:xfrm>
          <a:prstGeom prst="rect">
            <a:avLst/>
          </a:prstGeom>
          <a:noFill/>
          <a:ln>
            <a:noFill/>
          </a:ln>
        </p:spPr>
        <p:txBody>
          <a:bodyPr wrap="square" lIns="0" tIns="46800" rIns="0" rtlCol="0">
            <a:spAutoFit/>
          </a:bodyPr>
          <a:lstStyle/>
          <a:p>
            <a:r>
              <a:rPr lang="en-IL" sz="1200" b="0">
                <a:latin typeface="Consolas" panose="020B0609020204030204" pitchFamily="49" charset="0"/>
                <a:cs typeface="Consolas" panose="020B0609020204030204" pitchFamily="49" charset="0"/>
              </a:rPr>
              <a:t>freq</a:t>
            </a:r>
          </a:p>
        </p:txBody>
      </p:sp>
      <p:sp>
        <p:nvSpPr>
          <p:cNvPr id="42" name="TextBox 41">
            <a:extLst>
              <a:ext uri="{FF2B5EF4-FFF2-40B4-BE49-F238E27FC236}">
                <a16:creationId xmlns:a16="http://schemas.microsoft.com/office/drawing/2014/main" id="{5B26179E-43AA-504B-B35B-6A7BFEBCA8EB}"/>
              </a:ext>
            </a:extLst>
          </p:cNvPr>
          <p:cNvSpPr txBox="1"/>
          <p:nvPr/>
        </p:nvSpPr>
        <p:spPr>
          <a:xfrm>
            <a:off x="7799713" y="1157666"/>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'a'</a:t>
            </a:r>
            <a:endParaRPr lang="en-IL" sz="1200" b="0">
              <a:latin typeface="Consolas" panose="020B0609020204030204" pitchFamily="49" charset="0"/>
              <a:cs typeface="Consolas" panose="020B0609020204030204" pitchFamily="49" charset="0"/>
            </a:endParaRPr>
          </a:p>
        </p:txBody>
      </p:sp>
      <p:sp>
        <p:nvSpPr>
          <p:cNvPr id="43" name="TextBox 42">
            <a:extLst>
              <a:ext uri="{FF2B5EF4-FFF2-40B4-BE49-F238E27FC236}">
                <a16:creationId xmlns:a16="http://schemas.microsoft.com/office/drawing/2014/main" id="{88C50B18-F8F0-D847-BAD0-AD8866A51A03}"/>
              </a:ext>
            </a:extLst>
          </p:cNvPr>
          <p:cNvSpPr txBox="1"/>
          <p:nvPr/>
        </p:nvSpPr>
        <p:spPr>
          <a:xfrm>
            <a:off x="7206371" y="1195058"/>
            <a:ext cx="526036" cy="210608"/>
          </a:xfrm>
          <a:prstGeom prst="rect">
            <a:avLst/>
          </a:prstGeom>
          <a:solidFill>
            <a:schemeClr val="bg1">
              <a:lumMod val="95000"/>
            </a:schemeClr>
          </a:solidFill>
          <a:ln>
            <a:solidFill>
              <a:schemeClr val="tx1"/>
            </a:solidFill>
          </a:ln>
        </p:spPr>
        <p:txBody>
          <a:bodyPr wrap="square" lIns="72000" tIns="46800" rIns="72000" rtlCol="0" anchor="ctr" anchorCtr="0">
            <a:noAutofit/>
          </a:bodyPr>
          <a:lstStyle/>
          <a:p>
            <a:pPr algn="r"/>
            <a:r>
              <a:rPr lang="en-IL" sz="1200" b="0">
                <a:latin typeface="Times New Roman" panose="02020603050405020304" pitchFamily="18" charset="0"/>
                <a:cs typeface="Times New Roman" panose="02020603050405020304" pitchFamily="18" charset="0"/>
              </a:rPr>
              <a:t>8</a:t>
            </a:r>
          </a:p>
        </p:txBody>
      </p:sp>
      <p:sp>
        <p:nvSpPr>
          <p:cNvPr id="44" name="TextBox 43">
            <a:extLst>
              <a:ext uri="{FF2B5EF4-FFF2-40B4-BE49-F238E27FC236}">
                <a16:creationId xmlns:a16="http://schemas.microsoft.com/office/drawing/2014/main" id="{DF1E3F7F-A632-F848-9A91-15C11DB957C2}"/>
              </a:ext>
            </a:extLst>
          </p:cNvPr>
          <p:cNvSpPr txBox="1"/>
          <p:nvPr/>
        </p:nvSpPr>
        <p:spPr>
          <a:xfrm>
            <a:off x="7799713" y="1368274"/>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'b'</a:t>
            </a:r>
            <a:endParaRPr lang="en-IL" sz="1200" b="0">
              <a:latin typeface="Consolas" panose="020B0609020204030204" pitchFamily="49" charset="0"/>
              <a:cs typeface="Consolas" panose="020B0609020204030204" pitchFamily="49" charset="0"/>
            </a:endParaRPr>
          </a:p>
        </p:txBody>
      </p:sp>
      <p:sp>
        <p:nvSpPr>
          <p:cNvPr id="45" name="TextBox 44">
            <a:extLst>
              <a:ext uri="{FF2B5EF4-FFF2-40B4-BE49-F238E27FC236}">
                <a16:creationId xmlns:a16="http://schemas.microsoft.com/office/drawing/2014/main" id="{1985F719-F7F9-EE4F-967B-2F0855A9CD31}"/>
              </a:ext>
            </a:extLst>
          </p:cNvPr>
          <p:cNvSpPr txBox="1"/>
          <p:nvPr/>
        </p:nvSpPr>
        <p:spPr>
          <a:xfrm>
            <a:off x="7206371" y="1405666"/>
            <a:ext cx="526036" cy="210608"/>
          </a:xfrm>
          <a:prstGeom prst="rect">
            <a:avLst/>
          </a:prstGeom>
          <a:solidFill>
            <a:schemeClr val="bg1">
              <a:lumMod val="95000"/>
            </a:schemeClr>
          </a:solidFill>
          <a:ln>
            <a:solidFill>
              <a:schemeClr val="tx1"/>
            </a:solidFill>
          </a:ln>
        </p:spPr>
        <p:txBody>
          <a:bodyPr wrap="square" lIns="72000" tIns="46800" rIns="72000" rtlCol="0" anchor="ctr" anchorCtr="0">
            <a:noAutofit/>
          </a:bodyPr>
          <a:lstStyle/>
          <a:p>
            <a:pPr algn="r"/>
            <a:r>
              <a:rPr lang="en-IL" sz="1200" b="0">
                <a:latin typeface="Times New Roman" panose="02020603050405020304" pitchFamily="18" charset="0"/>
                <a:cs typeface="Times New Roman" panose="02020603050405020304" pitchFamily="18" charset="0"/>
              </a:rPr>
              <a:t>3</a:t>
            </a:r>
          </a:p>
        </p:txBody>
      </p:sp>
      <p:sp>
        <p:nvSpPr>
          <p:cNvPr id="46" name="TextBox 45">
            <a:extLst>
              <a:ext uri="{FF2B5EF4-FFF2-40B4-BE49-F238E27FC236}">
                <a16:creationId xmlns:a16="http://schemas.microsoft.com/office/drawing/2014/main" id="{F8BB0711-DADE-8F4A-BC70-EF495C9885F2}"/>
              </a:ext>
            </a:extLst>
          </p:cNvPr>
          <p:cNvSpPr txBox="1"/>
          <p:nvPr/>
        </p:nvSpPr>
        <p:spPr>
          <a:xfrm>
            <a:off x="7799713" y="1578882"/>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'c'</a:t>
            </a:r>
            <a:endParaRPr lang="en-IL" sz="1200" b="0">
              <a:latin typeface="Consolas" panose="020B0609020204030204" pitchFamily="49" charset="0"/>
              <a:cs typeface="Consolas" panose="020B0609020204030204" pitchFamily="49" charset="0"/>
            </a:endParaRPr>
          </a:p>
        </p:txBody>
      </p:sp>
      <p:sp>
        <p:nvSpPr>
          <p:cNvPr id="47" name="TextBox 46">
            <a:extLst>
              <a:ext uri="{FF2B5EF4-FFF2-40B4-BE49-F238E27FC236}">
                <a16:creationId xmlns:a16="http://schemas.microsoft.com/office/drawing/2014/main" id="{50F748AB-1BFF-E54F-A158-95BB1CBA6F9B}"/>
              </a:ext>
            </a:extLst>
          </p:cNvPr>
          <p:cNvSpPr txBox="1"/>
          <p:nvPr/>
        </p:nvSpPr>
        <p:spPr>
          <a:xfrm>
            <a:off x="7206371" y="1616274"/>
            <a:ext cx="526036" cy="210608"/>
          </a:xfrm>
          <a:prstGeom prst="rect">
            <a:avLst/>
          </a:prstGeom>
          <a:solidFill>
            <a:schemeClr val="bg1">
              <a:lumMod val="95000"/>
            </a:schemeClr>
          </a:solidFill>
          <a:ln>
            <a:solidFill>
              <a:schemeClr val="tx1"/>
            </a:solidFill>
          </a:ln>
        </p:spPr>
        <p:txBody>
          <a:bodyPr wrap="square" lIns="72000" tIns="46800" rIns="72000" rtlCol="0" anchor="ctr" anchorCtr="0">
            <a:noAutofit/>
          </a:bodyPr>
          <a:lstStyle/>
          <a:p>
            <a:pPr algn="r"/>
            <a:r>
              <a:rPr lang="en-IL" sz="1200" b="0">
                <a:latin typeface="Times New Roman" panose="02020603050405020304" pitchFamily="18" charset="0"/>
                <a:cs typeface="Times New Roman" panose="02020603050405020304" pitchFamily="18" charset="0"/>
              </a:rPr>
              <a:t>1</a:t>
            </a:r>
          </a:p>
        </p:txBody>
      </p:sp>
      <p:sp>
        <p:nvSpPr>
          <p:cNvPr id="48" name="TextBox 47">
            <a:extLst>
              <a:ext uri="{FF2B5EF4-FFF2-40B4-BE49-F238E27FC236}">
                <a16:creationId xmlns:a16="http://schemas.microsoft.com/office/drawing/2014/main" id="{A8A3ADF0-2E95-034E-878F-D70150CBA7D0}"/>
              </a:ext>
            </a:extLst>
          </p:cNvPr>
          <p:cNvSpPr txBox="1"/>
          <p:nvPr/>
        </p:nvSpPr>
        <p:spPr>
          <a:xfrm>
            <a:off x="7799713" y="1789490"/>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'd'</a:t>
            </a:r>
            <a:endParaRPr lang="en-IL" sz="1200" b="0">
              <a:latin typeface="Consolas" panose="020B0609020204030204" pitchFamily="49" charset="0"/>
              <a:cs typeface="Consolas" panose="020B0609020204030204" pitchFamily="49" charset="0"/>
            </a:endParaRPr>
          </a:p>
        </p:txBody>
      </p:sp>
      <p:sp>
        <p:nvSpPr>
          <p:cNvPr id="49" name="TextBox 48">
            <a:extLst>
              <a:ext uri="{FF2B5EF4-FFF2-40B4-BE49-F238E27FC236}">
                <a16:creationId xmlns:a16="http://schemas.microsoft.com/office/drawing/2014/main" id="{70922103-3B42-3349-B57A-F0E64230EF88}"/>
              </a:ext>
            </a:extLst>
          </p:cNvPr>
          <p:cNvSpPr txBox="1"/>
          <p:nvPr/>
        </p:nvSpPr>
        <p:spPr>
          <a:xfrm>
            <a:off x="7206371" y="1826882"/>
            <a:ext cx="526036" cy="210608"/>
          </a:xfrm>
          <a:prstGeom prst="rect">
            <a:avLst/>
          </a:prstGeom>
          <a:solidFill>
            <a:schemeClr val="bg1">
              <a:lumMod val="95000"/>
            </a:schemeClr>
          </a:solidFill>
          <a:ln>
            <a:solidFill>
              <a:schemeClr val="tx1"/>
            </a:solidFill>
          </a:ln>
        </p:spPr>
        <p:txBody>
          <a:bodyPr wrap="square" lIns="72000" tIns="46800" rIns="72000" rtlCol="0" anchor="ctr" anchorCtr="0">
            <a:noAutofit/>
          </a:bodyPr>
          <a:lstStyle/>
          <a:p>
            <a:pPr algn="r"/>
            <a:r>
              <a:rPr lang="en-IL" sz="1200" b="0">
                <a:latin typeface="Times New Roman" panose="02020603050405020304" pitchFamily="18" charset="0"/>
                <a:cs typeface="Times New Roman" panose="02020603050405020304" pitchFamily="18" charset="0"/>
              </a:rPr>
              <a:t>1</a:t>
            </a:r>
          </a:p>
        </p:txBody>
      </p:sp>
      <p:sp>
        <p:nvSpPr>
          <p:cNvPr id="50" name="TextBox 49">
            <a:extLst>
              <a:ext uri="{FF2B5EF4-FFF2-40B4-BE49-F238E27FC236}">
                <a16:creationId xmlns:a16="http://schemas.microsoft.com/office/drawing/2014/main" id="{001749D9-7CB8-074F-8037-3167AAC5D963}"/>
              </a:ext>
            </a:extLst>
          </p:cNvPr>
          <p:cNvSpPr txBox="1"/>
          <p:nvPr/>
        </p:nvSpPr>
        <p:spPr>
          <a:xfrm>
            <a:off x="7797429" y="2000098"/>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'e'</a:t>
            </a:r>
            <a:endParaRPr lang="en-IL" sz="1200" b="0">
              <a:latin typeface="Consolas" panose="020B0609020204030204" pitchFamily="49" charset="0"/>
              <a:cs typeface="Consolas" panose="020B0609020204030204" pitchFamily="49" charset="0"/>
            </a:endParaRPr>
          </a:p>
        </p:txBody>
      </p:sp>
      <p:sp>
        <p:nvSpPr>
          <p:cNvPr id="51" name="TextBox 50">
            <a:extLst>
              <a:ext uri="{FF2B5EF4-FFF2-40B4-BE49-F238E27FC236}">
                <a16:creationId xmlns:a16="http://schemas.microsoft.com/office/drawing/2014/main" id="{70002C0F-15E3-0044-A130-10ED4C2081D0}"/>
              </a:ext>
            </a:extLst>
          </p:cNvPr>
          <p:cNvSpPr txBox="1"/>
          <p:nvPr/>
        </p:nvSpPr>
        <p:spPr>
          <a:xfrm>
            <a:off x="7204087" y="2037490"/>
            <a:ext cx="526036" cy="210608"/>
          </a:xfrm>
          <a:prstGeom prst="rect">
            <a:avLst/>
          </a:prstGeom>
          <a:solidFill>
            <a:schemeClr val="bg1">
              <a:lumMod val="95000"/>
            </a:schemeClr>
          </a:solidFill>
          <a:ln>
            <a:solidFill>
              <a:schemeClr val="tx1"/>
            </a:solidFill>
          </a:ln>
        </p:spPr>
        <p:txBody>
          <a:bodyPr wrap="square" lIns="72000" tIns="46800" rIns="72000" rtlCol="0" anchor="ctr" anchorCtr="0">
            <a:noAutofit/>
          </a:bodyPr>
          <a:lstStyle/>
          <a:p>
            <a:pPr algn="r"/>
            <a:r>
              <a:rPr lang="en-IL" sz="1200" b="0">
                <a:latin typeface="Times New Roman" panose="02020603050405020304" pitchFamily="18" charset="0"/>
                <a:cs typeface="Times New Roman" panose="02020603050405020304" pitchFamily="18" charset="0"/>
              </a:rPr>
              <a:t>1</a:t>
            </a:r>
          </a:p>
        </p:txBody>
      </p:sp>
      <p:sp>
        <p:nvSpPr>
          <p:cNvPr id="52" name="TextBox 51">
            <a:extLst>
              <a:ext uri="{FF2B5EF4-FFF2-40B4-BE49-F238E27FC236}">
                <a16:creationId xmlns:a16="http://schemas.microsoft.com/office/drawing/2014/main" id="{6BF79E6A-1406-6A4B-80EE-7089409FCF9B}"/>
              </a:ext>
            </a:extLst>
          </p:cNvPr>
          <p:cNvSpPr txBox="1"/>
          <p:nvPr/>
        </p:nvSpPr>
        <p:spPr>
          <a:xfrm>
            <a:off x="7797429" y="2210706"/>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'f'</a:t>
            </a:r>
            <a:endParaRPr lang="en-IL" sz="1200" b="0">
              <a:latin typeface="Consolas" panose="020B0609020204030204" pitchFamily="49" charset="0"/>
              <a:cs typeface="Consolas" panose="020B0609020204030204" pitchFamily="49" charset="0"/>
            </a:endParaRPr>
          </a:p>
        </p:txBody>
      </p:sp>
      <p:sp>
        <p:nvSpPr>
          <p:cNvPr id="53" name="TextBox 52">
            <a:extLst>
              <a:ext uri="{FF2B5EF4-FFF2-40B4-BE49-F238E27FC236}">
                <a16:creationId xmlns:a16="http://schemas.microsoft.com/office/drawing/2014/main" id="{B35DBB2B-67FE-7E43-85B2-7341A58AFD78}"/>
              </a:ext>
            </a:extLst>
          </p:cNvPr>
          <p:cNvSpPr txBox="1"/>
          <p:nvPr/>
        </p:nvSpPr>
        <p:spPr>
          <a:xfrm>
            <a:off x="7204087" y="2248098"/>
            <a:ext cx="526036" cy="210608"/>
          </a:xfrm>
          <a:prstGeom prst="rect">
            <a:avLst/>
          </a:prstGeom>
          <a:solidFill>
            <a:schemeClr val="bg1">
              <a:lumMod val="95000"/>
            </a:schemeClr>
          </a:solidFill>
          <a:ln>
            <a:solidFill>
              <a:schemeClr val="tx1"/>
            </a:solidFill>
          </a:ln>
        </p:spPr>
        <p:txBody>
          <a:bodyPr wrap="square" lIns="72000" tIns="46800" rIns="72000" rtlCol="0" anchor="ctr" anchorCtr="0">
            <a:noAutofit/>
          </a:bodyPr>
          <a:lstStyle/>
          <a:p>
            <a:pPr algn="r"/>
            <a:r>
              <a:rPr lang="en-IL" sz="1200" b="0">
                <a:latin typeface="Times New Roman" panose="02020603050405020304" pitchFamily="18" charset="0"/>
                <a:cs typeface="Times New Roman" panose="02020603050405020304" pitchFamily="18" charset="0"/>
              </a:rPr>
              <a:t>1</a:t>
            </a:r>
          </a:p>
        </p:txBody>
      </p:sp>
      <p:sp>
        <p:nvSpPr>
          <p:cNvPr id="54" name="TextBox 53">
            <a:extLst>
              <a:ext uri="{FF2B5EF4-FFF2-40B4-BE49-F238E27FC236}">
                <a16:creationId xmlns:a16="http://schemas.microsoft.com/office/drawing/2014/main" id="{97819F5C-DB73-0F4D-88AB-6EB79F9F8036}"/>
              </a:ext>
            </a:extLst>
          </p:cNvPr>
          <p:cNvSpPr txBox="1"/>
          <p:nvPr/>
        </p:nvSpPr>
        <p:spPr>
          <a:xfrm>
            <a:off x="7797429" y="2421314"/>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'g'</a:t>
            </a:r>
            <a:endParaRPr lang="en-IL" sz="1200" b="0">
              <a:latin typeface="Consolas" panose="020B0609020204030204" pitchFamily="49" charset="0"/>
              <a:cs typeface="Consolas" panose="020B0609020204030204" pitchFamily="49" charset="0"/>
            </a:endParaRPr>
          </a:p>
        </p:txBody>
      </p:sp>
      <p:sp>
        <p:nvSpPr>
          <p:cNvPr id="55" name="TextBox 54">
            <a:extLst>
              <a:ext uri="{FF2B5EF4-FFF2-40B4-BE49-F238E27FC236}">
                <a16:creationId xmlns:a16="http://schemas.microsoft.com/office/drawing/2014/main" id="{F0BA554E-067F-2947-ACE4-6BD0ABEAAB56}"/>
              </a:ext>
            </a:extLst>
          </p:cNvPr>
          <p:cNvSpPr txBox="1"/>
          <p:nvPr/>
        </p:nvSpPr>
        <p:spPr>
          <a:xfrm>
            <a:off x="7204087" y="2458706"/>
            <a:ext cx="526036" cy="210608"/>
          </a:xfrm>
          <a:prstGeom prst="rect">
            <a:avLst/>
          </a:prstGeom>
          <a:solidFill>
            <a:schemeClr val="bg1">
              <a:lumMod val="95000"/>
            </a:schemeClr>
          </a:solidFill>
          <a:ln>
            <a:solidFill>
              <a:schemeClr val="tx1"/>
            </a:solidFill>
          </a:ln>
        </p:spPr>
        <p:txBody>
          <a:bodyPr wrap="square" lIns="72000" tIns="46800" rIns="72000" rtlCol="0" anchor="ctr" anchorCtr="0">
            <a:noAutofit/>
          </a:bodyPr>
          <a:lstStyle/>
          <a:p>
            <a:pPr algn="r"/>
            <a:r>
              <a:rPr lang="en-IL" sz="1200" b="0">
                <a:latin typeface="Times New Roman" panose="02020603050405020304" pitchFamily="18" charset="0"/>
                <a:cs typeface="Times New Roman" panose="02020603050405020304" pitchFamily="18" charset="0"/>
              </a:rPr>
              <a:t>1</a:t>
            </a:r>
          </a:p>
        </p:txBody>
      </p:sp>
      <p:sp>
        <p:nvSpPr>
          <p:cNvPr id="56" name="TextBox 55">
            <a:extLst>
              <a:ext uri="{FF2B5EF4-FFF2-40B4-BE49-F238E27FC236}">
                <a16:creationId xmlns:a16="http://schemas.microsoft.com/office/drawing/2014/main" id="{E658BFA0-B8AA-D448-8E5F-2D7306D7D363}"/>
              </a:ext>
            </a:extLst>
          </p:cNvPr>
          <p:cNvSpPr txBox="1"/>
          <p:nvPr/>
        </p:nvSpPr>
        <p:spPr>
          <a:xfrm>
            <a:off x="7797429" y="2631922"/>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'h'</a:t>
            </a:r>
            <a:endParaRPr lang="en-IL" sz="1200" b="0">
              <a:latin typeface="Consolas" panose="020B0609020204030204" pitchFamily="49" charset="0"/>
              <a:cs typeface="Consolas" panose="020B0609020204030204" pitchFamily="49" charset="0"/>
            </a:endParaRPr>
          </a:p>
        </p:txBody>
      </p:sp>
      <p:sp>
        <p:nvSpPr>
          <p:cNvPr id="57" name="TextBox 56">
            <a:extLst>
              <a:ext uri="{FF2B5EF4-FFF2-40B4-BE49-F238E27FC236}">
                <a16:creationId xmlns:a16="http://schemas.microsoft.com/office/drawing/2014/main" id="{670801D9-D231-C64A-9D90-57F8072F4536}"/>
              </a:ext>
            </a:extLst>
          </p:cNvPr>
          <p:cNvSpPr txBox="1"/>
          <p:nvPr/>
        </p:nvSpPr>
        <p:spPr>
          <a:xfrm>
            <a:off x="7204087" y="2669314"/>
            <a:ext cx="526036" cy="210608"/>
          </a:xfrm>
          <a:prstGeom prst="rect">
            <a:avLst/>
          </a:prstGeom>
          <a:solidFill>
            <a:schemeClr val="bg1">
              <a:lumMod val="95000"/>
            </a:schemeClr>
          </a:solidFill>
          <a:ln>
            <a:solidFill>
              <a:schemeClr val="tx1"/>
            </a:solidFill>
          </a:ln>
        </p:spPr>
        <p:txBody>
          <a:bodyPr wrap="square" lIns="72000" tIns="46800" rIns="72000" rtlCol="0" anchor="ctr" anchorCtr="0">
            <a:noAutofit/>
          </a:bodyPr>
          <a:lstStyle/>
          <a:p>
            <a:pPr algn="r"/>
            <a:r>
              <a:rPr lang="en-IL" sz="1200" b="0">
                <a:latin typeface="Times New Roman" panose="02020603050405020304" pitchFamily="18" charset="0"/>
                <a:cs typeface="Times New Roman" panose="02020603050405020304" pitchFamily="18" charset="0"/>
              </a:rPr>
              <a:t>1</a:t>
            </a:r>
          </a:p>
        </p:txBody>
      </p:sp>
      <p:sp>
        <p:nvSpPr>
          <p:cNvPr id="58" name="TextBox 57">
            <a:extLst>
              <a:ext uri="{FF2B5EF4-FFF2-40B4-BE49-F238E27FC236}">
                <a16:creationId xmlns:a16="http://schemas.microsoft.com/office/drawing/2014/main" id="{929DAE61-775D-E742-8B4B-5F93235604DE}"/>
              </a:ext>
            </a:extLst>
          </p:cNvPr>
          <p:cNvSpPr txBox="1"/>
          <p:nvPr/>
        </p:nvSpPr>
        <p:spPr>
          <a:xfrm>
            <a:off x="6908935" y="749172"/>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0</a:t>
            </a:r>
          </a:p>
        </p:txBody>
      </p:sp>
      <p:sp>
        <p:nvSpPr>
          <p:cNvPr id="59" name="TextBox 58">
            <a:extLst>
              <a:ext uri="{FF2B5EF4-FFF2-40B4-BE49-F238E27FC236}">
                <a16:creationId xmlns:a16="http://schemas.microsoft.com/office/drawing/2014/main" id="{10106FD4-F4C1-074D-B44C-C100522C855D}"/>
              </a:ext>
            </a:extLst>
          </p:cNvPr>
          <p:cNvSpPr txBox="1"/>
          <p:nvPr/>
        </p:nvSpPr>
        <p:spPr>
          <a:xfrm>
            <a:off x="7206371" y="775392"/>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a:latin typeface="Consolas" panose="020B0609020204030204" pitchFamily="49" charset="0"/>
              <a:cs typeface="Consolas" panose="020B0609020204030204" pitchFamily="49" charset="0"/>
            </a:endParaRPr>
          </a:p>
        </p:txBody>
      </p:sp>
      <p:sp>
        <p:nvSpPr>
          <p:cNvPr id="60" name="TextBox 59">
            <a:extLst>
              <a:ext uri="{FF2B5EF4-FFF2-40B4-BE49-F238E27FC236}">
                <a16:creationId xmlns:a16="http://schemas.microsoft.com/office/drawing/2014/main" id="{589AF352-52E3-7D46-9419-E9BFE9F1E5AE}"/>
              </a:ext>
            </a:extLst>
          </p:cNvPr>
          <p:cNvSpPr txBox="1"/>
          <p:nvPr/>
        </p:nvSpPr>
        <p:spPr>
          <a:xfrm>
            <a:off x="6825371" y="928494"/>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a:latin typeface="Times New Roman" panose="02020603050405020304" pitchFamily="18" charset="0"/>
              <a:cs typeface="Times New Roman" panose="02020603050405020304" pitchFamily="18" charset="0"/>
            </a:endParaRPr>
          </a:p>
        </p:txBody>
      </p:sp>
      <p:sp>
        <p:nvSpPr>
          <p:cNvPr id="61" name="TextBox 60">
            <a:extLst>
              <a:ext uri="{FF2B5EF4-FFF2-40B4-BE49-F238E27FC236}">
                <a16:creationId xmlns:a16="http://schemas.microsoft.com/office/drawing/2014/main" id="{3F39D624-C954-F948-BAD1-0094BE9018BD}"/>
              </a:ext>
            </a:extLst>
          </p:cNvPr>
          <p:cNvSpPr txBox="1"/>
          <p:nvPr/>
        </p:nvSpPr>
        <p:spPr>
          <a:xfrm>
            <a:off x="7206371" y="986000"/>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a:latin typeface="Times New Roman" panose="02020603050405020304" pitchFamily="18" charset="0"/>
                <a:cs typeface="Times New Roman" panose="02020603050405020304" pitchFamily="18" charset="0"/>
              </a:rPr>
              <a:t>...</a:t>
            </a:r>
          </a:p>
        </p:txBody>
      </p:sp>
      <p:sp>
        <p:nvSpPr>
          <p:cNvPr id="62" name="TextBox 61">
            <a:extLst>
              <a:ext uri="{FF2B5EF4-FFF2-40B4-BE49-F238E27FC236}">
                <a16:creationId xmlns:a16="http://schemas.microsoft.com/office/drawing/2014/main" id="{9D70741E-2AB7-3449-9906-11BCB4248437}"/>
              </a:ext>
            </a:extLst>
          </p:cNvPr>
          <p:cNvSpPr txBox="1"/>
          <p:nvPr/>
        </p:nvSpPr>
        <p:spPr>
          <a:xfrm>
            <a:off x="6868551" y="306177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255</a:t>
            </a:r>
          </a:p>
        </p:txBody>
      </p:sp>
      <p:sp>
        <p:nvSpPr>
          <p:cNvPr id="63" name="TextBox 62">
            <a:extLst>
              <a:ext uri="{FF2B5EF4-FFF2-40B4-BE49-F238E27FC236}">
                <a16:creationId xmlns:a16="http://schemas.microsoft.com/office/drawing/2014/main" id="{8CC01CE2-5E32-D643-BD52-C530B18A912C}"/>
              </a:ext>
            </a:extLst>
          </p:cNvPr>
          <p:cNvSpPr txBox="1"/>
          <p:nvPr/>
        </p:nvSpPr>
        <p:spPr>
          <a:xfrm>
            <a:off x="7203208" y="3090530"/>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a:latin typeface="Consolas" panose="020B0609020204030204" pitchFamily="49" charset="0"/>
              <a:cs typeface="Consolas" panose="020B0609020204030204" pitchFamily="49" charset="0"/>
            </a:endParaRPr>
          </a:p>
        </p:txBody>
      </p:sp>
      <p:sp>
        <p:nvSpPr>
          <p:cNvPr id="64" name="TextBox 63">
            <a:extLst>
              <a:ext uri="{FF2B5EF4-FFF2-40B4-BE49-F238E27FC236}">
                <a16:creationId xmlns:a16="http://schemas.microsoft.com/office/drawing/2014/main" id="{0938B62E-C405-C24F-968B-AD5F93D02572}"/>
              </a:ext>
            </a:extLst>
          </p:cNvPr>
          <p:cNvSpPr txBox="1"/>
          <p:nvPr/>
        </p:nvSpPr>
        <p:spPr>
          <a:xfrm>
            <a:off x="6830451" y="2822416"/>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a:latin typeface="Times New Roman" panose="02020603050405020304" pitchFamily="18" charset="0"/>
              <a:cs typeface="Times New Roman" panose="02020603050405020304" pitchFamily="18" charset="0"/>
            </a:endParaRPr>
          </a:p>
        </p:txBody>
      </p:sp>
      <p:sp>
        <p:nvSpPr>
          <p:cNvPr id="65" name="TextBox 64">
            <a:extLst>
              <a:ext uri="{FF2B5EF4-FFF2-40B4-BE49-F238E27FC236}">
                <a16:creationId xmlns:a16="http://schemas.microsoft.com/office/drawing/2014/main" id="{6EB7D055-C23B-794C-923E-CE8E2A9AD24F}"/>
              </a:ext>
            </a:extLst>
          </p:cNvPr>
          <p:cNvSpPr txBox="1"/>
          <p:nvPr/>
        </p:nvSpPr>
        <p:spPr>
          <a:xfrm>
            <a:off x="7203208" y="2879922"/>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a:latin typeface="Times New Roman" panose="02020603050405020304" pitchFamily="18" charset="0"/>
                <a:cs typeface="Times New Roman" panose="02020603050405020304" pitchFamily="18" charset="0"/>
              </a:rPr>
              <a:t>...</a:t>
            </a:r>
          </a:p>
        </p:txBody>
      </p:sp>
      <p:sp>
        <p:nvSpPr>
          <p:cNvPr id="66" name="TextBox 65">
            <a:extLst>
              <a:ext uri="{FF2B5EF4-FFF2-40B4-BE49-F238E27FC236}">
                <a16:creationId xmlns:a16="http://schemas.microsoft.com/office/drawing/2014/main" id="{940D1CDB-2DA8-6943-B650-C78168591C50}"/>
              </a:ext>
            </a:extLst>
          </p:cNvPr>
          <p:cNvSpPr txBox="1"/>
          <p:nvPr/>
        </p:nvSpPr>
        <p:spPr>
          <a:xfrm>
            <a:off x="6887597" y="116131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61</a:t>
            </a:r>
            <a:endParaRPr lang="en-IL" sz="1200" b="0">
              <a:latin typeface="Consolas" panose="020B0609020204030204" pitchFamily="49" charset="0"/>
              <a:cs typeface="Consolas" panose="020B0609020204030204" pitchFamily="49" charset="0"/>
            </a:endParaRPr>
          </a:p>
        </p:txBody>
      </p:sp>
      <p:sp>
        <p:nvSpPr>
          <p:cNvPr id="67" name="TextBox 66">
            <a:extLst>
              <a:ext uri="{FF2B5EF4-FFF2-40B4-BE49-F238E27FC236}">
                <a16:creationId xmlns:a16="http://schemas.microsoft.com/office/drawing/2014/main" id="{085EFD7B-AFF4-A04D-9527-FD9650F53A50}"/>
              </a:ext>
            </a:extLst>
          </p:cNvPr>
          <p:cNvSpPr txBox="1"/>
          <p:nvPr/>
        </p:nvSpPr>
        <p:spPr>
          <a:xfrm>
            <a:off x="6887597" y="1371925"/>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62</a:t>
            </a:r>
            <a:endParaRPr lang="en-IL" sz="1200" b="0">
              <a:latin typeface="Consolas" panose="020B0609020204030204" pitchFamily="49" charset="0"/>
              <a:cs typeface="Consolas" panose="020B0609020204030204" pitchFamily="49" charset="0"/>
            </a:endParaRPr>
          </a:p>
        </p:txBody>
      </p:sp>
      <p:sp>
        <p:nvSpPr>
          <p:cNvPr id="68" name="TextBox 67">
            <a:extLst>
              <a:ext uri="{FF2B5EF4-FFF2-40B4-BE49-F238E27FC236}">
                <a16:creationId xmlns:a16="http://schemas.microsoft.com/office/drawing/2014/main" id="{6355D3E0-BA39-AA4A-BCBB-53EC25C87983}"/>
              </a:ext>
            </a:extLst>
          </p:cNvPr>
          <p:cNvSpPr txBox="1"/>
          <p:nvPr/>
        </p:nvSpPr>
        <p:spPr>
          <a:xfrm>
            <a:off x="6887597" y="1582533"/>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63</a:t>
            </a:r>
            <a:endParaRPr lang="en-IL" sz="1200" b="0">
              <a:latin typeface="Consolas" panose="020B0609020204030204" pitchFamily="49" charset="0"/>
              <a:cs typeface="Consolas" panose="020B0609020204030204" pitchFamily="49" charset="0"/>
            </a:endParaRPr>
          </a:p>
        </p:txBody>
      </p:sp>
      <p:sp>
        <p:nvSpPr>
          <p:cNvPr id="69" name="TextBox 68">
            <a:extLst>
              <a:ext uri="{FF2B5EF4-FFF2-40B4-BE49-F238E27FC236}">
                <a16:creationId xmlns:a16="http://schemas.microsoft.com/office/drawing/2014/main" id="{1C5769C6-332E-8042-B12B-181FADA57BD0}"/>
              </a:ext>
            </a:extLst>
          </p:cNvPr>
          <p:cNvSpPr txBox="1"/>
          <p:nvPr/>
        </p:nvSpPr>
        <p:spPr>
          <a:xfrm>
            <a:off x="6887597" y="1793141"/>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64</a:t>
            </a:r>
            <a:endParaRPr lang="en-IL" sz="1200" b="0">
              <a:latin typeface="Consolas" panose="020B0609020204030204" pitchFamily="49" charset="0"/>
              <a:cs typeface="Consolas" panose="020B0609020204030204" pitchFamily="49" charset="0"/>
            </a:endParaRPr>
          </a:p>
        </p:txBody>
      </p:sp>
      <p:sp>
        <p:nvSpPr>
          <p:cNvPr id="70" name="TextBox 69">
            <a:extLst>
              <a:ext uri="{FF2B5EF4-FFF2-40B4-BE49-F238E27FC236}">
                <a16:creationId xmlns:a16="http://schemas.microsoft.com/office/drawing/2014/main" id="{3CC96693-6330-8C49-B6DD-0A20AA490900}"/>
              </a:ext>
            </a:extLst>
          </p:cNvPr>
          <p:cNvSpPr txBox="1"/>
          <p:nvPr/>
        </p:nvSpPr>
        <p:spPr>
          <a:xfrm>
            <a:off x="6885313" y="2003749"/>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65</a:t>
            </a:r>
            <a:endParaRPr lang="en-IL" sz="1200" b="0">
              <a:latin typeface="Consolas" panose="020B0609020204030204" pitchFamily="49" charset="0"/>
              <a:cs typeface="Consolas" panose="020B0609020204030204" pitchFamily="49" charset="0"/>
            </a:endParaRPr>
          </a:p>
        </p:txBody>
      </p:sp>
      <p:sp>
        <p:nvSpPr>
          <p:cNvPr id="71" name="TextBox 70">
            <a:extLst>
              <a:ext uri="{FF2B5EF4-FFF2-40B4-BE49-F238E27FC236}">
                <a16:creationId xmlns:a16="http://schemas.microsoft.com/office/drawing/2014/main" id="{E4542F63-63F7-514E-A9AA-787120BB7CD6}"/>
              </a:ext>
            </a:extLst>
          </p:cNvPr>
          <p:cNvSpPr txBox="1"/>
          <p:nvPr/>
        </p:nvSpPr>
        <p:spPr>
          <a:xfrm>
            <a:off x="6885313" y="221435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66</a:t>
            </a:r>
            <a:endParaRPr lang="en-IL" sz="1200" b="0">
              <a:latin typeface="Consolas" panose="020B0609020204030204" pitchFamily="49" charset="0"/>
              <a:cs typeface="Consolas" panose="020B0609020204030204" pitchFamily="49" charset="0"/>
            </a:endParaRPr>
          </a:p>
        </p:txBody>
      </p:sp>
      <p:sp>
        <p:nvSpPr>
          <p:cNvPr id="72" name="TextBox 71">
            <a:extLst>
              <a:ext uri="{FF2B5EF4-FFF2-40B4-BE49-F238E27FC236}">
                <a16:creationId xmlns:a16="http://schemas.microsoft.com/office/drawing/2014/main" id="{78C6792C-6881-364B-8619-59AB601CC76D}"/>
              </a:ext>
            </a:extLst>
          </p:cNvPr>
          <p:cNvSpPr txBox="1"/>
          <p:nvPr/>
        </p:nvSpPr>
        <p:spPr>
          <a:xfrm>
            <a:off x="6885313" y="2424965"/>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67</a:t>
            </a:r>
            <a:endParaRPr lang="en-IL" sz="1200" b="0">
              <a:latin typeface="Consolas" panose="020B0609020204030204" pitchFamily="49" charset="0"/>
              <a:cs typeface="Consolas" panose="020B0609020204030204" pitchFamily="49" charset="0"/>
            </a:endParaRPr>
          </a:p>
        </p:txBody>
      </p:sp>
      <p:sp>
        <p:nvSpPr>
          <p:cNvPr id="73" name="TextBox 72">
            <a:extLst>
              <a:ext uri="{FF2B5EF4-FFF2-40B4-BE49-F238E27FC236}">
                <a16:creationId xmlns:a16="http://schemas.microsoft.com/office/drawing/2014/main" id="{45A306E3-B8CF-DB4E-9912-375DDC23201B}"/>
              </a:ext>
            </a:extLst>
          </p:cNvPr>
          <p:cNvSpPr txBox="1"/>
          <p:nvPr/>
        </p:nvSpPr>
        <p:spPr>
          <a:xfrm>
            <a:off x="6885313" y="2635573"/>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68</a:t>
            </a:r>
            <a:endParaRPr lang="en-IL" sz="1200" b="0">
              <a:latin typeface="Consolas" panose="020B0609020204030204" pitchFamily="49" charset="0"/>
              <a:cs typeface="Consolas" panose="020B0609020204030204" pitchFamily="49" charset="0"/>
            </a:endParaRPr>
          </a:p>
        </p:txBody>
      </p:sp>
      <p:pic>
        <p:nvPicPr>
          <p:cNvPr id="74" name="Picture 73">
            <a:extLst>
              <a:ext uri="{FF2B5EF4-FFF2-40B4-BE49-F238E27FC236}">
                <a16:creationId xmlns:a16="http://schemas.microsoft.com/office/drawing/2014/main" id="{675E89E8-277F-9340-9498-5E9AABD1C988}"/>
              </a:ext>
            </a:extLst>
          </p:cNvPr>
          <p:cNvPicPr>
            <a:picLocks noChangeAspect="1"/>
          </p:cNvPicPr>
          <p:nvPr/>
        </p:nvPicPr>
        <p:blipFill>
          <a:blip r:embed="rId3"/>
          <a:stretch>
            <a:fillRect/>
          </a:stretch>
        </p:blipFill>
        <p:spPr>
          <a:xfrm>
            <a:off x="-103895" y="885493"/>
            <a:ext cx="6479171" cy="2210025"/>
          </a:xfrm>
          <a:prstGeom prst="rect">
            <a:avLst/>
          </a:prstGeom>
        </p:spPr>
      </p:pic>
      <p:pic>
        <p:nvPicPr>
          <p:cNvPr id="75" name="Picture 74">
            <a:extLst>
              <a:ext uri="{FF2B5EF4-FFF2-40B4-BE49-F238E27FC236}">
                <a16:creationId xmlns:a16="http://schemas.microsoft.com/office/drawing/2014/main" id="{09F07E49-B1C0-2D40-98E7-203AA945A43F}"/>
              </a:ext>
            </a:extLst>
          </p:cNvPr>
          <p:cNvPicPr>
            <a:picLocks noChangeAspect="1"/>
          </p:cNvPicPr>
          <p:nvPr/>
        </p:nvPicPr>
        <p:blipFill>
          <a:blip r:embed="rId4"/>
          <a:stretch>
            <a:fillRect/>
          </a:stretch>
        </p:blipFill>
        <p:spPr>
          <a:xfrm>
            <a:off x="2819400" y="4083512"/>
            <a:ext cx="2808724" cy="1947011"/>
          </a:xfrm>
          <a:prstGeom prst="rect">
            <a:avLst/>
          </a:prstGeom>
        </p:spPr>
      </p:pic>
      <p:sp>
        <p:nvSpPr>
          <p:cNvPr id="76" name="Down Arrow 75">
            <a:extLst>
              <a:ext uri="{FF2B5EF4-FFF2-40B4-BE49-F238E27FC236}">
                <a16:creationId xmlns:a16="http://schemas.microsoft.com/office/drawing/2014/main" id="{27981506-5FEC-EF43-9A84-EED7CBC9B3C3}"/>
              </a:ext>
            </a:extLst>
          </p:cNvPr>
          <p:cNvSpPr/>
          <p:nvPr/>
        </p:nvSpPr>
        <p:spPr bwMode="auto">
          <a:xfrm rot="16200000" flipH="1">
            <a:off x="2428200" y="4515629"/>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77" name="Rectangle 76">
            <a:extLst>
              <a:ext uri="{FF2B5EF4-FFF2-40B4-BE49-F238E27FC236}">
                <a16:creationId xmlns:a16="http://schemas.microsoft.com/office/drawing/2014/main" id="{6C6FB146-156F-6E4B-B458-97E258F08C93}"/>
              </a:ext>
            </a:extLst>
          </p:cNvPr>
          <p:cNvSpPr/>
          <p:nvPr/>
        </p:nvSpPr>
        <p:spPr>
          <a:xfrm>
            <a:off x="2119268" y="4389566"/>
            <a:ext cx="1147728" cy="307777"/>
          </a:xfrm>
          <a:prstGeom prst="rect">
            <a:avLst/>
          </a:prstGeom>
        </p:spPr>
        <p:txBody>
          <a:bodyPr wrap="square">
            <a:spAutoFit/>
          </a:bodyPr>
          <a:lstStyle/>
          <a:p>
            <a:pPr algn="l"/>
            <a:r>
              <a:rPr lang="en-IL" sz="1400" b="0">
                <a:latin typeface="Consolas" panose="020B0609020204030204" pitchFamily="49" charset="0"/>
                <a:cs typeface="Consolas" panose="020B0609020204030204" pitchFamily="49" charset="0"/>
              </a:rPr>
              <a:t>buildTree</a:t>
            </a:r>
          </a:p>
        </p:txBody>
      </p:sp>
      <p:sp>
        <p:nvSpPr>
          <p:cNvPr id="78" name="Down Arrow 77">
            <a:extLst>
              <a:ext uri="{FF2B5EF4-FFF2-40B4-BE49-F238E27FC236}">
                <a16:creationId xmlns:a16="http://schemas.microsoft.com/office/drawing/2014/main" id="{3C8F55FE-A855-5943-8D64-628D76283753}"/>
              </a:ext>
            </a:extLst>
          </p:cNvPr>
          <p:cNvSpPr/>
          <p:nvPr/>
        </p:nvSpPr>
        <p:spPr bwMode="auto">
          <a:xfrm rot="16200000" flipH="1">
            <a:off x="5940219" y="4639960"/>
            <a:ext cx="338555" cy="735008"/>
          </a:xfrm>
          <a:prstGeom prst="downArrow">
            <a:avLst/>
          </a:prstGeom>
          <a:solidFill>
            <a:srgbClr val="C00000"/>
          </a:solidFill>
          <a:ln w="9525" cap="flat" cmpd="sng" algn="ctr">
            <a:no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2"/>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IL" sz="3200" b="1" i="0" u="none" strike="noStrike" cap="none" normalizeH="0" baseline="0">
              <a:ln>
                <a:noFill/>
              </a:ln>
              <a:solidFill>
                <a:schemeClr val="tx1"/>
              </a:solidFill>
              <a:effectLst/>
              <a:latin typeface="Arial" pitchFamily="34" charset="0"/>
            </a:endParaRPr>
          </a:p>
        </p:txBody>
      </p:sp>
      <p:sp>
        <p:nvSpPr>
          <p:cNvPr id="79" name="Rectangle 78">
            <a:extLst>
              <a:ext uri="{FF2B5EF4-FFF2-40B4-BE49-F238E27FC236}">
                <a16:creationId xmlns:a16="http://schemas.microsoft.com/office/drawing/2014/main" id="{21ABE45E-1E22-5E4F-AD8D-C04C889B9DAE}"/>
              </a:ext>
            </a:extLst>
          </p:cNvPr>
          <p:cNvSpPr/>
          <p:nvPr/>
        </p:nvSpPr>
        <p:spPr>
          <a:xfrm>
            <a:off x="5412773" y="4512268"/>
            <a:ext cx="1393445" cy="307777"/>
          </a:xfrm>
          <a:prstGeom prst="rect">
            <a:avLst/>
          </a:prstGeom>
        </p:spPr>
        <p:txBody>
          <a:bodyPr wrap="square">
            <a:spAutoFit/>
          </a:bodyPr>
          <a:lstStyle/>
          <a:p>
            <a:pPr algn="l"/>
            <a:r>
              <a:rPr lang="en-IL" sz="1400" b="0">
                <a:latin typeface="Consolas" panose="020B0609020204030204" pitchFamily="49" charset="0"/>
                <a:cs typeface="Consolas" panose="020B0609020204030204" pitchFamily="49" charset="0"/>
              </a:rPr>
              <a:t>buildCodes</a:t>
            </a:r>
          </a:p>
        </p:txBody>
      </p:sp>
      <p:sp>
        <p:nvSpPr>
          <p:cNvPr id="81" name="TextBox 80">
            <a:extLst>
              <a:ext uri="{FF2B5EF4-FFF2-40B4-BE49-F238E27FC236}">
                <a16:creationId xmlns:a16="http://schemas.microsoft.com/office/drawing/2014/main" id="{6562A01C-6FCB-804E-80B3-43927EB2235C}"/>
              </a:ext>
            </a:extLst>
          </p:cNvPr>
          <p:cNvSpPr txBox="1"/>
          <p:nvPr/>
        </p:nvSpPr>
        <p:spPr>
          <a:xfrm>
            <a:off x="857434" y="3608111"/>
            <a:ext cx="1657166" cy="278089"/>
          </a:xfrm>
          <a:prstGeom prst="rect">
            <a:avLst/>
          </a:prstGeom>
          <a:noFill/>
          <a:ln>
            <a:noFill/>
          </a:ln>
        </p:spPr>
        <p:txBody>
          <a:bodyPr wrap="square" lIns="0" tIns="46800" rIns="0" rtlCol="0">
            <a:spAutoFit/>
          </a:bodyPr>
          <a:lstStyle/>
          <a:p>
            <a:r>
              <a:rPr lang="en-IL" sz="1200" b="0">
                <a:latin typeface="Consolas" panose="020B0609020204030204" pitchFamily="49" charset="0"/>
                <a:cs typeface="Consolas" panose="020B0609020204030204" pitchFamily="49" charset="0"/>
              </a:rPr>
              <a:t>freq</a:t>
            </a:r>
          </a:p>
        </p:txBody>
      </p:sp>
      <p:grpSp>
        <p:nvGrpSpPr>
          <p:cNvPr id="106" name="Group 105">
            <a:extLst>
              <a:ext uri="{FF2B5EF4-FFF2-40B4-BE49-F238E27FC236}">
                <a16:creationId xmlns:a16="http://schemas.microsoft.com/office/drawing/2014/main" id="{A94480E9-D9F3-474A-87AD-569BB7969621}"/>
              </a:ext>
            </a:extLst>
          </p:cNvPr>
          <p:cNvGrpSpPr/>
          <p:nvPr/>
        </p:nvGrpSpPr>
        <p:grpSpPr>
          <a:xfrm>
            <a:off x="1094003" y="3845882"/>
            <a:ext cx="907036" cy="2590694"/>
            <a:chOff x="9610645" y="2427852"/>
            <a:chExt cx="907036" cy="2590694"/>
          </a:xfrm>
        </p:grpSpPr>
        <p:sp>
          <p:nvSpPr>
            <p:cNvPr id="82" name="TextBox 81">
              <a:extLst>
                <a:ext uri="{FF2B5EF4-FFF2-40B4-BE49-F238E27FC236}">
                  <a16:creationId xmlns:a16="http://schemas.microsoft.com/office/drawing/2014/main" id="{195BD0E3-20B1-2A4B-B151-71D0BF5892D9}"/>
                </a:ext>
              </a:extLst>
            </p:cNvPr>
            <p:cNvSpPr txBox="1"/>
            <p:nvPr/>
          </p:nvSpPr>
          <p:spPr>
            <a:xfrm>
              <a:off x="9686845" y="2816232"/>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'a'</a:t>
              </a:r>
              <a:endParaRPr lang="en-IL" sz="1200" b="0">
                <a:latin typeface="Consolas" panose="020B0609020204030204" pitchFamily="49" charset="0"/>
                <a:cs typeface="Consolas" panose="020B0609020204030204" pitchFamily="49" charset="0"/>
              </a:endParaRPr>
            </a:p>
          </p:txBody>
        </p:sp>
        <p:sp>
          <p:nvSpPr>
            <p:cNvPr id="83" name="TextBox 82">
              <a:extLst>
                <a:ext uri="{FF2B5EF4-FFF2-40B4-BE49-F238E27FC236}">
                  <a16:creationId xmlns:a16="http://schemas.microsoft.com/office/drawing/2014/main" id="{B7387236-4246-5E49-89D8-24942454F933}"/>
                </a:ext>
              </a:extLst>
            </p:cNvPr>
            <p:cNvSpPr txBox="1"/>
            <p:nvPr/>
          </p:nvSpPr>
          <p:spPr>
            <a:xfrm>
              <a:off x="9991645" y="2873738"/>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a:latin typeface="Consolas" panose="020B0609020204030204" pitchFamily="49" charset="0"/>
                  <a:cs typeface="Consolas" panose="020B0609020204030204" pitchFamily="49" charset="0"/>
                </a:rPr>
                <a:t>8</a:t>
              </a:r>
            </a:p>
          </p:txBody>
        </p:sp>
        <p:sp>
          <p:nvSpPr>
            <p:cNvPr id="84" name="TextBox 83">
              <a:extLst>
                <a:ext uri="{FF2B5EF4-FFF2-40B4-BE49-F238E27FC236}">
                  <a16:creationId xmlns:a16="http://schemas.microsoft.com/office/drawing/2014/main" id="{DABF863E-25C3-CB43-A1F1-453D34AD18BA}"/>
                </a:ext>
              </a:extLst>
            </p:cNvPr>
            <p:cNvSpPr txBox="1"/>
            <p:nvPr/>
          </p:nvSpPr>
          <p:spPr>
            <a:xfrm>
              <a:off x="9686845" y="3026840"/>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'b'</a:t>
              </a:r>
              <a:endParaRPr lang="en-IL" sz="1200" b="0">
                <a:latin typeface="Consolas" panose="020B0609020204030204" pitchFamily="49" charset="0"/>
                <a:cs typeface="Consolas" panose="020B0609020204030204" pitchFamily="49" charset="0"/>
              </a:endParaRPr>
            </a:p>
          </p:txBody>
        </p:sp>
        <p:sp>
          <p:nvSpPr>
            <p:cNvPr id="85" name="TextBox 84">
              <a:extLst>
                <a:ext uri="{FF2B5EF4-FFF2-40B4-BE49-F238E27FC236}">
                  <a16:creationId xmlns:a16="http://schemas.microsoft.com/office/drawing/2014/main" id="{B92F8138-5076-8E45-9482-7AE93BCF0076}"/>
                </a:ext>
              </a:extLst>
            </p:cNvPr>
            <p:cNvSpPr txBox="1"/>
            <p:nvPr/>
          </p:nvSpPr>
          <p:spPr>
            <a:xfrm>
              <a:off x="9991645" y="3084346"/>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a:latin typeface="Consolas" panose="020B0609020204030204" pitchFamily="49" charset="0"/>
                  <a:cs typeface="Consolas" panose="020B0609020204030204" pitchFamily="49" charset="0"/>
                </a:rPr>
                <a:t>3</a:t>
              </a:r>
            </a:p>
          </p:txBody>
        </p:sp>
        <p:sp>
          <p:nvSpPr>
            <p:cNvPr id="86" name="TextBox 85">
              <a:extLst>
                <a:ext uri="{FF2B5EF4-FFF2-40B4-BE49-F238E27FC236}">
                  <a16:creationId xmlns:a16="http://schemas.microsoft.com/office/drawing/2014/main" id="{A32E7C3A-5197-3349-8C9B-8894C437FAB2}"/>
                </a:ext>
              </a:extLst>
            </p:cNvPr>
            <p:cNvSpPr txBox="1"/>
            <p:nvPr/>
          </p:nvSpPr>
          <p:spPr>
            <a:xfrm>
              <a:off x="9686845" y="3237448"/>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'c'</a:t>
              </a:r>
              <a:endParaRPr lang="en-IL" sz="1200" b="0">
                <a:latin typeface="Consolas" panose="020B0609020204030204" pitchFamily="49" charset="0"/>
                <a:cs typeface="Consolas" panose="020B0609020204030204" pitchFamily="49" charset="0"/>
              </a:endParaRPr>
            </a:p>
          </p:txBody>
        </p:sp>
        <p:sp>
          <p:nvSpPr>
            <p:cNvPr id="87" name="TextBox 86">
              <a:extLst>
                <a:ext uri="{FF2B5EF4-FFF2-40B4-BE49-F238E27FC236}">
                  <a16:creationId xmlns:a16="http://schemas.microsoft.com/office/drawing/2014/main" id="{48F34705-9034-5243-A01B-648CE4CC3EF3}"/>
                </a:ext>
              </a:extLst>
            </p:cNvPr>
            <p:cNvSpPr txBox="1"/>
            <p:nvPr/>
          </p:nvSpPr>
          <p:spPr>
            <a:xfrm>
              <a:off x="9991645" y="3294954"/>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a:latin typeface="Consolas" panose="020B0609020204030204" pitchFamily="49" charset="0"/>
                  <a:cs typeface="Consolas" panose="020B0609020204030204" pitchFamily="49" charset="0"/>
                </a:rPr>
                <a:t>1</a:t>
              </a:r>
            </a:p>
          </p:txBody>
        </p:sp>
        <p:sp>
          <p:nvSpPr>
            <p:cNvPr id="88" name="TextBox 87">
              <a:extLst>
                <a:ext uri="{FF2B5EF4-FFF2-40B4-BE49-F238E27FC236}">
                  <a16:creationId xmlns:a16="http://schemas.microsoft.com/office/drawing/2014/main" id="{77FE944C-95FA-D64A-B96B-1CB0FA1B7EA2}"/>
                </a:ext>
              </a:extLst>
            </p:cNvPr>
            <p:cNvSpPr txBox="1"/>
            <p:nvPr/>
          </p:nvSpPr>
          <p:spPr>
            <a:xfrm>
              <a:off x="9686845" y="3448056"/>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'd'</a:t>
              </a:r>
              <a:endParaRPr lang="en-IL" sz="1200" b="0">
                <a:latin typeface="Consolas" panose="020B0609020204030204" pitchFamily="49" charset="0"/>
                <a:cs typeface="Consolas" panose="020B0609020204030204" pitchFamily="49" charset="0"/>
              </a:endParaRPr>
            </a:p>
          </p:txBody>
        </p:sp>
        <p:sp>
          <p:nvSpPr>
            <p:cNvPr id="89" name="TextBox 88">
              <a:extLst>
                <a:ext uri="{FF2B5EF4-FFF2-40B4-BE49-F238E27FC236}">
                  <a16:creationId xmlns:a16="http://schemas.microsoft.com/office/drawing/2014/main" id="{E11881CE-DBA0-CC4C-BAA8-F77865321F40}"/>
                </a:ext>
              </a:extLst>
            </p:cNvPr>
            <p:cNvSpPr txBox="1"/>
            <p:nvPr/>
          </p:nvSpPr>
          <p:spPr>
            <a:xfrm>
              <a:off x="9991645" y="3505562"/>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a:latin typeface="Consolas" panose="020B0609020204030204" pitchFamily="49" charset="0"/>
                  <a:cs typeface="Consolas" panose="020B0609020204030204" pitchFamily="49" charset="0"/>
                </a:rPr>
                <a:t>1</a:t>
              </a:r>
            </a:p>
          </p:txBody>
        </p:sp>
        <p:sp>
          <p:nvSpPr>
            <p:cNvPr id="90" name="TextBox 89">
              <a:extLst>
                <a:ext uri="{FF2B5EF4-FFF2-40B4-BE49-F238E27FC236}">
                  <a16:creationId xmlns:a16="http://schemas.microsoft.com/office/drawing/2014/main" id="{6734AE09-9801-F346-9A70-A837BBD14230}"/>
                </a:ext>
              </a:extLst>
            </p:cNvPr>
            <p:cNvSpPr txBox="1"/>
            <p:nvPr/>
          </p:nvSpPr>
          <p:spPr>
            <a:xfrm>
              <a:off x="9684561" y="3658664"/>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'e'</a:t>
              </a:r>
              <a:endParaRPr lang="en-IL" sz="1200" b="0">
                <a:latin typeface="Consolas" panose="020B0609020204030204" pitchFamily="49" charset="0"/>
                <a:cs typeface="Consolas" panose="020B0609020204030204" pitchFamily="49" charset="0"/>
              </a:endParaRPr>
            </a:p>
          </p:txBody>
        </p:sp>
        <p:sp>
          <p:nvSpPr>
            <p:cNvPr id="91" name="TextBox 90">
              <a:extLst>
                <a:ext uri="{FF2B5EF4-FFF2-40B4-BE49-F238E27FC236}">
                  <a16:creationId xmlns:a16="http://schemas.microsoft.com/office/drawing/2014/main" id="{0543CEC9-A5C2-8F44-BFAB-0BCD27AA18A0}"/>
                </a:ext>
              </a:extLst>
            </p:cNvPr>
            <p:cNvSpPr txBox="1"/>
            <p:nvPr/>
          </p:nvSpPr>
          <p:spPr>
            <a:xfrm>
              <a:off x="9989361" y="3716170"/>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a:latin typeface="Consolas" panose="020B0609020204030204" pitchFamily="49" charset="0"/>
                  <a:cs typeface="Consolas" panose="020B0609020204030204" pitchFamily="49" charset="0"/>
                </a:rPr>
                <a:t>1</a:t>
              </a:r>
            </a:p>
          </p:txBody>
        </p:sp>
        <p:sp>
          <p:nvSpPr>
            <p:cNvPr id="92" name="TextBox 91">
              <a:extLst>
                <a:ext uri="{FF2B5EF4-FFF2-40B4-BE49-F238E27FC236}">
                  <a16:creationId xmlns:a16="http://schemas.microsoft.com/office/drawing/2014/main" id="{FD15680A-B7E6-4348-B4C3-8B891366CF62}"/>
                </a:ext>
              </a:extLst>
            </p:cNvPr>
            <p:cNvSpPr txBox="1"/>
            <p:nvPr/>
          </p:nvSpPr>
          <p:spPr>
            <a:xfrm>
              <a:off x="9684561" y="3869272"/>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'f'</a:t>
              </a:r>
              <a:endParaRPr lang="en-IL" sz="1200" b="0">
                <a:latin typeface="Consolas" panose="020B0609020204030204" pitchFamily="49" charset="0"/>
                <a:cs typeface="Consolas" panose="020B0609020204030204" pitchFamily="49" charset="0"/>
              </a:endParaRPr>
            </a:p>
          </p:txBody>
        </p:sp>
        <p:sp>
          <p:nvSpPr>
            <p:cNvPr id="93" name="TextBox 92">
              <a:extLst>
                <a:ext uri="{FF2B5EF4-FFF2-40B4-BE49-F238E27FC236}">
                  <a16:creationId xmlns:a16="http://schemas.microsoft.com/office/drawing/2014/main" id="{70425F59-BC0A-D547-AEB9-14EC1B40ABF3}"/>
                </a:ext>
              </a:extLst>
            </p:cNvPr>
            <p:cNvSpPr txBox="1"/>
            <p:nvPr/>
          </p:nvSpPr>
          <p:spPr>
            <a:xfrm>
              <a:off x="9989361" y="3926778"/>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a:latin typeface="Consolas" panose="020B0609020204030204" pitchFamily="49" charset="0"/>
                  <a:cs typeface="Consolas" panose="020B0609020204030204" pitchFamily="49" charset="0"/>
                </a:rPr>
                <a:t>1</a:t>
              </a:r>
            </a:p>
          </p:txBody>
        </p:sp>
        <p:sp>
          <p:nvSpPr>
            <p:cNvPr id="94" name="TextBox 93">
              <a:extLst>
                <a:ext uri="{FF2B5EF4-FFF2-40B4-BE49-F238E27FC236}">
                  <a16:creationId xmlns:a16="http://schemas.microsoft.com/office/drawing/2014/main" id="{DF360742-9B14-3443-BBD7-57081747947B}"/>
                </a:ext>
              </a:extLst>
            </p:cNvPr>
            <p:cNvSpPr txBox="1"/>
            <p:nvPr/>
          </p:nvSpPr>
          <p:spPr>
            <a:xfrm>
              <a:off x="9684561" y="4079880"/>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'g'</a:t>
              </a:r>
              <a:endParaRPr lang="en-IL" sz="1200" b="0">
                <a:latin typeface="Consolas" panose="020B0609020204030204" pitchFamily="49" charset="0"/>
                <a:cs typeface="Consolas" panose="020B0609020204030204" pitchFamily="49" charset="0"/>
              </a:endParaRPr>
            </a:p>
          </p:txBody>
        </p:sp>
        <p:sp>
          <p:nvSpPr>
            <p:cNvPr id="95" name="TextBox 94">
              <a:extLst>
                <a:ext uri="{FF2B5EF4-FFF2-40B4-BE49-F238E27FC236}">
                  <a16:creationId xmlns:a16="http://schemas.microsoft.com/office/drawing/2014/main" id="{4B8051F8-F998-F144-9B98-03867EFC78C4}"/>
                </a:ext>
              </a:extLst>
            </p:cNvPr>
            <p:cNvSpPr txBox="1"/>
            <p:nvPr/>
          </p:nvSpPr>
          <p:spPr>
            <a:xfrm>
              <a:off x="9989361" y="4137386"/>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a:latin typeface="Consolas" panose="020B0609020204030204" pitchFamily="49" charset="0"/>
                  <a:cs typeface="Consolas" panose="020B0609020204030204" pitchFamily="49" charset="0"/>
                </a:rPr>
                <a:t>1</a:t>
              </a:r>
            </a:p>
          </p:txBody>
        </p:sp>
        <p:sp>
          <p:nvSpPr>
            <p:cNvPr id="96" name="TextBox 95">
              <a:extLst>
                <a:ext uri="{FF2B5EF4-FFF2-40B4-BE49-F238E27FC236}">
                  <a16:creationId xmlns:a16="http://schemas.microsoft.com/office/drawing/2014/main" id="{93FDD42A-2090-BC47-9C58-5FB7DD8C95F8}"/>
                </a:ext>
              </a:extLst>
            </p:cNvPr>
            <p:cNvSpPr txBox="1"/>
            <p:nvPr/>
          </p:nvSpPr>
          <p:spPr>
            <a:xfrm>
              <a:off x="9684561" y="4290488"/>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'h'</a:t>
              </a:r>
              <a:endParaRPr lang="en-IL" sz="1200" b="0">
                <a:latin typeface="Consolas" panose="020B0609020204030204" pitchFamily="49" charset="0"/>
                <a:cs typeface="Consolas" panose="020B0609020204030204" pitchFamily="49" charset="0"/>
              </a:endParaRPr>
            </a:p>
          </p:txBody>
        </p:sp>
        <p:sp>
          <p:nvSpPr>
            <p:cNvPr id="97" name="TextBox 96">
              <a:extLst>
                <a:ext uri="{FF2B5EF4-FFF2-40B4-BE49-F238E27FC236}">
                  <a16:creationId xmlns:a16="http://schemas.microsoft.com/office/drawing/2014/main" id="{3964C085-93B0-9446-A1FE-DDAE7CC4B8F5}"/>
                </a:ext>
              </a:extLst>
            </p:cNvPr>
            <p:cNvSpPr txBox="1"/>
            <p:nvPr/>
          </p:nvSpPr>
          <p:spPr>
            <a:xfrm>
              <a:off x="9989361" y="4347994"/>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r>
                <a:rPr lang="en-IL" sz="1200" b="0">
                  <a:latin typeface="Consolas" panose="020B0609020204030204" pitchFamily="49" charset="0"/>
                  <a:cs typeface="Consolas" panose="020B0609020204030204" pitchFamily="49" charset="0"/>
                </a:rPr>
                <a:t>1</a:t>
              </a:r>
            </a:p>
          </p:txBody>
        </p:sp>
        <p:sp>
          <p:nvSpPr>
            <p:cNvPr id="98" name="TextBox 97">
              <a:extLst>
                <a:ext uri="{FF2B5EF4-FFF2-40B4-BE49-F238E27FC236}">
                  <a16:creationId xmlns:a16="http://schemas.microsoft.com/office/drawing/2014/main" id="{DE16B6A9-BA7D-CE47-A1A9-A874401EAC97}"/>
                </a:ext>
              </a:extLst>
            </p:cNvPr>
            <p:cNvSpPr txBox="1"/>
            <p:nvPr/>
          </p:nvSpPr>
          <p:spPr>
            <a:xfrm>
              <a:off x="9694209" y="2427852"/>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0</a:t>
              </a:r>
            </a:p>
          </p:txBody>
        </p:sp>
        <p:sp>
          <p:nvSpPr>
            <p:cNvPr id="99" name="TextBox 98">
              <a:extLst>
                <a:ext uri="{FF2B5EF4-FFF2-40B4-BE49-F238E27FC236}">
                  <a16:creationId xmlns:a16="http://schemas.microsoft.com/office/drawing/2014/main" id="{106875CC-037E-C448-9FD6-802C7433AC63}"/>
                </a:ext>
              </a:extLst>
            </p:cNvPr>
            <p:cNvSpPr txBox="1"/>
            <p:nvPr/>
          </p:nvSpPr>
          <p:spPr>
            <a:xfrm>
              <a:off x="9991645" y="2454072"/>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a:latin typeface="Consolas" panose="020B0609020204030204" pitchFamily="49" charset="0"/>
                <a:cs typeface="Consolas" panose="020B0609020204030204" pitchFamily="49" charset="0"/>
              </a:endParaRPr>
            </a:p>
          </p:txBody>
        </p:sp>
        <p:sp>
          <p:nvSpPr>
            <p:cNvPr id="100" name="TextBox 99">
              <a:extLst>
                <a:ext uri="{FF2B5EF4-FFF2-40B4-BE49-F238E27FC236}">
                  <a16:creationId xmlns:a16="http://schemas.microsoft.com/office/drawing/2014/main" id="{D4F067D3-766B-4341-B814-C755B26026E2}"/>
                </a:ext>
              </a:extLst>
            </p:cNvPr>
            <p:cNvSpPr txBox="1"/>
            <p:nvPr/>
          </p:nvSpPr>
          <p:spPr>
            <a:xfrm>
              <a:off x="9610645" y="2607174"/>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a:latin typeface="Times New Roman" panose="02020603050405020304" pitchFamily="18" charset="0"/>
                <a:cs typeface="Times New Roman" panose="02020603050405020304" pitchFamily="18" charset="0"/>
              </a:endParaRPr>
            </a:p>
          </p:txBody>
        </p:sp>
        <p:sp>
          <p:nvSpPr>
            <p:cNvPr id="101" name="TextBox 100">
              <a:extLst>
                <a:ext uri="{FF2B5EF4-FFF2-40B4-BE49-F238E27FC236}">
                  <a16:creationId xmlns:a16="http://schemas.microsoft.com/office/drawing/2014/main" id="{A4A4E6B7-080F-B047-B525-B94EAC0E97FC}"/>
                </a:ext>
              </a:extLst>
            </p:cNvPr>
            <p:cNvSpPr txBox="1"/>
            <p:nvPr/>
          </p:nvSpPr>
          <p:spPr>
            <a:xfrm>
              <a:off x="9991645" y="2664680"/>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a:latin typeface="Times New Roman" panose="02020603050405020304" pitchFamily="18" charset="0"/>
                  <a:cs typeface="Times New Roman" panose="02020603050405020304" pitchFamily="18" charset="0"/>
                </a:rPr>
                <a:t>...</a:t>
              </a:r>
            </a:p>
          </p:txBody>
        </p:sp>
        <p:sp>
          <p:nvSpPr>
            <p:cNvPr id="102" name="TextBox 101">
              <a:extLst>
                <a:ext uri="{FF2B5EF4-FFF2-40B4-BE49-F238E27FC236}">
                  <a16:creationId xmlns:a16="http://schemas.microsoft.com/office/drawing/2014/main" id="{10CAB396-024A-4C4D-9EF1-D0B8210F0DB0}"/>
                </a:ext>
              </a:extLst>
            </p:cNvPr>
            <p:cNvSpPr txBox="1"/>
            <p:nvPr/>
          </p:nvSpPr>
          <p:spPr>
            <a:xfrm>
              <a:off x="9653825" y="4740457"/>
              <a:ext cx="304800" cy="278089"/>
            </a:xfrm>
            <a:prstGeom prst="rect">
              <a:avLst/>
            </a:prstGeom>
            <a:noFill/>
            <a:ln>
              <a:noFill/>
            </a:ln>
          </p:spPr>
          <p:txBody>
            <a:bodyPr wrap="square" lIns="0" tIns="46800" rIns="0" rtlCol="0">
              <a:spAutoFit/>
            </a:bodyPr>
            <a:lstStyle/>
            <a:p>
              <a:r>
                <a:rPr lang="en-US" sz="1200" b="0" dirty="0">
                  <a:latin typeface="Consolas" panose="020B0609020204030204" pitchFamily="49" charset="0"/>
                  <a:cs typeface="Consolas" panose="020B0609020204030204" pitchFamily="49" charset="0"/>
                </a:rPr>
                <a:t>255</a:t>
              </a:r>
            </a:p>
          </p:txBody>
        </p:sp>
        <p:sp>
          <p:nvSpPr>
            <p:cNvPr id="103" name="TextBox 102">
              <a:extLst>
                <a:ext uri="{FF2B5EF4-FFF2-40B4-BE49-F238E27FC236}">
                  <a16:creationId xmlns:a16="http://schemas.microsoft.com/office/drawing/2014/main" id="{460CCC6B-38E6-7A40-A66E-0D05503D14E1}"/>
                </a:ext>
              </a:extLst>
            </p:cNvPr>
            <p:cNvSpPr txBox="1"/>
            <p:nvPr/>
          </p:nvSpPr>
          <p:spPr>
            <a:xfrm>
              <a:off x="9988482" y="4769210"/>
              <a:ext cx="526036" cy="210608"/>
            </a:xfrm>
            <a:prstGeom prst="rect">
              <a:avLst/>
            </a:prstGeom>
            <a:solidFill>
              <a:schemeClr val="bg1">
                <a:lumMod val="95000"/>
              </a:schemeClr>
            </a:solidFill>
            <a:ln>
              <a:solidFill>
                <a:schemeClr val="tx1"/>
              </a:solidFill>
            </a:ln>
          </p:spPr>
          <p:txBody>
            <a:bodyPr wrap="square" lIns="72000" tIns="46800" rIns="0" rtlCol="0" anchor="ctr" anchorCtr="0">
              <a:noAutofit/>
            </a:bodyPr>
            <a:lstStyle/>
            <a:p>
              <a:pPr algn="l"/>
              <a:endParaRPr lang="en-IL" sz="1200" b="0">
                <a:latin typeface="Consolas" panose="020B0609020204030204" pitchFamily="49" charset="0"/>
                <a:cs typeface="Consolas" panose="020B0609020204030204" pitchFamily="49" charset="0"/>
              </a:endParaRPr>
            </a:p>
          </p:txBody>
        </p:sp>
        <p:sp>
          <p:nvSpPr>
            <p:cNvPr id="104" name="TextBox 103">
              <a:extLst>
                <a:ext uri="{FF2B5EF4-FFF2-40B4-BE49-F238E27FC236}">
                  <a16:creationId xmlns:a16="http://schemas.microsoft.com/office/drawing/2014/main" id="{E911552F-5E5D-944E-99D0-A8D06CC60E2E}"/>
                </a:ext>
              </a:extLst>
            </p:cNvPr>
            <p:cNvSpPr txBox="1"/>
            <p:nvPr/>
          </p:nvSpPr>
          <p:spPr>
            <a:xfrm>
              <a:off x="9615725" y="4501096"/>
              <a:ext cx="381000" cy="278089"/>
            </a:xfrm>
            <a:prstGeom prst="rect">
              <a:avLst/>
            </a:prstGeom>
            <a:noFill/>
            <a:ln>
              <a:noFill/>
            </a:ln>
          </p:spPr>
          <p:txBody>
            <a:bodyPr wrap="square" lIns="0" tIns="46800" rIns="0" rtlCol="0">
              <a:spAutoFit/>
            </a:bodyPr>
            <a:lstStyle/>
            <a:p>
              <a:r>
                <a:rPr lang="en-US" sz="1200" b="0" dirty="0">
                  <a:latin typeface="Times New Roman" panose="02020603050405020304" pitchFamily="18" charset="0"/>
                  <a:cs typeface="Times New Roman" panose="02020603050405020304" pitchFamily="18" charset="0"/>
                </a:rPr>
                <a:t>...</a:t>
              </a:r>
              <a:endParaRPr lang="en-IL" sz="1200" b="0">
                <a:latin typeface="Times New Roman" panose="02020603050405020304" pitchFamily="18" charset="0"/>
                <a:cs typeface="Times New Roman" panose="02020603050405020304" pitchFamily="18" charset="0"/>
              </a:endParaRPr>
            </a:p>
          </p:txBody>
        </p:sp>
        <p:sp>
          <p:nvSpPr>
            <p:cNvPr id="105" name="TextBox 104">
              <a:extLst>
                <a:ext uri="{FF2B5EF4-FFF2-40B4-BE49-F238E27FC236}">
                  <a16:creationId xmlns:a16="http://schemas.microsoft.com/office/drawing/2014/main" id="{FE5C1180-00C8-7745-8E21-BC3622099502}"/>
                </a:ext>
              </a:extLst>
            </p:cNvPr>
            <p:cNvSpPr txBox="1"/>
            <p:nvPr/>
          </p:nvSpPr>
          <p:spPr>
            <a:xfrm>
              <a:off x="9988482" y="4558602"/>
              <a:ext cx="526036" cy="210608"/>
            </a:xfrm>
            <a:prstGeom prst="rect">
              <a:avLst/>
            </a:prstGeom>
            <a:solidFill>
              <a:schemeClr val="bg1">
                <a:lumMod val="95000"/>
              </a:schemeClr>
            </a:solidFill>
            <a:ln>
              <a:solidFill>
                <a:schemeClr val="tx1"/>
              </a:solidFill>
            </a:ln>
          </p:spPr>
          <p:txBody>
            <a:bodyPr wrap="square" lIns="72000" tIns="46800" rIns="0" rtlCol="0" anchor="b" anchorCtr="0">
              <a:noAutofit/>
            </a:bodyPr>
            <a:lstStyle/>
            <a:p>
              <a:pPr algn="l"/>
              <a:r>
                <a:rPr lang="en-IL" sz="1200" b="0">
                  <a:latin typeface="Times New Roman" panose="02020603050405020304" pitchFamily="18" charset="0"/>
                  <a:cs typeface="Times New Roman" panose="02020603050405020304" pitchFamily="18" charset="0"/>
                </a:rPr>
                <a:t>...</a:t>
              </a:r>
            </a:p>
          </p:txBody>
        </p:sp>
      </p:grpSp>
    </p:spTree>
    <p:extLst>
      <p:ext uri="{BB962C8B-B14F-4D97-AF65-F5344CB8AC3E}">
        <p14:creationId xmlns:p14="http://schemas.microsoft.com/office/powerpoint/2010/main" val="2940689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0F4D9-F4BD-0CDF-9385-6D1B5D6D14F6}"/>
            </a:ext>
          </a:extLst>
        </p:cNvPr>
        <p:cNvGrpSpPr/>
        <p:nvPr/>
      </p:nvGrpSpPr>
      <p:grpSpPr>
        <a:xfrm>
          <a:off x="0" y="0"/>
          <a:ext cx="0" cy="0"/>
          <a:chOff x="0" y="0"/>
          <a:chExt cx="0" cy="0"/>
        </a:xfrm>
      </p:grpSpPr>
      <p:sp>
        <p:nvSpPr>
          <p:cNvPr id="7" name="Rounded Rectangular Callout 6">
            <a:extLst>
              <a:ext uri="{FF2B5EF4-FFF2-40B4-BE49-F238E27FC236}">
                <a16:creationId xmlns:a16="http://schemas.microsoft.com/office/drawing/2014/main" id="{931D9D0F-4340-25FA-7768-08BD71DA1EFA}"/>
              </a:ext>
            </a:extLst>
          </p:cNvPr>
          <p:cNvSpPr/>
          <p:nvPr/>
        </p:nvSpPr>
        <p:spPr>
          <a:xfrm>
            <a:off x="5248469" y="2895083"/>
            <a:ext cx="2676331" cy="460411"/>
          </a:xfrm>
          <a:prstGeom prst="wedgeRoundRectCallout">
            <a:avLst>
              <a:gd name="adj1" fmla="val -90881"/>
              <a:gd name="adj2" fmla="val 19091"/>
              <a:gd name="adj3" fmla="val 16667"/>
            </a:avLst>
          </a:prstGeom>
          <a:noFill/>
          <a:ln>
            <a:noFill/>
          </a:ln>
          <a:effectLst/>
        </p:spPr>
        <p:style>
          <a:lnRef idx="1">
            <a:schemeClr val="accent1"/>
          </a:lnRef>
          <a:fillRef idx="3">
            <a:schemeClr val="accent1"/>
          </a:fillRef>
          <a:effectRef idx="2">
            <a:schemeClr val="accent1"/>
          </a:effectRef>
          <a:fontRef idx="minor">
            <a:schemeClr val="lt1"/>
          </a:fontRef>
        </p:style>
        <p:txBody>
          <a:bodyPr lIns="108000" tIns="46800" rIns="0" rtlCol="0" anchor="ctr" anchorCtr="0"/>
          <a:lstStyle/>
          <a:p>
            <a:pPr algn="l" eaLnBrk="0" fontAlgn="base" hangingPunct="0">
              <a:spcBef>
                <a:spcPts val="600"/>
              </a:spcBef>
              <a:spcAft>
                <a:spcPct val="0"/>
              </a:spcAft>
            </a:pPr>
            <a:r>
              <a:rPr lang="en-US" sz="1400" b="0" dirty="0">
                <a:solidFill>
                  <a:srgbClr val="000000"/>
                </a:solidFill>
                <a:latin typeface="Times New Roman" panose="02020603050405020304" pitchFamily="18" charset="0"/>
                <a:cs typeface="Times New Roman" panose="02020603050405020304" pitchFamily="18" charset="0"/>
              </a:rPr>
              <a:t>Client code example</a:t>
            </a:r>
          </a:p>
        </p:txBody>
      </p:sp>
      <p:sp>
        <p:nvSpPr>
          <p:cNvPr id="6" name="Title 1">
            <a:extLst>
              <a:ext uri="{FF2B5EF4-FFF2-40B4-BE49-F238E27FC236}">
                <a16:creationId xmlns:a16="http://schemas.microsoft.com/office/drawing/2014/main" id="{CF5ED51E-773D-3B99-5585-2A10FA809101}"/>
              </a:ext>
            </a:extLst>
          </p:cNvPr>
          <p:cNvSpPr>
            <a:spLocks noGrp="1"/>
          </p:cNvSpPr>
          <p:nvPr>
            <p:ph type="title"/>
          </p:nvPr>
        </p:nvSpPr>
        <p:spPr>
          <a:xfrm>
            <a:off x="152400" y="76200"/>
            <a:ext cx="8763000" cy="533400"/>
          </a:xfrm>
        </p:spPr>
        <p:txBody>
          <a:bodyPr/>
          <a:lstStyle/>
          <a:p>
            <a:r>
              <a:rPr lang="en-US" dirty="0"/>
              <a:t>Using the Compression class</a:t>
            </a:r>
            <a:endParaRPr lang="en-IL"/>
          </a:p>
        </p:txBody>
      </p:sp>
      <p:sp>
        <p:nvSpPr>
          <p:cNvPr id="64" name="Rectangle 63">
            <a:extLst>
              <a:ext uri="{FF2B5EF4-FFF2-40B4-BE49-F238E27FC236}">
                <a16:creationId xmlns:a16="http://schemas.microsoft.com/office/drawing/2014/main" id="{BF47C516-D5E6-1ED3-5256-01AB943F7FC5}"/>
              </a:ext>
            </a:extLst>
          </p:cNvPr>
          <p:cNvSpPr>
            <a:spLocks noChangeArrowheads="1"/>
          </p:cNvSpPr>
          <p:nvPr/>
        </p:nvSpPr>
        <p:spPr bwMode="auto">
          <a:xfrm>
            <a:off x="151514" y="762000"/>
            <a:ext cx="5096955" cy="27050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r>
              <a:rPr lang="en-US" sz="1200" b="0" dirty="0">
                <a:solidFill>
                  <a:srgbClr val="000099"/>
                </a:solidFill>
                <a:latin typeface="Times New Roman" panose="02020603050405020304" pitchFamily="18" charset="0"/>
                <a:ea typeface="ＭＳ Ｐゴシック" charset="-128"/>
                <a:cs typeface="Times New Roman" panose="02020603050405020304" pitchFamily="18" charset="0"/>
              </a:rPr>
              <a:t>/** Provides text compression and decompression methods. </a:t>
            </a:r>
          </a:p>
          <a:p>
            <a:pPr algn="l"/>
            <a:r>
              <a:rPr lang="en-US" sz="1200" b="0" dirty="0">
                <a:solidFill>
                  <a:srgbClr val="000099"/>
                </a:solidFill>
                <a:latin typeface="Times New Roman" panose="02020603050405020304" pitchFamily="18" charset="0"/>
                <a:ea typeface="ＭＳ Ｐゴシック" charset="-128"/>
                <a:cs typeface="Times New Roman" panose="02020603050405020304" pitchFamily="18" charset="0"/>
              </a:rPr>
              <a:t> *  </a:t>
            </a:r>
            <a:r>
              <a:rPr lang="he-IL" sz="1200" b="0" dirty="0">
                <a:solidFill>
                  <a:srgbClr val="000099"/>
                </a:solidFill>
                <a:latin typeface="Times New Roman" panose="02020603050405020304" pitchFamily="18" charset="0"/>
                <a:ea typeface="ＭＳ Ｐゴシック" charset="-128"/>
                <a:cs typeface="Times New Roman" panose="02020603050405020304" pitchFamily="18" charset="0"/>
              </a:rPr>
              <a:t> </a:t>
            </a:r>
            <a:r>
              <a:rPr lang="en-US" sz="1200" b="0" dirty="0">
                <a:solidFill>
                  <a:srgbClr val="000099"/>
                </a:solidFill>
                <a:latin typeface="Times New Roman" panose="02020603050405020304" pitchFamily="18" charset="0"/>
                <a:ea typeface="ＭＳ Ｐゴシック" charset="-128"/>
                <a:cs typeface="Times New Roman" panose="02020603050405020304" pitchFamily="18" charset="0"/>
              </a:rPr>
              <a:t>Before using, call the init method. */</a:t>
            </a:r>
          </a:p>
          <a:p>
            <a:pPr algn="l"/>
            <a:r>
              <a:rPr lang="en-US" sz="1100" b="0" dirty="0">
                <a:latin typeface="Consolas" panose="020B0609020204030204" pitchFamily="49" charset="0"/>
                <a:cs typeface="Consolas" panose="020B0609020204030204" pitchFamily="49" charset="0"/>
              </a:rPr>
              <a:t>public class Comp {</a:t>
            </a:r>
          </a:p>
          <a:p>
            <a:pPr algn="l"/>
            <a:endParaRPr lang="en-US" sz="1100" b="0" dirty="0">
              <a:latin typeface="Consolas" panose="020B0609020204030204" pitchFamily="49" charset="0"/>
              <a:cs typeface="Consolas" panose="020B0609020204030204" pitchFamily="49" charset="0"/>
            </a:endParaRPr>
          </a:p>
          <a:p>
            <a:pPr algn="l"/>
            <a:r>
              <a:rPr lang="he-IL" sz="1200" b="0" dirty="0">
                <a:solidFill>
                  <a:srgbClr val="000099"/>
                </a:solidFill>
                <a:latin typeface="Times New Roman" panose="02020603050405020304" pitchFamily="18" charset="0"/>
                <a:ea typeface="ＭＳ Ｐゴシック" charset="-128"/>
                <a:cs typeface="Times New Roman" panose="02020603050405020304" pitchFamily="18" charset="0"/>
              </a:rPr>
              <a:t>        </a:t>
            </a:r>
            <a:r>
              <a:rPr lang="en-US" sz="1200" b="0" dirty="0">
                <a:solidFill>
                  <a:srgbClr val="000099"/>
                </a:solidFill>
                <a:latin typeface="Times New Roman" panose="02020603050405020304" pitchFamily="18" charset="0"/>
                <a:ea typeface="ＭＳ Ｐゴシック" charset="-128"/>
                <a:cs typeface="Times New Roman" panose="02020603050405020304" pitchFamily="18" charset="0"/>
              </a:rPr>
              <a:t>/** Initializes data structures, based on the given letter frequencies. */</a:t>
            </a:r>
          </a:p>
          <a:p>
            <a:pPr algn="l"/>
            <a:r>
              <a:rPr lang="en-US" sz="1100" b="0" dirty="0">
                <a:latin typeface="Consolas" panose="020B0609020204030204" pitchFamily="49" charset="0"/>
                <a:cs typeface="Consolas" panose="020B0609020204030204" pitchFamily="49" charset="0"/>
              </a:rPr>
              <a:t>    public static void init(double[] freq)</a:t>
            </a:r>
          </a:p>
          <a:p>
            <a:pPr algn="l"/>
            <a:endParaRPr lang="en-US" sz="1100" b="0" dirty="0">
              <a:latin typeface="Consolas" panose="020B0609020204030204" pitchFamily="49" charset="0"/>
              <a:cs typeface="Consolas" panose="020B0609020204030204" pitchFamily="49" charset="0"/>
            </a:endParaRPr>
          </a:p>
          <a:p>
            <a:pPr algn="l"/>
            <a:r>
              <a:rPr lang="en-US" sz="1100" b="0" dirty="0">
                <a:latin typeface="Consolas" panose="020B0609020204030204" pitchFamily="49" charset="0"/>
                <a:cs typeface="Consolas" panose="020B0609020204030204" pitchFamily="49" charset="0"/>
              </a:rPr>
              <a:t>    </a:t>
            </a:r>
            <a:r>
              <a:rPr lang="en-US" sz="1200" b="0" dirty="0">
                <a:solidFill>
                  <a:srgbClr val="000099"/>
                </a:solidFill>
                <a:latin typeface="Times New Roman" panose="02020603050405020304" pitchFamily="18" charset="0"/>
                <a:ea typeface="ＭＳ Ｐゴシック" charset="-128"/>
                <a:cs typeface="Times New Roman" panose="02020603050405020304" pitchFamily="18" charset="0"/>
              </a:rPr>
              <a:t>/** Returns the compressed text as a string of 0 and 1 bits */</a:t>
            </a:r>
          </a:p>
          <a:p>
            <a:pPr algn="l"/>
            <a:r>
              <a:rPr lang="en-US" sz="1100" b="0" dirty="0">
                <a:latin typeface="Consolas" panose="020B0609020204030204" pitchFamily="49" charset="0"/>
                <a:cs typeface="Consolas" panose="020B0609020204030204" pitchFamily="49" charset="0"/>
              </a:rPr>
              <a:t>    public static String compress(String text)</a:t>
            </a:r>
          </a:p>
          <a:p>
            <a:pPr algn="l"/>
            <a:endParaRPr lang="en-US" sz="1100" b="0" dirty="0">
              <a:latin typeface="Consolas" panose="020B0609020204030204" pitchFamily="49" charset="0"/>
              <a:cs typeface="Consolas" panose="020B0609020204030204" pitchFamily="49" charset="0"/>
            </a:endParaRPr>
          </a:p>
          <a:p>
            <a:pPr algn="l"/>
            <a:r>
              <a:rPr lang="en-US" sz="1100" b="0" dirty="0">
                <a:latin typeface="Consolas" panose="020B0609020204030204" pitchFamily="49" charset="0"/>
                <a:cs typeface="Consolas" panose="020B0609020204030204" pitchFamily="49" charset="0"/>
              </a:rPr>
              <a:t>    </a:t>
            </a:r>
            <a:r>
              <a:rPr lang="en-US" sz="1200" b="0" dirty="0">
                <a:solidFill>
                  <a:srgbClr val="000099"/>
                </a:solidFill>
                <a:latin typeface="Times New Roman" panose="02020603050405020304" pitchFamily="18" charset="0"/>
                <a:ea typeface="ＭＳ Ｐゴシック" charset="-128"/>
                <a:cs typeface="Times New Roman" panose="02020603050405020304" pitchFamily="18" charset="0"/>
              </a:rPr>
              <a:t>/** Returns the string of characters which is coded by the given</a:t>
            </a:r>
            <a:br>
              <a:rPr lang="en-US" sz="1200" b="0" dirty="0">
                <a:solidFill>
                  <a:srgbClr val="000099"/>
                </a:solidFill>
                <a:latin typeface="Times New Roman" panose="02020603050405020304" pitchFamily="18" charset="0"/>
                <a:ea typeface="ＭＳ Ｐゴシック" charset="-128"/>
                <a:cs typeface="Times New Roman" panose="02020603050405020304" pitchFamily="18" charset="0"/>
              </a:rPr>
            </a:br>
            <a:r>
              <a:rPr lang="en-US" sz="1200" b="0" dirty="0">
                <a:solidFill>
                  <a:srgbClr val="000099"/>
                </a:solidFill>
                <a:latin typeface="Times New Roman" panose="02020603050405020304" pitchFamily="18" charset="0"/>
                <a:ea typeface="ＭＳ Ｐゴシック" charset="-128"/>
                <a:cs typeface="Times New Roman" panose="02020603050405020304" pitchFamily="18" charset="0"/>
              </a:rPr>
              <a:t>          *  string of 0 and 1 bits */</a:t>
            </a:r>
          </a:p>
          <a:p>
            <a:pPr algn="l"/>
            <a:r>
              <a:rPr lang="en-US" sz="1100" b="0" dirty="0">
                <a:latin typeface="Consolas" panose="020B0609020204030204" pitchFamily="49" charset="0"/>
                <a:cs typeface="Consolas" panose="020B0609020204030204" pitchFamily="49" charset="0"/>
              </a:rPr>
              <a:t>    public static String decompress(String compressed) {</a:t>
            </a:r>
          </a:p>
          <a:p>
            <a:pPr algn="l"/>
            <a:r>
              <a:rPr lang="en-US" sz="1100" b="0" dirty="0">
                <a:latin typeface="Consolas" panose="020B0609020204030204" pitchFamily="49" charset="0"/>
                <a:cs typeface="Consolas" panose="020B0609020204030204" pitchFamily="49" charset="0"/>
              </a:rPr>
              <a:t>}</a:t>
            </a:r>
            <a:endParaRPr lang="en-US" sz="1100" b="0" dirty="0">
              <a:solidFill>
                <a:srgbClr val="000000"/>
              </a:solidFill>
              <a:latin typeface="Consolas" panose="020B0609020204030204" pitchFamily="49" charset="0"/>
              <a:ea typeface="Consolas"/>
              <a:cs typeface="Consolas" panose="020B0609020204030204" pitchFamily="49" charset="0"/>
            </a:endParaRPr>
          </a:p>
        </p:txBody>
      </p:sp>
      <p:sp>
        <p:nvSpPr>
          <p:cNvPr id="65" name="Rectangle 64">
            <a:extLst>
              <a:ext uri="{FF2B5EF4-FFF2-40B4-BE49-F238E27FC236}">
                <a16:creationId xmlns:a16="http://schemas.microsoft.com/office/drawing/2014/main" id="{DE823D15-0170-A723-63F5-AF0857EFF0D5}"/>
              </a:ext>
            </a:extLst>
          </p:cNvPr>
          <p:cNvSpPr>
            <a:spLocks noChangeArrowheads="1"/>
          </p:cNvSpPr>
          <p:nvPr/>
        </p:nvSpPr>
        <p:spPr bwMode="auto">
          <a:xfrm>
            <a:off x="990600" y="3277689"/>
            <a:ext cx="6026162" cy="2933654"/>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lnSpc>
                <a:spcPts val="1520"/>
              </a:lnSpc>
            </a:pPr>
            <a:r>
              <a:rPr lang="en-US" sz="1100" b="0" dirty="0">
                <a:solidFill>
                  <a:srgbClr val="3F7F5F"/>
                </a:solidFill>
                <a:latin typeface="Times New Roman" panose="02020603050405020304" pitchFamily="18" charset="0"/>
                <a:cs typeface="Times New Roman" panose="02020603050405020304" pitchFamily="18" charset="0"/>
              </a:rPr>
              <a:t>// Builds a frequencies array, for testing (instead of reading a file and doing corpus analysis)</a:t>
            </a:r>
            <a:endParaRPr lang="en-US" sz="1100" b="0" dirty="0">
              <a:latin typeface="Consolas" panose="020B0609020204030204" pitchFamily="49" charset="0"/>
              <a:cs typeface="Consolas" panose="020B0609020204030204" pitchFamily="49" charset="0"/>
            </a:endParaRPr>
          </a:p>
          <a:p>
            <a:pPr algn="l">
              <a:lnSpc>
                <a:spcPts val="1520"/>
              </a:lnSpc>
            </a:pPr>
            <a:r>
              <a:rPr lang="en-US" sz="1100" b="0" dirty="0">
                <a:latin typeface="Consolas" panose="020B0609020204030204" pitchFamily="49" charset="0"/>
                <a:cs typeface="Consolas" panose="020B0609020204030204" pitchFamily="49" charset="0"/>
              </a:rPr>
              <a:t>double[] freq = new double[256];</a:t>
            </a:r>
          </a:p>
          <a:p>
            <a:pPr algn="l">
              <a:lnSpc>
                <a:spcPts val="1520"/>
              </a:lnSpc>
            </a:pPr>
            <a:r>
              <a:rPr lang="en-US" sz="1100" b="0" dirty="0">
                <a:latin typeface="Consolas" panose="020B0609020204030204" pitchFamily="49" charset="0"/>
                <a:cs typeface="Consolas" panose="020B0609020204030204" pitchFamily="49" charset="0"/>
              </a:rPr>
              <a:t>freq['a'] = 8; freq['b'] = 3; freq['c'] = 1; freq['d'] = 1;</a:t>
            </a:r>
          </a:p>
          <a:p>
            <a:pPr algn="l">
              <a:lnSpc>
                <a:spcPts val="1520"/>
              </a:lnSpc>
            </a:pPr>
            <a:r>
              <a:rPr lang="en-US" sz="1100" b="0" dirty="0">
                <a:latin typeface="Consolas" panose="020B0609020204030204" pitchFamily="49" charset="0"/>
                <a:cs typeface="Consolas" panose="020B0609020204030204" pitchFamily="49" charset="0"/>
              </a:rPr>
              <a:t>freq['e'] = 1; freq['f'] = 1; freq['g'] = 1; freq['h'] = 1;</a:t>
            </a:r>
          </a:p>
          <a:p>
            <a:pPr algn="l">
              <a:lnSpc>
                <a:spcPts val="1520"/>
              </a:lnSpc>
            </a:pPr>
            <a:endParaRPr lang="en-US" sz="1100" b="0" dirty="0">
              <a:latin typeface="Consolas" panose="020B0609020204030204" pitchFamily="49" charset="0"/>
              <a:cs typeface="Consolas" panose="020B0609020204030204" pitchFamily="49" charset="0"/>
            </a:endParaRPr>
          </a:p>
          <a:p>
            <a:pPr algn="l">
              <a:lnSpc>
                <a:spcPts val="1520"/>
              </a:lnSpc>
            </a:pPr>
            <a:r>
              <a:rPr lang="en-US" sz="1100" b="0" dirty="0">
                <a:latin typeface="Consolas" panose="020B0609020204030204" pitchFamily="49" charset="0"/>
                <a:cs typeface="Consolas" panose="020B0609020204030204" pitchFamily="49" charset="0"/>
              </a:rPr>
              <a:t>Comp.init(freq);</a:t>
            </a:r>
          </a:p>
          <a:p>
            <a:pPr algn="l">
              <a:lnSpc>
                <a:spcPts val="1520"/>
              </a:lnSpc>
            </a:pPr>
            <a:br>
              <a:rPr lang="en-US" sz="1100" b="0" dirty="0">
                <a:latin typeface="Consolas" panose="020B0609020204030204" pitchFamily="49" charset="0"/>
                <a:cs typeface="Consolas" panose="020B0609020204030204" pitchFamily="49" charset="0"/>
              </a:rPr>
            </a:br>
            <a:r>
              <a:rPr lang="en-US" sz="1100" b="0" dirty="0">
                <a:latin typeface="Consolas" panose="020B0609020204030204" pitchFamily="49" charset="0"/>
                <a:cs typeface="Consolas" panose="020B0609020204030204" pitchFamily="49" charset="0"/>
              </a:rPr>
              <a:t>String text = "abadcab";</a:t>
            </a:r>
          </a:p>
          <a:p>
            <a:pPr algn="l">
              <a:lnSpc>
                <a:spcPts val="1520"/>
              </a:lnSpc>
            </a:pPr>
            <a:r>
              <a:rPr lang="en-US" sz="1100" b="0" dirty="0">
                <a:latin typeface="Consolas" panose="020B0609020204030204" pitchFamily="49" charset="0"/>
                <a:cs typeface="Consolas" panose="020B0609020204030204" pitchFamily="49" charset="0"/>
              </a:rPr>
              <a:t>System.out.println("Text: " + text);</a:t>
            </a:r>
          </a:p>
          <a:p>
            <a:pPr algn="l">
              <a:lnSpc>
                <a:spcPts val="1520"/>
              </a:lnSpc>
            </a:pPr>
            <a:br>
              <a:rPr lang="en-US" sz="1100" b="0" dirty="0">
                <a:latin typeface="Consolas" panose="020B0609020204030204" pitchFamily="49" charset="0"/>
                <a:cs typeface="Consolas" panose="020B0609020204030204" pitchFamily="49" charset="0"/>
              </a:rPr>
            </a:br>
            <a:r>
              <a:rPr lang="en-US" sz="1100" b="0" dirty="0">
                <a:latin typeface="Consolas" panose="020B0609020204030204" pitchFamily="49" charset="0"/>
                <a:cs typeface="Consolas" panose="020B0609020204030204" pitchFamily="49" charset="0"/>
              </a:rPr>
              <a:t>String compressedText = Comp.compress(text);</a:t>
            </a:r>
          </a:p>
          <a:p>
            <a:pPr algn="l">
              <a:lnSpc>
                <a:spcPts val="1520"/>
              </a:lnSpc>
            </a:pPr>
            <a:r>
              <a:rPr lang="en-US" sz="1100" b="0" dirty="0">
                <a:latin typeface="Consolas" panose="020B0609020204030204" pitchFamily="49" charset="0"/>
                <a:cs typeface="Consolas" panose="020B0609020204030204" pitchFamily="49" charset="0"/>
              </a:rPr>
              <a:t>System.out.println("Compressed text: " + compressedText);</a:t>
            </a:r>
          </a:p>
          <a:p>
            <a:pPr algn="l">
              <a:lnSpc>
                <a:spcPts val="1520"/>
              </a:lnSpc>
            </a:pPr>
            <a:br>
              <a:rPr lang="en-US" sz="1100" b="0" dirty="0">
                <a:latin typeface="Consolas" panose="020B0609020204030204" pitchFamily="49" charset="0"/>
                <a:cs typeface="Consolas" panose="020B0609020204030204" pitchFamily="49" charset="0"/>
              </a:rPr>
            </a:br>
            <a:r>
              <a:rPr lang="en-US" sz="1100" b="0" dirty="0">
                <a:latin typeface="Consolas" panose="020B0609020204030204" pitchFamily="49" charset="0"/>
                <a:cs typeface="Consolas" panose="020B0609020204030204" pitchFamily="49" charset="0"/>
              </a:rPr>
              <a:t>System.out.println("Decompressed text: " + Comp.decompress(compressedText));</a:t>
            </a:r>
          </a:p>
        </p:txBody>
      </p:sp>
      <p:sp>
        <p:nvSpPr>
          <p:cNvPr id="95" name="Rectangle 94">
            <a:extLst>
              <a:ext uri="{FF2B5EF4-FFF2-40B4-BE49-F238E27FC236}">
                <a16:creationId xmlns:a16="http://schemas.microsoft.com/office/drawing/2014/main" id="{E94B2F6B-93BB-E0A1-7C4D-4464FE66AC25}"/>
              </a:ext>
            </a:extLst>
          </p:cNvPr>
          <p:cNvSpPr>
            <a:spLocks noChangeArrowheads="1"/>
          </p:cNvSpPr>
          <p:nvPr/>
        </p:nvSpPr>
        <p:spPr bwMode="auto">
          <a:xfrm>
            <a:off x="5486400" y="4383349"/>
            <a:ext cx="3352800" cy="800138"/>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29600" tIns="72000" rIns="0" bIns="0" anchor="t" anchorCtr="0"/>
          <a:lstStyle/>
          <a:p>
            <a:pPr algn="l">
              <a:lnSpc>
                <a:spcPts val="1520"/>
              </a:lnSpc>
              <a:spcBef>
                <a:spcPts val="300"/>
              </a:spcBef>
            </a:pPr>
            <a:r>
              <a:rPr lang="en-US" sz="1100" b="0" dirty="0">
                <a:latin typeface="Consolas" panose="020B0609020204030204" pitchFamily="49" charset="0"/>
                <a:cs typeface="Consolas" panose="020B0609020204030204" pitchFamily="49" charset="0"/>
              </a:rPr>
              <a:t>Text: abadcab</a:t>
            </a:r>
          </a:p>
          <a:p>
            <a:pPr algn="l">
              <a:lnSpc>
                <a:spcPts val="1520"/>
              </a:lnSpc>
              <a:spcBef>
                <a:spcPts val="300"/>
              </a:spcBef>
            </a:pPr>
            <a:r>
              <a:rPr lang="en-US" sz="1100" b="0" dirty="0">
                <a:latin typeface="Consolas" panose="020B0609020204030204" pitchFamily="49" charset="0"/>
                <a:cs typeface="Consolas" panose="020B0609020204030204" pitchFamily="49" charset="0"/>
              </a:rPr>
              <a:t>Compressed text: 01110100110000111</a:t>
            </a:r>
          </a:p>
          <a:p>
            <a:pPr algn="l">
              <a:lnSpc>
                <a:spcPts val="1520"/>
              </a:lnSpc>
              <a:spcBef>
                <a:spcPts val="300"/>
              </a:spcBef>
            </a:pPr>
            <a:r>
              <a:rPr lang="en-US" sz="1100" b="0" dirty="0">
                <a:latin typeface="Consolas" panose="020B0609020204030204" pitchFamily="49" charset="0"/>
                <a:cs typeface="Consolas" panose="020B0609020204030204" pitchFamily="49" charset="0"/>
              </a:rPr>
              <a:t>Decompressed text: abadcab</a:t>
            </a:r>
          </a:p>
        </p:txBody>
      </p:sp>
      <p:sp>
        <p:nvSpPr>
          <p:cNvPr id="96" name="Rounded Rectangular Callout 95">
            <a:extLst>
              <a:ext uri="{FF2B5EF4-FFF2-40B4-BE49-F238E27FC236}">
                <a16:creationId xmlns:a16="http://schemas.microsoft.com/office/drawing/2014/main" id="{96979919-750B-A534-A5D0-FB4151785927}"/>
              </a:ext>
            </a:extLst>
          </p:cNvPr>
          <p:cNvSpPr/>
          <p:nvPr/>
        </p:nvSpPr>
        <p:spPr>
          <a:xfrm>
            <a:off x="7153469" y="3962400"/>
            <a:ext cx="2676331" cy="460411"/>
          </a:xfrm>
          <a:prstGeom prst="wedgeRoundRectCallout">
            <a:avLst>
              <a:gd name="adj1" fmla="val -90881"/>
              <a:gd name="adj2" fmla="val 19091"/>
              <a:gd name="adj3" fmla="val 16667"/>
            </a:avLst>
          </a:prstGeom>
          <a:noFill/>
          <a:ln>
            <a:noFill/>
          </a:ln>
          <a:effectLst/>
        </p:spPr>
        <p:style>
          <a:lnRef idx="1">
            <a:schemeClr val="accent1"/>
          </a:lnRef>
          <a:fillRef idx="3">
            <a:schemeClr val="accent1"/>
          </a:fillRef>
          <a:effectRef idx="2">
            <a:schemeClr val="accent1"/>
          </a:effectRef>
          <a:fontRef idx="minor">
            <a:schemeClr val="lt1"/>
          </a:fontRef>
        </p:style>
        <p:txBody>
          <a:bodyPr lIns="108000" tIns="46800" rIns="0" rtlCol="0" anchor="ctr" anchorCtr="0"/>
          <a:lstStyle/>
          <a:p>
            <a:pPr algn="l" eaLnBrk="0" fontAlgn="base" hangingPunct="0">
              <a:spcBef>
                <a:spcPts val="600"/>
              </a:spcBef>
              <a:spcAft>
                <a:spcPct val="0"/>
              </a:spcAft>
            </a:pPr>
            <a:r>
              <a:rPr lang="en-US" sz="1400" b="0" dirty="0">
                <a:solidFill>
                  <a:srgbClr val="000000"/>
                </a:solidFill>
                <a:latin typeface="Times New Roman" panose="02020603050405020304" pitchFamily="18" charset="0"/>
                <a:cs typeface="Times New Roman" panose="02020603050405020304" pitchFamily="18" charset="0"/>
              </a:rPr>
              <a:t>Output</a:t>
            </a:r>
          </a:p>
        </p:txBody>
      </p:sp>
    </p:spTree>
    <p:extLst>
      <p:ext uri="{BB962C8B-B14F-4D97-AF65-F5344CB8AC3E}">
        <p14:creationId xmlns:p14="http://schemas.microsoft.com/office/powerpoint/2010/main" val="249754162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3643A8-FB26-CE7A-2B6A-CA23DFDBC2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1E7661-A7B7-B31A-C66B-16E689D7E3E5}"/>
              </a:ext>
            </a:extLst>
          </p:cNvPr>
          <p:cNvSpPr>
            <a:spLocks noGrp="1"/>
          </p:cNvSpPr>
          <p:nvPr>
            <p:ph type="title"/>
          </p:nvPr>
        </p:nvSpPr>
        <p:spPr/>
        <p:txBody>
          <a:bodyPr/>
          <a:lstStyle/>
          <a:p>
            <a:pPr algn="l" rtl="1" eaLnBrk="0" fontAlgn="base" hangingPunct="0">
              <a:spcBef>
                <a:spcPct val="0"/>
              </a:spcBef>
              <a:spcAft>
                <a:spcPct val="0"/>
              </a:spcAft>
            </a:pPr>
            <a:r>
              <a:rPr lang="en-US" dirty="0"/>
              <a:t>Tree implementation</a:t>
            </a:r>
          </a:p>
        </p:txBody>
      </p:sp>
      <p:sp>
        <p:nvSpPr>
          <p:cNvPr id="154" name="TextBox 153">
            <a:extLst>
              <a:ext uri="{FF2B5EF4-FFF2-40B4-BE49-F238E27FC236}">
                <a16:creationId xmlns:a16="http://schemas.microsoft.com/office/drawing/2014/main" id="{FAD0D801-9235-DC74-D0BC-CB134C490D18}"/>
              </a:ext>
            </a:extLst>
          </p:cNvPr>
          <p:cNvSpPr txBox="1"/>
          <p:nvPr/>
        </p:nvSpPr>
        <p:spPr>
          <a:xfrm>
            <a:off x="3318092" y="2375382"/>
            <a:ext cx="425513" cy="30777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he-IL"/>
            </a:defPPr>
            <a:lvl1pPr marL="0" marR="0" indent="0" defTabSz="914400" latinLnBrk="0">
              <a:lnSpc>
                <a:spcPct val="100000"/>
              </a:lnSpc>
              <a:buClrTx/>
              <a:buSzTx/>
              <a:buFontTx/>
              <a:buNone/>
              <a:tabLst/>
              <a:defRPr kumimoji="0" sz="1200" b="0" i="0" u="none" strike="noStrike" cap="none" normalizeH="0" baseline="0">
                <a:ln>
                  <a:noFill/>
                </a:ln>
                <a:effectLst/>
                <a:latin typeface="Consolas" panose="020B0609020204030204" pitchFamily="49" charset="0"/>
                <a:cs typeface="Consolas" panose="020B0609020204030204" pitchFamily="49" charset="0"/>
              </a:defRPr>
            </a:lvl1pPr>
          </a:lstStyle>
          <a:p>
            <a:endParaRPr lang="en-IL"/>
          </a:p>
        </p:txBody>
      </p:sp>
      <p:sp>
        <p:nvSpPr>
          <p:cNvPr id="163" name="Rectangle 162">
            <a:extLst>
              <a:ext uri="{FF2B5EF4-FFF2-40B4-BE49-F238E27FC236}">
                <a16:creationId xmlns:a16="http://schemas.microsoft.com/office/drawing/2014/main" id="{5850BF6C-4910-6E52-7E5F-F1CC530E0F0C}"/>
              </a:ext>
            </a:extLst>
          </p:cNvPr>
          <p:cNvSpPr/>
          <p:nvPr/>
        </p:nvSpPr>
        <p:spPr>
          <a:xfrm>
            <a:off x="3258108" y="2098383"/>
            <a:ext cx="425513" cy="276999"/>
          </a:xfrm>
          <a:prstGeom prst="rect">
            <a:avLst/>
          </a:prstGeom>
        </p:spPr>
        <p:txBody>
          <a:bodyPr wrap="square" lIns="0" rIns="0">
            <a:spAutoFit/>
          </a:bodyPr>
          <a:lstStyle/>
          <a:p>
            <a:pPr marL="0" indent="0">
              <a:spcBef>
                <a:spcPts val="1200"/>
              </a:spcBef>
              <a:buNone/>
            </a:pPr>
            <a:r>
              <a:rPr lang="en-US" sz="1200" b="0" dirty="0">
                <a:solidFill>
                  <a:schemeClr val="bg1">
                    <a:lumMod val="50000"/>
                  </a:schemeClr>
                </a:solidFill>
                <a:latin typeface="Consolas" panose="020B0609020204030204" pitchFamily="49" charset="0"/>
                <a:cs typeface="Consolas" panose="020B0609020204030204" pitchFamily="49" charset="0"/>
              </a:rPr>
              <a:t>ch</a:t>
            </a:r>
          </a:p>
        </p:txBody>
      </p:sp>
      <p:sp>
        <p:nvSpPr>
          <p:cNvPr id="164" name="TextBox 163">
            <a:extLst>
              <a:ext uri="{FF2B5EF4-FFF2-40B4-BE49-F238E27FC236}">
                <a16:creationId xmlns:a16="http://schemas.microsoft.com/office/drawing/2014/main" id="{BF9DCDF5-5859-ECE0-B944-562C4C34A0F4}"/>
              </a:ext>
            </a:extLst>
          </p:cNvPr>
          <p:cNvSpPr txBox="1"/>
          <p:nvPr/>
        </p:nvSpPr>
        <p:spPr>
          <a:xfrm>
            <a:off x="4169119" y="2375381"/>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he-IL"/>
            </a:defPPr>
            <a:lvl1pPr marL="0" marR="0" indent="0" defTabSz="914400" latinLnBrk="0">
              <a:lnSpc>
                <a:spcPct val="100000"/>
              </a:lnSpc>
              <a:buClrTx/>
              <a:buSzTx/>
              <a:buFontTx/>
              <a:buNone/>
              <a:tabLst/>
              <a:defRPr kumimoji="0" b="0" i="0" u="none" strike="noStrike" cap="none" normalizeH="0" baseline="0">
                <a:ln>
                  <a:noFill/>
                </a:ln>
                <a:effectLst/>
                <a:latin typeface="Arial" pitchFamily="34" charset="0"/>
              </a:defRPr>
            </a:lvl1pPr>
          </a:lstStyle>
          <a:p>
            <a:endParaRPr lang="en-IL"/>
          </a:p>
        </p:txBody>
      </p:sp>
      <p:sp>
        <p:nvSpPr>
          <p:cNvPr id="165" name="Rectangle 164">
            <a:extLst>
              <a:ext uri="{FF2B5EF4-FFF2-40B4-BE49-F238E27FC236}">
                <a16:creationId xmlns:a16="http://schemas.microsoft.com/office/drawing/2014/main" id="{D43000A8-E376-FE0D-71C7-7C3C4D9E33BE}"/>
              </a:ext>
            </a:extLst>
          </p:cNvPr>
          <p:cNvSpPr/>
          <p:nvPr/>
        </p:nvSpPr>
        <p:spPr>
          <a:xfrm>
            <a:off x="4169118" y="2098382"/>
            <a:ext cx="425513" cy="276999"/>
          </a:xfrm>
          <a:prstGeom prst="rect">
            <a:avLst/>
          </a:prstGeom>
        </p:spPr>
        <p:txBody>
          <a:bodyPr wrap="square" lIns="0" rIns="0">
            <a:spAutoFit/>
          </a:bodyPr>
          <a:lstStyle/>
          <a:p>
            <a:pPr marL="0" indent="0">
              <a:spcBef>
                <a:spcPts val="1200"/>
              </a:spcBef>
              <a:buNone/>
            </a:pPr>
            <a:r>
              <a:rPr lang="en-US" sz="1200" b="0" dirty="0">
                <a:solidFill>
                  <a:schemeClr val="bg1">
                    <a:lumMod val="50000"/>
                  </a:schemeClr>
                </a:solidFill>
                <a:latin typeface="Consolas" panose="020B0609020204030204" pitchFamily="49" charset="0"/>
                <a:cs typeface="Consolas" panose="020B0609020204030204" pitchFamily="49" charset="0"/>
              </a:rPr>
              <a:t>left</a:t>
            </a:r>
          </a:p>
        </p:txBody>
      </p:sp>
      <p:sp>
        <p:nvSpPr>
          <p:cNvPr id="166" name="TextBox 165">
            <a:extLst>
              <a:ext uri="{FF2B5EF4-FFF2-40B4-BE49-F238E27FC236}">
                <a16:creationId xmlns:a16="http://schemas.microsoft.com/office/drawing/2014/main" id="{07BD528F-6A3D-4D26-CEA2-3CF906159F4B}"/>
              </a:ext>
            </a:extLst>
          </p:cNvPr>
          <p:cNvSpPr txBox="1"/>
          <p:nvPr/>
        </p:nvSpPr>
        <p:spPr>
          <a:xfrm>
            <a:off x="4594631" y="2375381"/>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he-IL"/>
            </a:defPPr>
            <a:lvl1pPr marL="0" marR="0" indent="0" defTabSz="914400" latinLnBrk="0">
              <a:lnSpc>
                <a:spcPct val="100000"/>
              </a:lnSpc>
              <a:buClrTx/>
              <a:buSzTx/>
              <a:buFontTx/>
              <a:buNone/>
              <a:tabLst/>
              <a:defRPr kumimoji="0" b="0" i="0" u="none" strike="noStrike" cap="none" normalizeH="0" baseline="0">
                <a:ln>
                  <a:noFill/>
                </a:ln>
                <a:effectLst/>
                <a:latin typeface="Arial" pitchFamily="34" charset="0"/>
              </a:defRPr>
            </a:lvl1pPr>
          </a:lstStyle>
          <a:p>
            <a:endParaRPr lang="en-IL"/>
          </a:p>
        </p:txBody>
      </p:sp>
      <p:sp>
        <p:nvSpPr>
          <p:cNvPr id="167" name="Rectangle 166">
            <a:extLst>
              <a:ext uri="{FF2B5EF4-FFF2-40B4-BE49-F238E27FC236}">
                <a16:creationId xmlns:a16="http://schemas.microsoft.com/office/drawing/2014/main" id="{37EE6A28-77B6-4BBB-5E72-1B45D9C0A8C7}"/>
              </a:ext>
            </a:extLst>
          </p:cNvPr>
          <p:cNvSpPr/>
          <p:nvPr/>
        </p:nvSpPr>
        <p:spPr>
          <a:xfrm>
            <a:off x="4629710" y="2098382"/>
            <a:ext cx="425513" cy="276999"/>
          </a:xfrm>
          <a:prstGeom prst="rect">
            <a:avLst/>
          </a:prstGeom>
        </p:spPr>
        <p:txBody>
          <a:bodyPr wrap="square" lIns="0" rIns="0">
            <a:spAutoFit/>
          </a:bodyPr>
          <a:lstStyle/>
          <a:p>
            <a:pPr marL="0" indent="0">
              <a:spcBef>
                <a:spcPts val="1200"/>
              </a:spcBef>
              <a:buNone/>
            </a:pPr>
            <a:r>
              <a:rPr lang="en-US" sz="1200" b="0" dirty="0">
                <a:solidFill>
                  <a:schemeClr val="bg1">
                    <a:lumMod val="50000"/>
                  </a:schemeClr>
                </a:solidFill>
                <a:latin typeface="Consolas" panose="020B0609020204030204" pitchFamily="49" charset="0"/>
                <a:cs typeface="Consolas" panose="020B0609020204030204" pitchFamily="49" charset="0"/>
              </a:rPr>
              <a:t>right</a:t>
            </a:r>
          </a:p>
        </p:txBody>
      </p:sp>
      <p:cxnSp>
        <p:nvCxnSpPr>
          <p:cNvPr id="204" name="Straight Arrow Connector 203">
            <a:extLst>
              <a:ext uri="{FF2B5EF4-FFF2-40B4-BE49-F238E27FC236}">
                <a16:creationId xmlns:a16="http://schemas.microsoft.com/office/drawing/2014/main" id="{15E6FA2E-6209-8A3C-B09F-86A964597049}"/>
              </a:ext>
            </a:extLst>
          </p:cNvPr>
          <p:cNvCxnSpPr>
            <a:cxnSpLocks/>
          </p:cNvCxnSpPr>
          <p:nvPr/>
        </p:nvCxnSpPr>
        <p:spPr bwMode="auto">
          <a:xfrm flipH="1">
            <a:off x="3886200" y="2626980"/>
            <a:ext cx="476099" cy="499341"/>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07" name="Straight Arrow Connector 206">
            <a:extLst>
              <a:ext uri="{FF2B5EF4-FFF2-40B4-BE49-F238E27FC236}">
                <a16:creationId xmlns:a16="http://schemas.microsoft.com/office/drawing/2014/main" id="{F71D8509-3A9E-D743-E02F-BC0E77DBB211}"/>
              </a:ext>
            </a:extLst>
          </p:cNvPr>
          <p:cNvCxnSpPr>
            <a:cxnSpLocks/>
          </p:cNvCxnSpPr>
          <p:nvPr/>
        </p:nvCxnSpPr>
        <p:spPr bwMode="auto">
          <a:xfrm>
            <a:off x="4781296" y="2609053"/>
            <a:ext cx="476504" cy="517268"/>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217" name="TextBox 216">
            <a:extLst>
              <a:ext uri="{FF2B5EF4-FFF2-40B4-BE49-F238E27FC236}">
                <a16:creationId xmlns:a16="http://schemas.microsoft.com/office/drawing/2014/main" id="{8166E603-79EE-D81A-4EF1-20157C60CE57}"/>
              </a:ext>
            </a:extLst>
          </p:cNvPr>
          <p:cNvSpPr txBox="1"/>
          <p:nvPr/>
        </p:nvSpPr>
        <p:spPr>
          <a:xfrm>
            <a:off x="2473581" y="2404072"/>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he-IL"/>
            </a:defPPr>
            <a:lvl1pPr marL="0" marR="0" indent="0" defTabSz="914400" latinLnBrk="0">
              <a:lnSpc>
                <a:spcPct val="100000"/>
              </a:lnSpc>
              <a:buClrTx/>
              <a:buSzTx/>
              <a:buFontTx/>
              <a:buNone/>
              <a:tabLst/>
              <a:defRPr kumimoji="0" b="0" i="0" u="none" strike="noStrike" cap="none" normalizeH="0" baseline="0">
                <a:ln>
                  <a:noFill/>
                </a:ln>
                <a:effectLst/>
                <a:latin typeface="Arial" pitchFamily="34" charset="0"/>
              </a:defRPr>
            </a:lvl1pPr>
          </a:lstStyle>
          <a:p>
            <a:endParaRPr lang="en-IL"/>
          </a:p>
        </p:txBody>
      </p:sp>
      <p:cxnSp>
        <p:nvCxnSpPr>
          <p:cNvPr id="222" name="Straight Arrow Connector 221">
            <a:extLst>
              <a:ext uri="{FF2B5EF4-FFF2-40B4-BE49-F238E27FC236}">
                <a16:creationId xmlns:a16="http://schemas.microsoft.com/office/drawing/2014/main" id="{92499CC3-F767-2F7E-2CEE-69B59973704A}"/>
              </a:ext>
            </a:extLst>
          </p:cNvPr>
          <p:cNvCxnSpPr>
            <a:cxnSpLocks/>
          </p:cNvCxnSpPr>
          <p:nvPr/>
        </p:nvCxnSpPr>
        <p:spPr bwMode="auto">
          <a:xfrm>
            <a:off x="2892578" y="2529269"/>
            <a:ext cx="390435" cy="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a14="http://schemas.microsoft.com/office/drawing/2010/main" xmlns="">
                <a:blipFill dpi="0" rotWithShape="0">
                  <a:blip xmlns:r="http://schemas.openxmlformats.org/officeDocument/2006/relationships" r:embed="rId3"/>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sp>
        <p:nvSpPr>
          <p:cNvPr id="4" name="TextBox 3">
            <a:extLst>
              <a:ext uri="{FF2B5EF4-FFF2-40B4-BE49-F238E27FC236}">
                <a16:creationId xmlns:a16="http://schemas.microsoft.com/office/drawing/2014/main" id="{5802C5E8-43DA-3219-AB2E-C88732864172}"/>
              </a:ext>
            </a:extLst>
          </p:cNvPr>
          <p:cNvSpPr txBox="1"/>
          <p:nvPr/>
        </p:nvSpPr>
        <p:spPr>
          <a:xfrm>
            <a:off x="3743605" y="2375381"/>
            <a:ext cx="425513" cy="30777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he-IL"/>
            </a:defPPr>
            <a:lvl1pPr marL="0" marR="0" indent="0" defTabSz="914400" latinLnBrk="0">
              <a:lnSpc>
                <a:spcPct val="100000"/>
              </a:lnSpc>
              <a:buClrTx/>
              <a:buSzTx/>
              <a:buFontTx/>
              <a:buNone/>
              <a:tabLst/>
              <a:defRPr kumimoji="0" sz="1200" b="0" i="0" u="none" strike="noStrike" cap="none" normalizeH="0" baseline="0">
                <a:ln>
                  <a:noFill/>
                </a:ln>
                <a:effectLst/>
                <a:latin typeface="Consolas" panose="020B0609020204030204" pitchFamily="49" charset="0"/>
                <a:cs typeface="Consolas" panose="020B0609020204030204" pitchFamily="49" charset="0"/>
              </a:defRPr>
            </a:lvl1pPr>
          </a:lstStyle>
          <a:p>
            <a:r>
              <a:rPr lang="en-IL"/>
              <a:t>15</a:t>
            </a:r>
          </a:p>
        </p:txBody>
      </p:sp>
      <p:sp>
        <p:nvSpPr>
          <p:cNvPr id="5" name="Rectangle 4">
            <a:extLst>
              <a:ext uri="{FF2B5EF4-FFF2-40B4-BE49-F238E27FC236}">
                <a16:creationId xmlns:a16="http://schemas.microsoft.com/office/drawing/2014/main" id="{03EB5EA3-B3A5-D19F-89A0-45223EE93E6F}"/>
              </a:ext>
            </a:extLst>
          </p:cNvPr>
          <p:cNvSpPr/>
          <p:nvPr/>
        </p:nvSpPr>
        <p:spPr>
          <a:xfrm>
            <a:off x="3733800" y="2098382"/>
            <a:ext cx="425513" cy="276999"/>
          </a:xfrm>
          <a:prstGeom prst="rect">
            <a:avLst/>
          </a:prstGeom>
        </p:spPr>
        <p:txBody>
          <a:bodyPr wrap="square" lIns="0" rIns="0">
            <a:spAutoFit/>
          </a:bodyPr>
          <a:lstStyle/>
          <a:p>
            <a:pPr marL="0" indent="0">
              <a:spcBef>
                <a:spcPts val="1200"/>
              </a:spcBef>
              <a:buNone/>
            </a:pPr>
            <a:r>
              <a:rPr lang="en-US" sz="1200" b="0" dirty="0">
                <a:solidFill>
                  <a:schemeClr val="bg1">
                    <a:lumMod val="50000"/>
                  </a:schemeClr>
                </a:solidFill>
                <a:latin typeface="Consolas" panose="020B0609020204030204" pitchFamily="49" charset="0"/>
                <a:cs typeface="Consolas" panose="020B0609020204030204" pitchFamily="49" charset="0"/>
              </a:rPr>
              <a:t>freq</a:t>
            </a:r>
          </a:p>
        </p:txBody>
      </p:sp>
      <p:sp>
        <p:nvSpPr>
          <p:cNvPr id="6" name="TextBox 5">
            <a:extLst>
              <a:ext uri="{FF2B5EF4-FFF2-40B4-BE49-F238E27FC236}">
                <a16:creationId xmlns:a16="http://schemas.microsoft.com/office/drawing/2014/main" id="{352E14BF-0A7E-432B-8862-A2C7C7A3730F}"/>
              </a:ext>
            </a:extLst>
          </p:cNvPr>
          <p:cNvSpPr txBox="1"/>
          <p:nvPr/>
        </p:nvSpPr>
        <p:spPr>
          <a:xfrm>
            <a:off x="2501712" y="3427940"/>
            <a:ext cx="425513" cy="30777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he-IL"/>
            </a:defPPr>
            <a:lvl1pPr marL="0" marR="0" indent="0" defTabSz="914400" latinLnBrk="0">
              <a:lnSpc>
                <a:spcPct val="100000"/>
              </a:lnSpc>
              <a:buClrTx/>
              <a:buSzTx/>
              <a:buFontTx/>
              <a:buNone/>
              <a:tabLst/>
              <a:defRPr kumimoji="0" b="0" i="0" u="none" strike="noStrike" cap="none" normalizeH="0" baseline="0">
                <a:ln>
                  <a:noFill/>
                </a:ln>
                <a:effectLst/>
                <a:latin typeface="Arial" pitchFamily="34" charset="0"/>
              </a:defRPr>
            </a:lvl1pPr>
          </a:lstStyle>
          <a:p>
            <a:r>
              <a:rPr lang="en-IL" sz="1200">
                <a:latin typeface="Consolas" panose="020B0609020204030204" pitchFamily="49" charset="0"/>
                <a:cs typeface="Consolas" panose="020B0609020204030204" pitchFamily="49" charset="0"/>
              </a:rPr>
              <a:t>e</a:t>
            </a:r>
          </a:p>
        </p:txBody>
      </p:sp>
      <p:sp>
        <p:nvSpPr>
          <p:cNvPr id="7" name="Rectangle 6">
            <a:extLst>
              <a:ext uri="{FF2B5EF4-FFF2-40B4-BE49-F238E27FC236}">
                <a16:creationId xmlns:a16="http://schemas.microsoft.com/office/drawing/2014/main" id="{43F47D41-BA5C-40C4-BE28-231CA0A37240}"/>
              </a:ext>
            </a:extLst>
          </p:cNvPr>
          <p:cNvSpPr/>
          <p:nvPr/>
        </p:nvSpPr>
        <p:spPr>
          <a:xfrm>
            <a:off x="2441728" y="3150941"/>
            <a:ext cx="425513" cy="276999"/>
          </a:xfrm>
          <a:prstGeom prst="rect">
            <a:avLst/>
          </a:prstGeom>
        </p:spPr>
        <p:txBody>
          <a:bodyPr wrap="square" lIns="0" rIns="0">
            <a:spAutoFit/>
          </a:bodyPr>
          <a:lstStyle/>
          <a:p>
            <a:pPr marL="0" indent="0">
              <a:spcBef>
                <a:spcPts val="1200"/>
              </a:spcBef>
              <a:buNone/>
            </a:pPr>
            <a:r>
              <a:rPr lang="en-US" sz="1200" b="0" dirty="0">
                <a:solidFill>
                  <a:schemeClr val="bg1">
                    <a:lumMod val="50000"/>
                  </a:schemeClr>
                </a:solidFill>
                <a:latin typeface="Consolas" panose="020B0609020204030204" pitchFamily="49" charset="0"/>
                <a:cs typeface="Consolas" panose="020B0609020204030204" pitchFamily="49" charset="0"/>
              </a:rPr>
              <a:t>ch</a:t>
            </a:r>
          </a:p>
        </p:txBody>
      </p:sp>
      <p:sp>
        <p:nvSpPr>
          <p:cNvPr id="8" name="TextBox 7">
            <a:extLst>
              <a:ext uri="{FF2B5EF4-FFF2-40B4-BE49-F238E27FC236}">
                <a16:creationId xmlns:a16="http://schemas.microsoft.com/office/drawing/2014/main" id="{01CB897D-1227-14CB-8D4D-7DEA68F8BE0E}"/>
              </a:ext>
            </a:extLst>
          </p:cNvPr>
          <p:cNvSpPr txBox="1"/>
          <p:nvPr/>
        </p:nvSpPr>
        <p:spPr>
          <a:xfrm>
            <a:off x="3352739" y="3427939"/>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he-IL"/>
            </a:defPPr>
            <a:lvl1pPr marL="0" marR="0" indent="0" defTabSz="914400" latinLnBrk="0">
              <a:lnSpc>
                <a:spcPct val="100000"/>
              </a:lnSpc>
              <a:buClrTx/>
              <a:buSzTx/>
              <a:buFontTx/>
              <a:buNone/>
              <a:tabLst/>
              <a:defRPr kumimoji="0" b="0" i="0" u="none" strike="noStrike" cap="none" normalizeH="0" baseline="0">
                <a:ln>
                  <a:noFill/>
                </a:ln>
                <a:effectLst/>
                <a:latin typeface="Arial" pitchFamily="34" charset="0"/>
              </a:defRPr>
            </a:lvl1pPr>
          </a:lstStyle>
          <a:p>
            <a:r>
              <a:rPr lang="en-IL" sz="1200">
                <a:latin typeface="Consolas" panose="020B0609020204030204" pitchFamily="49" charset="0"/>
                <a:cs typeface="Consolas" panose="020B0609020204030204" pitchFamily="49" charset="0"/>
              </a:rPr>
              <a:t>null</a:t>
            </a:r>
          </a:p>
        </p:txBody>
      </p:sp>
      <p:sp>
        <p:nvSpPr>
          <p:cNvPr id="9" name="Rectangle 8">
            <a:extLst>
              <a:ext uri="{FF2B5EF4-FFF2-40B4-BE49-F238E27FC236}">
                <a16:creationId xmlns:a16="http://schemas.microsoft.com/office/drawing/2014/main" id="{6648B70B-8CC9-8F51-5AF4-EDEAA3796932}"/>
              </a:ext>
            </a:extLst>
          </p:cNvPr>
          <p:cNvSpPr/>
          <p:nvPr/>
        </p:nvSpPr>
        <p:spPr>
          <a:xfrm>
            <a:off x="3352738" y="3150940"/>
            <a:ext cx="425513" cy="276999"/>
          </a:xfrm>
          <a:prstGeom prst="rect">
            <a:avLst/>
          </a:prstGeom>
        </p:spPr>
        <p:txBody>
          <a:bodyPr wrap="square" lIns="0" rIns="0">
            <a:spAutoFit/>
          </a:bodyPr>
          <a:lstStyle/>
          <a:p>
            <a:pPr marL="0" indent="0">
              <a:spcBef>
                <a:spcPts val="1200"/>
              </a:spcBef>
              <a:buNone/>
            </a:pPr>
            <a:r>
              <a:rPr lang="en-US" sz="1200" b="0" dirty="0">
                <a:solidFill>
                  <a:schemeClr val="bg1">
                    <a:lumMod val="50000"/>
                  </a:schemeClr>
                </a:solidFill>
                <a:latin typeface="Consolas" panose="020B0609020204030204" pitchFamily="49" charset="0"/>
                <a:cs typeface="Consolas" panose="020B0609020204030204" pitchFamily="49" charset="0"/>
              </a:rPr>
              <a:t>left</a:t>
            </a:r>
          </a:p>
        </p:txBody>
      </p:sp>
      <p:sp>
        <p:nvSpPr>
          <p:cNvPr id="10" name="TextBox 9">
            <a:extLst>
              <a:ext uri="{FF2B5EF4-FFF2-40B4-BE49-F238E27FC236}">
                <a16:creationId xmlns:a16="http://schemas.microsoft.com/office/drawing/2014/main" id="{26753C32-4A7B-56D8-F0FD-38C1ED3C80CA}"/>
              </a:ext>
            </a:extLst>
          </p:cNvPr>
          <p:cNvSpPr txBox="1"/>
          <p:nvPr/>
        </p:nvSpPr>
        <p:spPr>
          <a:xfrm>
            <a:off x="3778251" y="3427939"/>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he-IL"/>
            </a:defPPr>
            <a:lvl1pPr marL="0" marR="0" indent="0" defTabSz="914400" latinLnBrk="0">
              <a:lnSpc>
                <a:spcPct val="100000"/>
              </a:lnSpc>
              <a:buClrTx/>
              <a:buSzTx/>
              <a:buFontTx/>
              <a:buNone/>
              <a:tabLst/>
              <a:defRPr kumimoji="0" sz="1200" b="0" i="0" u="none" strike="noStrike" cap="none" normalizeH="0" baseline="0">
                <a:ln>
                  <a:noFill/>
                </a:ln>
                <a:effectLst/>
                <a:latin typeface="Consolas" panose="020B0609020204030204" pitchFamily="49" charset="0"/>
                <a:cs typeface="Consolas" panose="020B0609020204030204" pitchFamily="49" charset="0"/>
              </a:defRPr>
            </a:lvl1pPr>
          </a:lstStyle>
          <a:p>
            <a:r>
              <a:rPr lang="en-IL"/>
              <a:t>null</a:t>
            </a:r>
          </a:p>
        </p:txBody>
      </p:sp>
      <p:sp>
        <p:nvSpPr>
          <p:cNvPr id="11" name="Rectangle 10">
            <a:extLst>
              <a:ext uri="{FF2B5EF4-FFF2-40B4-BE49-F238E27FC236}">
                <a16:creationId xmlns:a16="http://schemas.microsoft.com/office/drawing/2014/main" id="{4567961E-3AF5-2F99-7481-1465F916AC6A}"/>
              </a:ext>
            </a:extLst>
          </p:cNvPr>
          <p:cNvSpPr/>
          <p:nvPr/>
        </p:nvSpPr>
        <p:spPr>
          <a:xfrm>
            <a:off x="3813330" y="3150940"/>
            <a:ext cx="425513" cy="276999"/>
          </a:xfrm>
          <a:prstGeom prst="rect">
            <a:avLst/>
          </a:prstGeom>
        </p:spPr>
        <p:txBody>
          <a:bodyPr wrap="square" lIns="0" rIns="0">
            <a:spAutoFit/>
          </a:bodyPr>
          <a:lstStyle/>
          <a:p>
            <a:pPr marL="0" indent="0">
              <a:spcBef>
                <a:spcPts val="1200"/>
              </a:spcBef>
              <a:buNone/>
            </a:pPr>
            <a:r>
              <a:rPr lang="en-US" sz="1200" b="0" dirty="0">
                <a:solidFill>
                  <a:schemeClr val="bg1">
                    <a:lumMod val="50000"/>
                  </a:schemeClr>
                </a:solidFill>
                <a:latin typeface="Consolas" panose="020B0609020204030204" pitchFamily="49" charset="0"/>
                <a:cs typeface="Consolas" panose="020B0609020204030204" pitchFamily="49" charset="0"/>
              </a:rPr>
              <a:t>right</a:t>
            </a:r>
          </a:p>
        </p:txBody>
      </p:sp>
      <p:sp>
        <p:nvSpPr>
          <p:cNvPr id="12" name="TextBox 11">
            <a:extLst>
              <a:ext uri="{FF2B5EF4-FFF2-40B4-BE49-F238E27FC236}">
                <a16:creationId xmlns:a16="http://schemas.microsoft.com/office/drawing/2014/main" id="{68BC212B-2BBF-26B1-44C8-FA649C513594}"/>
              </a:ext>
            </a:extLst>
          </p:cNvPr>
          <p:cNvSpPr txBox="1"/>
          <p:nvPr/>
        </p:nvSpPr>
        <p:spPr>
          <a:xfrm>
            <a:off x="2927225" y="3427939"/>
            <a:ext cx="425513" cy="30777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he-IL"/>
            </a:defPPr>
            <a:lvl1pPr marL="0" marR="0" indent="0" defTabSz="914400" latinLnBrk="0">
              <a:lnSpc>
                <a:spcPct val="100000"/>
              </a:lnSpc>
              <a:buClrTx/>
              <a:buSzTx/>
              <a:buFontTx/>
              <a:buNone/>
              <a:tabLst/>
              <a:defRPr kumimoji="0" sz="1200" b="0" i="0" u="none" strike="noStrike" cap="none" normalizeH="0" baseline="0">
                <a:ln>
                  <a:noFill/>
                </a:ln>
                <a:effectLst/>
                <a:latin typeface="Consolas" panose="020B0609020204030204" pitchFamily="49" charset="0"/>
                <a:cs typeface="Consolas" panose="020B0609020204030204" pitchFamily="49" charset="0"/>
              </a:defRPr>
            </a:lvl1pPr>
          </a:lstStyle>
          <a:p>
            <a:r>
              <a:rPr lang="en-IL"/>
              <a:t>13</a:t>
            </a:r>
          </a:p>
        </p:txBody>
      </p:sp>
      <p:sp>
        <p:nvSpPr>
          <p:cNvPr id="13" name="Rectangle 12">
            <a:extLst>
              <a:ext uri="{FF2B5EF4-FFF2-40B4-BE49-F238E27FC236}">
                <a16:creationId xmlns:a16="http://schemas.microsoft.com/office/drawing/2014/main" id="{E59A2784-A1FE-898A-4897-33E856F9D11E}"/>
              </a:ext>
            </a:extLst>
          </p:cNvPr>
          <p:cNvSpPr/>
          <p:nvPr/>
        </p:nvSpPr>
        <p:spPr>
          <a:xfrm>
            <a:off x="2917420" y="3150940"/>
            <a:ext cx="425513" cy="276999"/>
          </a:xfrm>
          <a:prstGeom prst="rect">
            <a:avLst/>
          </a:prstGeom>
        </p:spPr>
        <p:txBody>
          <a:bodyPr wrap="square" lIns="0" rIns="0">
            <a:spAutoFit/>
          </a:bodyPr>
          <a:lstStyle/>
          <a:p>
            <a:pPr marL="0" indent="0">
              <a:spcBef>
                <a:spcPts val="1200"/>
              </a:spcBef>
              <a:buNone/>
            </a:pPr>
            <a:r>
              <a:rPr lang="en-US" sz="1200" b="0" dirty="0">
                <a:solidFill>
                  <a:schemeClr val="bg1">
                    <a:lumMod val="50000"/>
                  </a:schemeClr>
                </a:solidFill>
                <a:latin typeface="Consolas" panose="020B0609020204030204" pitchFamily="49" charset="0"/>
                <a:cs typeface="Consolas" panose="020B0609020204030204" pitchFamily="49" charset="0"/>
              </a:rPr>
              <a:t>freq</a:t>
            </a:r>
          </a:p>
        </p:txBody>
      </p:sp>
      <p:sp>
        <p:nvSpPr>
          <p:cNvPr id="14" name="TextBox 13">
            <a:extLst>
              <a:ext uri="{FF2B5EF4-FFF2-40B4-BE49-F238E27FC236}">
                <a16:creationId xmlns:a16="http://schemas.microsoft.com/office/drawing/2014/main" id="{433D97FC-94AD-9292-2AD9-11535DB7B099}"/>
              </a:ext>
            </a:extLst>
          </p:cNvPr>
          <p:cNvSpPr txBox="1"/>
          <p:nvPr/>
        </p:nvSpPr>
        <p:spPr>
          <a:xfrm>
            <a:off x="4540624" y="3429001"/>
            <a:ext cx="425513" cy="30777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he-IL"/>
            </a:defPPr>
            <a:lvl1pPr marL="0" marR="0" indent="0" defTabSz="914400" latinLnBrk="0">
              <a:lnSpc>
                <a:spcPct val="100000"/>
              </a:lnSpc>
              <a:buClrTx/>
              <a:buSzTx/>
              <a:buFontTx/>
              <a:buNone/>
              <a:tabLst/>
              <a:defRPr kumimoji="0" sz="1200" b="0" i="0" u="none" strike="noStrike" cap="none" normalizeH="0" baseline="0">
                <a:ln>
                  <a:noFill/>
                </a:ln>
                <a:effectLst/>
                <a:latin typeface="Consolas" panose="020B0609020204030204" pitchFamily="49" charset="0"/>
                <a:cs typeface="Consolas" panose="020B0609020204030204" pitchFamily="49" charset="0"/>
              </a:defRPr>
            </a:lvl1pPr>
          </a:lstStyle>
          <a:p>
            <a:r>
              <a:rPr lang="en-IL"/>
              <a:t>k</a:t>
            </a:r>
          </a:p>
        </p:txBody>
      </p:sp>
      <p:sp>
        <p:nvSpPr>
          <p:cNvPr id="15" name="Rectangle 14">
            <a:extLst>
              <a:ext uri="{FF2B5EF4-FFF2-40B4-BE49-F238E27FC236}">
                <a16:creationId xmlns:a16="http://schemas.microsoft.com/office/drawing/2014/main" id="{D40761AC-0DE5-0DEB-0B50-78987687A566}"/>
              </a:ext>
            </a:extLst>
          </p:cNvPr>
          <p:cNvSpPr/>
          <p:nvPr/>
        </p:nvSpPr>
        <p:spPr>
          <a:xfrm>
            <a:off x="4480640" y="3152002"/>
            <a:ext cx="425513" cy="276999"/>
          </a:xfrm>
          <a:prstGeom prst="rect">
            <a:avLst/>
          </a:prstGeom>
        </p:spPr>
        <p:txBody>
          <a:bodyPr wrap="square" lIns="0" rIns="0">
            <a:spAutoFit/>
          </a:bodyPr>
          <a:lstStyle/>
          <a:p>
            <a:pPr marL="0" indent="0">
              <a:spcBef>
                <a:spcPts val="1200"/>
              </a:spcBef>
              <a:buNone/>
            </a:pPr>
            <a:r>
              <a:rPr lang="en-US" sz="1200" b="0" dirty="0">
                <a:solidFill>
                  <a:schemeClr val="bg1">
                    <a:lumMod val="50000"/>
                  </a:schemeClr>
                </a:solidFill>
                <a:latin typeface="Consolas" panose="020B0609020204030204" pitchFamily="49" charset="0"/>
                <a:cs typeface="Consolas" panose="020B0609020204030204" pitchFamily="49" charset="0"/>
              </a:rPr>
              <a:t>ch</a:t>
            </a:r>
          </a:p>
        </p:txBody>
      </p:sp>
      <p:sp>
        <p:nvSpPr>
          <p:cNvPr id="16" name="TextBox 15">
            <a:extLst>
              <a:ext uri="{FF2B5EF4-FFF2-40B4-BE49-F238E27FC236}">
                <a16:creationId xmlns:a16="http://schemas.microsoft.com/office/drawing/2014/main" id="{8D9B288E-C41B-8BA0-40F9-C52BCEF92812}"/>
              </a:ext>
            </a:extLst>
          </p:cNvPr>
          <p:cNvSpPr txBox="1"/>
          <p:nvPr/>
        </p:nvSpPr>
        <p:spPr>
          <a:xfrm>
            <a:off x="5391651" y="3429000"/>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he-IL"/>
            </a:defPPr>
            <a:lvl1pPr marL="0" marR="0" indent="0" defTabSz="914400" latinLnBrk="0">
              <a:lnSpc>
                <a:spcPct val="100000"/>
              </a:lnSpc>
              <a:buClrTx/>
              <a:buSzTx/>
              <a:buFontTx/>
              <a:buNone/>
              <a:tabLst/>
              <a:defRPr kumimoji="0" sz="1200" b="0" i="0" u="none" strike="noStrike" cap="none" normalizeH="0" baseline="0">
                <a:ln>
                  <a:noFill/>
                </a:ln>
                <a:effectLst/>
                <a:latin typeface="Consolas" panose="020B0609020204030204" pitchFamily="49" charset="0"/>
                <a:cs typeface="Consolas" panose="020B0609020204030204" pitchFamily="49" charset="0"/>
              </a:defRPr>
            </a:lvl1pPr>
          </a:lstStyle>
          <a:p>
            <a:r>
              <a:rPr lang="en-IL"/>
              <a:t>null</a:t>
            </a:r>
          </a:p>
        </p:txBody>
      </p:sp>
      <p:sp>
        <p:nvSpPr>
          <p:cNvPr id="17" name="Rectangle 16">
            <a:extLst>
              <a:ext uri="{FF2B5EF4-FFF2-40B4-BE49-F238E27FC236}">
                <a16:creationId xmlns:a16="http://schemas.microsoft.com/office/drawing/2014/main" id="{2FB0EF32-73CC-0F39-B3E7-72BAE7764769}"/>
              </a:ext>
            </a:extLst>
          </p:cNvPr>
          <p:cNvSpPr/>
          <p:nvPr/>
        </p:nvSpPr>
        <p:spPr>
          <a:xfrm>
            <a:off x="5391650" y="3152001"/>
            <a:ext cx="425513" cy="276999"/>
          </a:xfrm>
          <a:prstGeom prst="rect">
            <a:avLst/>
          </a:prstGeom>
        </p:spPr>
        <p:txBody>
          <a:bodyPr wrap="square" lIns="0" rIns="0">
            <a:spAutoFit/>
          </a:bodyPr>
          <a:lstStyle/>
          <a:p>
            <a:pPr marL="0" indent="0">
              <a:spcBef>
                <a:spcPts val="1200"/>
              </a:spcBef>
              <a:buNone/>
            </a:pPr>
            <a:r>
              <a:rPr lang="en-US" sz="1200" b="0" dirty="0">
                <a:solidFill>
                  <a:schemeClr val="bg1">
                    <a:lumMod val="50000"/>
                  </a:schemeClr>
                </a:solidFill>
                <a:latin typeface="Consolas" panose="020B0609020204030204" pitchFamily="49" charset="0"/>
                <a:cs typeface="Consolas" panose="020B0609020204030204" pitchFamily="49" charset="0"/>
              </a:rPr>
              <a:t>left</a:t>
            </a:r>
          </a:p>
        </p:txBody>
      </p:sp>
      <p:sp>
        <p:nvSpPr>
          <p:cNvPr id="21" name="TextBox 20">
            <a:extLst>
              <a:ext uri="{FF2B5EF4-FFF2-40B4-BE49-F238E27FC236}">
                <a16:creationId xmlns:a16="http://schemas.microsoft.com/office/drawing/2014/main" id="{4FFEAE2C-C5DF-8AB9-05DA-CF1A52BD10FC}"/>
              </a:ext>
            </a:extLst>
          </p:cNvPr>
          <p:cNvSpPr txBox="1"/>
          <p:nvPr/>
        </p:nvSpPr>
        <p:spPr>
          <a:xfrm>
            <a:off x="5817163" y="3429000"/>
            <a:ext cx="425513" cy="307777"/>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defPPr>
              <a:defRPr lang="he-IL"/>
            </a:defPPr>
            <a:lvl1pPr marL="0" marR="0" indent="0" defTabSz="914400" latinLnBrk="0">
              <a:lnSpc>
                <a:spcPct val="100000"/>
              </a:lnSpc>
              <a:buClrTx/>
              <a:buSzTx/>
              <a:buFontTx/>
              <a:buNone/>
              <a:tabLst/>
              <a:defRPr kumimoji="0" sz="1200" b="0" i="0" u="none" strike="noStrike" cap="none" normalizeH="0" baseline="0">
                <a:ln>
                  <a:noFill/>
                </a:ln>
                <a:effectLst/>
                <a:latin typeface="Consolas" panose="020B0609020204030204" pitchFamily="49" charset="0"/>
                <a:cs typeface="Consolas" panose="020B0609020204030204" pitchFamily="49" charset="0"/>
              </a:defRPr>
            </a:lvl1pPr>
          </a:lstStyle>
          <a:p>
            <a:r>
              <a:rPr lang="en-IL"/>
              <a:t>null</a:t>
            </a:r>
          </a:p>
        </p:txBody>
      </p:sp>
      <p:sp>
        <p:nvSpPr>
          <p:cNvPr id="22" name="Rectangle 21">
            <a:extLst>
              <a:ext uri="{FF2B5EF4-FFF2-40B4-BE49-F238E27FC236}">
                <a16:creationId xmlns:a16="http://schemas.microsoft.com/office/drawing/2014/main" id="{FC6B3980-2D0A-2E8C-AFCC-D47E42DE5F80}"/>
              </a:ext>
            </a:extLst>
          </p:cNvPr>
          <p:cNvSpPr/>
          <p:nvPr/>
        </p:nvSpPr>
        <p:spPr>
          <a:xfrm>
            <a:off x="5852242" y="3152001"/>
            <a:ext cx="425513" cy="276999"/>
          </a:xfrm>
          <a:prstGeom prst="rect">
            <a:avLst/>
          </a:prstGeom>
        </p:spPr>
        <p:txBody>
          <a:bodyPr wrap="square" lIns="0" rIns="0">
            <a:spAutoFit/>
          </a:bodyPr>
          <a:lstStyle/>
          <a:p>
            <a:pPr marL="0" indent="0">
              <a:spcBef>
                <a:spcPts val="1200"/>
              </a:spcBef>
              <a:buNone/>
            </a:pPr>
            <a:r>
              <a:rPr lang="en-US" sz="1200" b="0" dirty="0">
                <a:solidFill>
                  <a:schemeClr val="bg1">
                    <a:lumMod val="50000"/>
                  </a:schemeClr>
                </a:solidFill>
                <a:latin typeface="Consolas" panose="020B0609020204030204" pitchFamily="49" charset="0"/>
                <a:cs typeface="Consolas" panose="020B0609020204030204" pitchFamily="49" charset="0"/>
              </a:rPr>
              <a:t>right</a:t>
            </a:r>
          </a:p>
        </p:txBody>
      </p:sp>
      <p:sp>
        <p:nvSpPr>
          <p:cNvPr id="23" name="TextBox 22">
            <a:extLst>
              <a:ext uri="{FF2B5EF4-FFF2-40B4-BE49-F238E27FC236}">
                <a16:creationId xmlns:a16="http://schemas.microsoft.com/office/drawing/2014/main" id="{50DA1558-D4B7-F04B-68FA-3642F84917E0}"/>
              </a:ext>
            </a:extLst>
          </p:cNvPr>
          <p:cNvSpPr txBox="1"/>
          <p:nvPr/>
        </p:nvSpPr>
        <p:spPr>
          <a:xfrm>
            <a:off x="4966137" y="3429000"/>
            <a:ext cx="425513" cy="307777"/>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he-IL"/>
            </a:defPPr>
            <a:lvl1pPr marL="0" marR="0" indent="0" defTabSz="914400" latinLnBrk="0">
              <a:lnSpc>
                <a:spcPct val="100000"/>
              </a:lnSpc>
              <a:buClrTx/>
              <a:buSzTx/>
              <a:buFontTx/>
              <a:buNone/>
              <a:tabLst/>
              <a:defRPr kumimoji="0" sz="1200" b="0" i="0" u="none" strike="noStrike" cap="none" normalizeH="0" baseline="0">
                <a:ln>
                  <a:noFill/>
                </a:ln>
                <a:effectLst/>
                <a:latin typeface="Consolas" panose="020B0609020204030204" pitchFamily="49" charset="0"/>
                <a:cs typeface="Consolas" panose="020B0609020204030204" pitchFamily="49" charset="0"/>
              </a:defRPr>
            </a:lvl1pPr>
          </a:lstStyle>
          <a:p>
            <a:r>
              <a:rPr lang="en-IL"/>
              <a:t>2</a:t>
            </a:r>
          </a:p>
        </p:txBody>
      </p:sp>
      <p:sp>
        <p:nvSpPr>
          <p:cNvPr id="24" name="Rectangle 23">
            <a:extLst>
              <a:ext uri="{FF2B5EF4-FFF2-40B4-BE49-F238E27FC236}">
                <a16:creationId xmlns:a16="http://schemas.microsoft.com/office/drawing/2014/main" id="{17397D07-7BE8-748D-36FE-35F927F98777}"/>
              </a:ext>
            </a:extLst>
          </p:cNvPr>
          <p:cNvSpPr/>
          <p:nvPr/>
        </p:nvSpPr>
        <p:spPr>
          <a:xfrm>
            <a:off x="4956332" y="3152001"/>
            <a:ext cx="425513" cy="276999"/>
          </a:xfrm>
          <a:prstGeom prst="rect">
            <a:avLst/>
          </a:prstGeom>
        </p:spPr>
        <p:txBody>
          <a:bodyPr wrap="square" lIns="0" rIns="0">
            <a:spAutoFit/>
          </a:bodyPr>
          <a:lstStyle/>
          <a:p>
            <a:pPr marL="0" indent="0">
              <a:spcBef>
                <a:spcPts val="1200"/>
              </a:spcBef>
              <a:buNone/>
            </a:pPr>
            <a:r>
              <a:rPr lang="en-US" sz="1200" b="0" dirty="0">
                <a:solidFill>
                  <a:schemeClr val="bg1">
                    <a:lumMod val="50000"/>
                  </a:schemeClr>
                </a:solidFill>
                <a:latin typeface="Consolas" panose="020B0609020204030204" pitchFamily="49" charset="0"/>
                <a:cs typeface="Consolas" panose="020B0609020204030204" pitchFamily="49" charset="0"/>
              </a:rPr>
              <a:t>freq</a:t>
            </a:r>
          </a:p>
        </p:txBody>
      </p:sp>
      <p:sp>
        <p:nvSpPr>
          <p:cNvPr id="39" name="Rectangle 38">
            <a:extLst>
              <a:ext uri="{FF2B5EF4-FFF2-40B4-BE49-F238E27FC236}">
                <a16:creationId xmlns:a16="http://schemas.microsoft.com/office/drawing/2014/main" id="{0EDA4FE1-2F78-E89E-0F13-A28F0F591007}"/>
              </a:ext>
            </a:extLst>
          </p:cNvPr>
          <p:cNvSpPr/>
          <p:nvPr/>
        </p:nvSpPr>
        <p:spPr>
          <a:xfrm>
            <a:off x="2473580" y="2157187"/>
            <a:ext cx="425513" cy="276999"/>
          </a:xfrm>
          <a:prstGeom prst="rect">
            <a:avLst/>
          </a:prstGeom>
        </p:spPr>
        <p:txBody>
          <a:bodyPr wrap="square" lIns="0" rIns="0">
            <a:spAutoFit/>
          </a:bodyPr>
          <a:lstStyle/>
          <a:p>
            <a:pPr marL="0" indent="0">
              <a:spcBef>
                <a:spcPts val="1200"/>
              </a:spcBef>
              <a:buNone/>
            </a:pPr>
            <a:r>
              <a:rPr lang="en-US" sz="1200" dirty="0">
                <a:latin typeface="Consolas" panose="020B0609020204030204" pitchFamily="49" charset="0"/>
                <a:cs typeface="Consolas" panose="020B0609020204030204" pitchFamily="49" charset="0"/>
              </a:rPr>
              <a:t>root</a:t>
            </a:r>
          </a:p>
        </p:txBody>
      </p:sp>
    </p:spTree>
    <p:extLst>
      <p:ext uri="{BB962C8B-B14F-4D97-AF65-F5344CB8AC3E}">
        <p14:creationId xmlns:p14="http://schemas.microsoft.com/office/powerpoint/2010/main" val="332066705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idebarb">
  <a:themeElements>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idebarb">
      <a:majorFont>
        <a:latin typeface="Arial"/>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4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debar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idebarb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debarb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debarb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debarb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idebarb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c:\msoffice\powerpnt\template\bwovrhd\sidebarb.ppt</Template>
  <TotalTime>14905</TotalTime>
  <Pages>24</Pages>
  <Words>6791</Words>
  <Application>Microsoft Macintosh PowerPoint</Application>
  <PresentationFormat>Letter Paper (8.5x11 in)</PresentationFormat>
  <Paragraphs>1992</Paragraphs>
  <Slides>93</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93</vt:i4>
      </vt:variant>
    </vt:vector>
  </HeadingPairs>
  <TitlesOfParts>
    <vt:vector size="101" baseType="lpstr">
      <vt:lpstr>Arial</vt:lpstr>
      <vt:lpstr>Cambria Math</vt:lpstr>
      <vt:lpstr>Comic Sans MS</vt:lpstr>
      <vt:lpstr>Consolas</vt:lpstr>
      <vt:lpstr>Menlo</vt:lpstr>
      <vt:lpstr>Times New Roman</vt:lpstr>
      <vt:lpstr>Wingdings</vt:lpstr>
      <vt:lpstr>sidebarb</vt:lpstr>
      <vt:lpstr>Trees</vt:lpstr>
      <vt:lpstr>Tree abstraction</vt:lpstr>
      <vt:lpstr>Tree implementation</vt:lpstr>
      <vt:lpstr>Tree implementation</vt:lpstr>
      <vt:lpstr>Tree implementation</vt:lpstr>
      <vt:lpstr>Compression</vt:lpstr>
      <vt:lpstr>Data explosion</vt:lpstr>
      <vt:lpstr>Data explosion</vt:lpstr>
      <vt:lpstr>Lecture plan</vt:lpstr>
      <vt:lpstr>Character frequency</vt:lpstr>
      <vt:lpstr>Character frequency</vt:lpstr>
      <vt:lpstr>Building a Huffman tree</vt:lpstr>
      <vt:lpstr>Building a Huffman tree</vt:lpstr>
      <vt:lpstr>Building a Huffman tree</vt:lpstr>
      <vt:lpstr>Building a Huffman tree</vt:lpstr>
      <vt:lpstr>Building a Huffman tree</vt:lpstr>
      <vt:lpstr>Huffman codes</vt:lpstr>
      <vt:lpstr>Huffman codes</vt:lpstr>
      <vt:lpstr>Huffman codes</vt:lpstr>
      <vt:lpstr>Huffman codes</vt:lpstr>
      <vt:lpstr>Huffman codes</vt:lpstr>
      <vt:lpstr>Huffman codes</vt:lpstr>
      <vt:lpstr>Huffman codes</vt:lpstr>
      <vt:lpstr>Compression</vt:lpstr>
      <vt:lpstr>Compression</vt:lpstr>
      <vt:lpstr>Compression</vt:lpstr>
      <vt:lpstr>Compression</vt:lpstr>
      <vt:lpstr>Compression</vt:lpstr>
      <vt:lpstr>Compression</vt:lpstr>
      <vt:lpstr>Compression</vt:lpstr>
      <vt:lpstr>Compression</vt:lpstr>
      <vt:lpstr>Compression</vt:lpstr>
      <vt:lpstr>Compression</vt:lpstr>
      <vt:lpstr>Decompression</vt:lpstr>
      <vt:lpstr>Decompression</vt:lpstr>
      <vt:lpstr>Decompression</vt:lpstr>
      <vt:lpstr>Decompression</vt:lpstr>
      <vt:lpstr>Decompression</vt:lpstr>
      <vt:lpstr>Decompression</vt:lpstr>
      <vt:lpstr>Decompression</vt:lpstr>
      <vt:lpstr>Decompression</vt:lpstr>
      <vt:lpstr>Decompression</vt:lpstr>
      <vt:lpstr>Decompression</vt:lpstr>
      <vt:lpstr>Decompression</vt:lpstr>
      <vt:lpstr>Decompression</vt:lpstr>
      <vt:lpstr>Decompression</vt:lpstr>
      <vt:lpstr>Decompression</vt:lpstr>
      <vt:lpstr>Decompression</vt:lpstr>
      <vt:lpstr>Decompression</vt:lpstr>
      <vt:lpstr>Decompression</vt:lpstr>
      <vt:lpstr>Decompression</vt:lpstr>
      <vt:lpstr>Decompression</vt:lpstr>
      <vt:lpstr>Decompression</vt:lpstr>
      <vt:lpstr>Decompression</vt:lpstr>
      <vt:lpstr>Decompression</vt:lpstr>
      <vt:lpstr>Decompression</vt:lpstr>
      <vt:lpstr>Lecture plan</vt:lpstr>
      <vt:lpstr>Using compression</vt:lpstr>
      <vt:lpstr>Behing the scene”: Huffman Tree</vt:lpstr>
      <vt:lpstr>Tree implementation = connected Node objects</vt:lpstr>
      <vt:lpstr>Node class</vt:lpstr>
      <vt:lpstr>Compression class: Building the code book</vt:lpstr>
      <vt:lpstr>Compression class: Building the code book</vt:lpstr>
      <vt:lpstr>Compression class: Building the code book</vt:lpstr>
      <vt:lpstr>Compression class: Building the code book</vt:lpstr>
      <vt:lpstr>Compression class: Building the code book</vt:lpstr>
      <vt:lpstr>Compression class: Building the code book</vt:lpstr>
      <vt:lpstr>Compression class: Building the code book</vt:lpstr>
      <vt:lpstr>Compression class: Compressing</vt:lpstr>
      <vt:lpstr>Compression class: Decompressing</vt:lpstr>
      <vt:lpstr>Lecture plan</vt:lpstr>
      <vt:lpstr>Extensions</vt:lpstr>
      <vt:lpstr>Code optimality</vt:lpstr>
      <vt:lpstr>Applications</vt:lpstr>
      <vt:lpstr>Example: Decision trees</vt:lpstr>
      <vt:lpstr>Compression</vt:lpstr>
      <vt:lpstr>Lossless compression</vt:lpstr>
      <vt:lpstr>Lossless vs lossy compression</vt:lpstr>
      <vt:lpstr>Universal lossless compression</vt:lpstr>
      <vt:lpstr>Prefix free code</vt:lpstr>
      <vt:lpstr>Decompression</vt:lpstr>
      <vt:lpstr>Huffman code</vt:lpstr>
      <vt:lpstr>Decompression</vt:lpstr>
      <vt:lpstr>Decompression</vt:lpstr>
      <vt:lpstr>Decompression</vt:lpstr>
      <vt:lpstr>Compression</vt:lpstr>
      <vt:lpstr>Compression</vt:lpstr>
      <vt:lpstr>Compression</vt:lpstr>
      <vt:lpstr>Compression</vt:lpstr>
      <vt:lpstr>Compression</vt:lpstr>
      <vt:lpstr>bla</vt:lpstr>
      <vt:lpstr>Using the Compression class</vt:lpstr>
      <vt:lpstr>Tree implementation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and Orientation:  The World of Database Management</dc:title>
  <dc:subject/>
  <dc:creator>Shimon Schocken</dc:creator>
  <cp:keywords/>
  <dc:description/>
  <cp:lastModifiedBy>Schocken Shimon</cp:lastModifiedBy>
  <cp:revision>1993</cp:revision>
  <cp:lastPrinted>1999-02-19T08:49:27Z</cp:lastPrinted>
  <dcterms:created xsi:type="dcterms:W3CDTF">1995-09-10T16:19:44Z</dcterms:created>
  <dcterms:modified xsi:type="dcterms:W3CDTF">2025-01-23T05:10:03Z</dcterms:modified>
</cp:coreProperties>
</file>